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Muli"/>
      <p:regular r:id="rId24"/>
      <p:bold r:id="rId25"/>
      <p:italic r:id="rId26"/>
      <p:boldItalic r:id="rId27"/>
    </p:embeddedFont>
    <p:embeddedFont>
      <p:font typeface="Roboto Black"/>
      <p:bold r:id="rId28"/>
      <p:boldItalic r:id="rId29"/>
    </p:embeddedFont>
    <p:embeddedFont>
      <p:font typeface="Roboto"/>
      <p:regular r:id="rId30"/>
      <p:bold r:id="rId31"/>
      <p:italic r:id="rId32"/>
      <p:boldItalic r:id="rId33"/>
    </p:embeddedFont>
    <p:embeddedFont>
      <p:font typeface="Libre Franklin Medium"/>
      <p:regular r:id="rId34"/>
      <p:bold r:id="rId35"/>
      <p:italic r:id="rId36"/>
      <p:boldItalic r:id="rId37"/>
    </p:embeddedFont>
    <p:embeddedFont>
      <p:font typeface="Roboto Light"/>
      <p:regular r:id="rId38"/>
      <p:bold r:id="rId39"/>
      <p:italic r:id="rId40"/>
      <p:boldItalic r:id="rId41"/>
    </p:embeddedFont>
    <p:embeddedFont>
      <p:font typeface="Muli Light"/>
      <p:regular r:id="rId42"/>
      <p:bold r:id="rId43"/>
      <p:italic r:id="rId44"/>
      <p:boldItalic r:id="rId45"/>
    </p:embeddedFont>
    <p:embeddedFont>
      <p:font typeface="Muli SemiBold"/>
      <p:regular r:id="rId46"/>
      <p:bold r:id="rId47"/>
      <p:italic r:id="rId48"/>
      <p:boldItalic r:id="rId49"/>
    </p:embeddedFont>
    <p:embeddedFont>
      <p:font typeface="Muli Black"/>
      <p:bold r:id="rId50"/>
      <p:boldItalic r:id="rId51"/>
    </p:embeddedFont>
    <p:embeddedFont>
      <p:font typeface="Muli ExtraBold"/>
      <p:bold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42" Type="http://schemas.openxmlformats.org/officeDocument/2006/relationships/font" Target="fonts/MuliLight-regular.fntdata"/><Relationship Id="rId41" Type="http://schemas.openxmlformats.org/officeDocument/2006/relationships/font" Target="fonts/RobotoLight-boldItalic.fntdata"/><Relationship Id="rId44" Type="http://schemas.openxmlformats.org/officeDocument/2006/relationships/font" Target="fonts/MuliLight-italic.fntdata"/><Relationship Id="rId43" Type="http://schemas.openxmlformats.org/officeDocument/2006/relationships/font" Target="fonts/MuliLight-bold.fntdata"/><Relationship Id="rId46" Type="http://schemas.openxmlformats.org/officeDocument/2006/relationships/font" Target="fonts/MuliSemiBold-regular.fntdata"/><Relationship Id="rId45" Type="http://schemas.openxmlformats.org/officeDocument/2006/relationships/font" Target="fonts/MuliLight-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uliSemiBold-italic.fntdata"/><Relationship Id="rId47" Type="http://schemas.openxmlformats.org/officeDocument/2006/relationships/font" Target="fonts/MuliSemiBold-bold.fntdata"/><Relationship Id="rId49" Type="http://schemas.openxmlformats.org/officeDocument/2006/relationships/font" Target="fonts/MuliSemiBol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LibreFranklinMedium-bold.fntdata"/><Relationship Id="rId34" Type="http://schemas.openxmlformats.org/officeDocument/2006/relationships/font" Target="fonts/LibreFranklinMedium-regular.fntdata"/><Relationship Id="rId37" Type="http://schemas.openxmlformats.org/officeDocument/2006/relationships/font" Target="fonts/LibreFranklinMedium-boldItalic.fntdata"/><Relationship Id="rId36" Type="http://schemas.openxmlformats.org/officeDocument/2006/relationships/font" Target="fonts/LibreFranklinMedium-italic.fntdata"/><Relationship Id="rId39" Type="http://schemas.openxmlformats.org/officeDocument/2006/relationships/font" Target="fonts/RobotoLight-bold.fntdata"/><Relationship Id="rId38" Type="http://schemas.openxmlformats.org/officeDocument/2006/relationships/font" Target="fonts/RobotoLigh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uli-regular.fntdata"/><Relationship Id="rId23" Type="http://schemas.openxmlformats.org/officeDocument/2006/relationships/slide" Target="slides/slide17.xml"/><Relationship Id="rId26" Type="http://schemas.openxmlformats.org/officeDocument/2006/relationships/font" Target="fonts/Muli-italic.fntdata"/><Relationship Id="rId25" Type="http://schemas.openxmlformats.org/officeDocument/2006/relationships/font" Target="fonts/Muli-bold.fntdata"/><Relationship Id="rId28" Type="http://schemas.openxmlformats.org/officeDocument/2006/relationships/font" Target="fonts/RobotoBlack-bold.fntdata"/><Relationship Id="rId27" Type="http://schemas.openxmlformats.org/officeDocument/2006/relationships/font" Target="fonts/Muli-boldItalic.fntdata"/><Relationship Id="rId29" Type="http://schemas.openxmlformats.org/officeDocument/2006/relationships/font" Target="fonts/RobotoBlack-boldItalic.fntdata"/><Relationship Id="rId51" Type="http://schemas.openxmlformats.org/officeDocument/2006/relationships/font" Target="fonts/MuliBlack-boldItalic.fntdata"/><Relationship Id="rId50" Type="http://schemas.openxmlformats.org/officeDocument/2006/relationships/font" Target="fonts/MuliBlack-bold.fntdata"/><Relationship Id="rId53" Type="http://schemas.openxmlformats.org/officeDocument/2006/relationships/font" Target="fonts/MuliExtraBold-boldItalic.fntdata"/><Relationship Id="rId52" Type="http://schemas.openxmlformats.org/officeDocument/2006/relationships/font" Target="fonts/MuliExtra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524fe53b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24fe53b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bb3d0f38d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bb3d0f38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d720d20d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d720d20d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99422d16b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99422d16b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ecc6860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ecc6860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d54873e9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d54873e9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5d54873e9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5d54873e9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d54873e9c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5d54873e9c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5da5ff0320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5da5ff0320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da5ff032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5da5ff032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
        <p:nvSpPr>
          <p:cNvPr id="133" name="Google Shape;133;g5da5ff0320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da5ff0320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da5ff0320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da5ff0320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5da5ff0320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
        <p:nvSpPr>
          <p:cNvPr id="175" name="Google Shape;175;g5da5ff0320_0_16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da5ff0320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5da5ff0320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b="0" i="0" lang="en" sz="1200" u="none" strike="noStrike">
                <a:solidFill>
                  <a:schemeClr val="dk1"/>
                </a:solidFill>
                <a:latin typeface="Libre Franklin Medium"/>
                <a:ea typeface="Libre Franklin Medium"/>
                <a:cs typeface="Libre Franklin Medium"/>
                <a:sym typeface="Libre Franklin Medium"/>
              </a:rPr>
              <a:t>While each local context is unique, similarities in the nature of the challenges facing children from place to place mean that </a:t>
            </a:r>
            <a:r>
              <a:rPr b="1" i="0" lang="en" sz="1200" u="none" strike="noStrike">
                <a:solidFill>
                  <a:schemeClr val="dk1"/>
                </a:solidFill>
                <a:latin typeface="Libre Franklin Medium"/>
                <a:ea typeface="Libre Franklin Medium"/>
                <a:cs typeface="Libre Franklin Medium"/>
                <a:sym typeface="Libre Franklin Medium"/>
              </a:rPr>
              <a:t>solutions are often shareable</a:t>
            </a:r>
            <a:r>
              <a:rPr b="0" i="0" lang="en" sz="1200" u="none" strike="noStrike">
                <a:solidFill>
                  <a:schemeClr val="dk1"/>
                </a:solidFill>
                <a:latin typeface="Libre Franklin Medium"/>
                <a:ea typeface="Libre Franklin Medium"/>
                <a:cs typeface="Libre Franklin Medium"/>
                <a:sym typeface="Libre Franklin Medium"/>
              </a:rPr>
              <a:t>. In tailoring the network’s approach to the needs of their local communities, Teach For All network partners develop new insights and better solutions. The global network enables partner staff, teachers, and alumni to share these innovations with colleagues around the world, and to learn from and adapt promising ideas in their own countries.</a:t>
            </a:r>
            <a:endParaRPr b="0"/>
          </a:p>
          <a:p>
            <a:pPr indent="-317500" lvl="0" marL="457200" rtl="0" algn="l">
              <a:lnSpc>
                <a:spcPct val="100000"/>
              </a:lnSpc>
              <a:spcBef>
                <a:spcPts val="0"/>
              </a:spcBef>
              <a:spcAft>
                <a:spcPts val="0"/>
              </a:spcAft>
              <a:buSzPts val="1400"/>
              <a:buChar char="●"/>
            </a:pPr>
            <a:br>
              <a:rPr b="0" lang="en"/>
            </a:br>
            <a:r>
              <a:rPr b="0" i="0" lang="en" sz="1200" u="none" strike="noStrike">
                <a:solidFill>
                  <a:schemeClr val="dk1"/>
                </a:solidFill>
                <a:latin typeface="Libre Franklin Medium"/>
                <a:ea typeface="Libre Franklin Medium"/>
                <a:cs typeface="Libre Franklin Medium"/>
                <a:sym typeface="Libre Franklin Medium"/>
              </a:rPr>
              <a:t>Teach For All’s </a:t>
            </a:r>
            <a:r>
              <a:rPr b="1" i="0" lang="en" sz="1200" u="none" strike="noStrike">
                <a:solidFill>
                  <a:schemeClr val="dk1"/>
                </a:solidFill>
                <a:latin typeface="Libre Franklin Medium"/>
                <a:ea typeface="Libre Franklin Medium"/>
                <a:cs typeface="Libre Franklin Medium"/>
                <a:sym typeface="Libre Franklin Medium"/>
              </a:rPr>
              <a:t>global organization</a:t>
            </a:r>
            <a:r>
              <a:rPr b="0" i="0" lang="en" sz="1200" u="none" strike="noStrike">
                <a:solidFill>
                  <a:schemeClr val="dk1"/>
                </a:solidFill>
                <a:latin typeface="Libre Franklin Medium"/>
                <a:ea typeface="Libre Franklin Medium"/>
                <a:cs typeface="Libre Franklin Medium"/>
                <a:sym typeface="Libre Franklin Medium"/>
              </a:rPr>
              <a:t> provides a platform that enables network partners to connect with and learn from each other, accelerating their individual and collective impact </a:t>
            </a:r>
            <a:endParaRPr/>
          </a:p>
        </p:txBody>
      </p:sp>
      <p:sp>
        <p:nvSpPr>
          <p:cNvPr id="206" name="Google Shape;206;g5da5ff0320_0_9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da5ff0320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da5ff0320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cc47d8c5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cc47d8c5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cc47d8c5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cc47d8c5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gradFill>
          <a:gsLst>
            <a:gs pos="0">
              <a:srgbClr val="474775"/>
            </a:gs>
            <a:gs pos="100000">
              <a:srgbClr val="5E5F93"/>
            </a:gs>
          </a:gsLst>
          <a:lin ang="5400012" scaled="0"/>
        </a:gra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Font typeface="Muli"/>
              <a:buNone/>
              <a:defRPr b="1" sz="4800">
                <a:latin typeface="Muli"/>
                <a:ea typeface="Muli"/>
                <a:cs typeface="Muli"/>
                <a:sym typeface="Muli"/>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 name="Google Shape;11;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Font typeface="Muli Light"/>
              <a:buNone/>
              <a:defRPr>
                <a:solidFill>
                  <a:schemeClr val="lt1"/>
                </a:solidFill>
                <a:latin typeface="Muli Light"/>
                <a:ea typeface="Muli Light"/>
                <a:cs typeface="Muli Light"/>
                <a:sym typeface="Muli Light"/>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2" name="Google Shape;12;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5E5F93"/>
        </a:solidFill>
      </p:bgPr>
    </p:bg>
    <p:spTree>
      <p:nvGrpSpPr>
        <p:cNvPr id="52" name="Shape 52"/>
        <p:cNvGrpSpPr/>
        <p:nvPr/>
      </p:nvGrpSpPr>
      <p:grpSpPr>
        <a:xfrm>
          <a:off x="0" y="0"/>
          <a:ext cx="0" cy="0"/>
          <a:chOff x="0" y="0"/>
          <a:chExt cx="0" cy="0"/>
        </a:xfrm>
      </p:grpSpPr>
      <p:sp>
        <p:nvSpPr>
          <p:cNvPr id="53" name="Google Shape;53;p1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2"/>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2"/>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gradFill>
          <a:gsLst>
            <a:gs pos="0">
              <a:srgbClr val="474775"/>
            </a:gs>
            <a:gs pos="100000">
              <a:srgbClr val="5E5F93"/>
            </a:gs>
          </a:gsLst>
          <a:lin ang="5400012" scaled="0"/>
        </a:gradFill>
      </p:bgPr>
    </p:bg>
    <p:spTree>
      <p:nvGrpSpPr>
        <p:cNvPr id="67" name="Shape 67"/>
        <p:cNvGrpSpPr/>
        <p:nvPr/>
      </p:nvGrpSpPr>
      <p:grpSpPr>
        <a:xfrm>
          <a:off x="0" y="0"/>
          <a:ext cx="0" cy="0"/>
          <a:chOff x="0" y="0"/>
          <a:chExt cx="0" cy="0"/>
        </a:xfrm>
      </p:grpSpPr>
      <p:sp>
        <p:nvSpPr>
          <p:cNvPr id="68" name="Google Shape;68;p15"/>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800"/>
              <a:buNone/>
              <a:defRPr b="1"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69" name="Google Shape;69;p15"/>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800"/>
              <a:buFont typeface="Roboto Light"/>
              <a:buNone/>
              <a:defRPr>
                <a:solidFill>
                  <a:schemeClr val="lt1"/>
                </a:solidFill>
                <a:latin typeface="Roboto Light"/>
                <a:ea typeface="Roboto Light"/>
                <a:cs typeface="Roboto Light"/>
                <a:sym typeface="Roboto Light"/>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70" name="Google Shape;70;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72"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b="-7828" l="0" r="86204" t="0"/>
          <a:stretch/>
        </p:blipFill>
        <p:spPr>
          <a:xfrm>
            <a:off x="279382" y="4717616"/>
            <a:ext cx="403889" cy="338426"/>
          </a:xfrm>
          <a:prstGeom prst="rect">
            <a:avLst/>
          </a:prstGeom>
          <a:noFill/>
          <a:ln>
            <a:noFill/>
          </a:ln>
        </p:spPr>
      </p:pic>
      <p:sp>
        <p:nvSpPr>
          <p:cNvPr id="74" name="Google Shape;74;p17"/>
          <p:cNvSpPr txBox="1"/>
          <p:nvPr/>
        </p:nvSpPr>
        <p:spPr>
          <a:xfrm>
            <a:off x="587830" y="4739898"/>
            <a:ext cx="2795400" cy="33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599" u="none" cap="none" strike="noStrike">
                <a:solidFill>
                  <a:schemeClr val="lt1"/>
                </a:solidFill>
                <a:latin typeface="Arial"/>
                <a:ea typeface="Arial"/>
                <a:cs typeface="Arial"/>
                <a:sym typeface="Arial"/>
              </a:rPr>
              <a:t>@Wigdortz | @tineyco</a:t>
            </a:r>
            <a:endParaRPr b="0" i="0" sz="1599"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gradFill>
          <a:gsLst>
            <a:gs pos="0">
              <a:srgbClr val="474775"/>
            </a:gs>
            <a:gs pos="100000">
              <a:srgbClr val="5E5F93"/>
            </a:gs>
          </a:gsLst>
          <a:lin ang="5400012" scaled="0"/>
        </a:gradFill>
      </p:bgPr>
    </p:bg>
    <p:spTree>
      <p:nvGrpSpPr>
        <p:cNvPr id="75" name="Shape 75"/>
        <p:cNvGrpSpPr/>
        <p:nvPr/>
      </p:nvGrpSpPr>
      <p:grpSpPr>
        <a:xfrm>
          <a:off x="0" y="0"/>
          <a:ext cx="0" cy="0"/>
          <a:chOff x="0" y="0"/>
          <a:chExt cx="0" cy="0"/>
        </a:xfrm>
      </p:grpSpPr>
      <p:sp>
        <p:nvSpPr>
          <p:cNvPr id="76" name="Google Shape;76;p18"/>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200"/>
              <a:buNone/>
              <a:defRPr b="1" sz="4200"/>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77" name="Google Shape;77;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Google Shape;79;p19"/>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9"/>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82" name="Google Shape;82;p1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gradFill>
          <a:gsLst>
            <a:gs pos="0">
              <a:srgbClr val="474775"/>
            </a:gs>
            <a:gs pos="100000">
              <a:srgbClr val="5E5F93"/>
            </a:gs>
          </a:gsLst>
          <a:lin ang="5400012" scaled="0"/>
        </a:gradFill>
      </p:bgPr>
    </p:bg>
    <p:spTree>
      <p:nvGrpSpPr>
        <p:cNvPr id="83" name="Shape 83"/>
        <p:cNvGrpSpPr/>
        <p:nvPr/>
      </p:nvGrpSpPr>
      <p:grpSpPr>
        <a:xfrm>
          <a:off x="0" y="0"/>
          <a:ext cx="0" cy="0"/>
          <a:chOff x="0" y="0"/>
          <a:chExt cx="0" cy="0"/>
        </a:xfrm>
      </p:grpSpPr>
      <p:sp>
        <p:nvSpPr>
          <p:cNvPr id="84" name="Google Shape;84;p20"/>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b="1" sz="6000"/>
            </a:lvl1pPr>
            <a:lvl2pPr lvl="1" rtl="0" algn="l">
              <a:lnSpc>
                <a:spcPct val="100000"/>
              </a:lnSpc>
              <a:spcBef>
                <a:spcPts val="0"/>
              </a:spcBef>
              <a:spcAft>
                <a:spcPts val="0"/>
              </a:spcAft>
              <a:buSzPts val="6000"/>
              <a:buNone/>
              <a:defRPr sz="6000"/>
            </a:lvl2pPr>
            <a:lvl3pPr lvl="2" rtl="0" algn="l">
              <a:lnSpc>
                <a:spcPct val="100000"/>
              </a:lnSpc>
              <a:spcBef>
                <a:spcPts val="0"/>
              </a:spcBef>
              <a:spcAft>
                <a:spcPts val="0"/>
              </a:spcAft>
              <a:buSzPts val="6000"/>
              <a:buNone/>
              <a:defRPr sz="6000"/>
            </a:lvl3pPr>
            <a:lvl4pPr lvl="3" rtl="0" algn="l">
              <a:lnSpc>
                <a:spcPct val="100000"/>
              </a:lnSpc>
              <a:spcBef>
                <a:spcPts val="0"/>
              </a:spcBef>
              <a:spcAft>
                <a:spcPts val="0"/>
              </a:spcAft>
              <a:buSzPts val="6000"/>
              <a:buNone/>
              <a:defRPr sz="6000"/>
            </a:lvl4pPr>
            <a:lvl5pPr lvl="4" rtl="0" algn="l">
              <a:lnSpc>
                <a:spcPct val="100000"/>
              </a:lnSpc>
              <a:spcBef>
                <a:spcPts val="0"/>
              </a:spcBef>
              <a:spcAft>
                <a:spcPts val="0"/>
              </a:spcAft>
              <a:buSzPts val="6000"/>
              <a:buNone/>
              <a:defRPr sz="6000"/>
            </a:lvl5pPr>
            <a:lvl6pPr lvl="5" rtl="0" algn="l">
              <a:lnSpc>
                <a:spcPct val="100000"/>
              </a:lnSpc>
              <a:spcBef>
                <a:spcPts val="0"/>
              </a:spcBef>
              <a:spcAft>
                <a:spcPts val="0"/>
              </a:spcAft>
              <a:buSzPts val="6000"/>
              <a:buNone/>
              <a:defRPr sz="6000"/>
            </a:lvl6pPr>
            <a:lvl7pPr lvl="6" rtl="0" algn="l">
              <a:lnSpc>
                <a:spcPct val="100000"/>
              </a:lnSpc>
              <a:spcBef>
                <a:spcPts val="0"/>
              </a:spcBef>
              <a:spcAft>
                <a:spcPts val="0"/>
              </a:spcAft>
              <a:buSzPts val="6000"/>
              <a:buNone/>
              <a:defRPr sz="6000"/>
            </a:lvl7pPr>
            <a:lvl8pPr lvl="7" rtl="0" algn="l">
              <a:lnSpc>
                <a:spcPct val="100000"/>
              </a:lnSpc>
              <a:spcBef>
                <a:spcPts val="0"/>
              </a:spcBef>
              <a:spcAft>
                <a:spcPts val="0"/>
              </a:spcAft>
              <a:buSzPts val="6000"/>
              <a:buNone/>
              <a:defRPr sz="6000"/>
            </a:lvl8pPr>
            <a:lvl9pPr lvl="8" rtl="0" algn="l">
              <a:lnSpc>
                <a:spcPct val="100000"/>
              </a:lnSpc>
              <a:spcBef>
                <a:spcPts val="0"/>
              </a:spcBef>
              <a:spcAft>
                <a:spcPts val="0"/>
              </a:spcAft>
              <a:buSzPts val="6000"/>
              <a:buNone/>
              <a:defRPr sz="6000"/>
            </a:lvl9pPr>
          </a:lstStyle>
          <a:p/>
        </p:txBody>
      </p:sp>
      <p:sp>
        <p:nvSpPr>
          <p:cNvPr id="85" name="Google Shape;85;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gradFill>
          <a:gsLst>
            <a:gs pos="0">
              <a:srgbClr val="474775"/>
            </a:gs>
            <a:gs pos="100000">
              <a:srgbClr val="5E5F93"/>
            </a:gs>
          </a:gsLst>
          <a:lin ang="5400012" scaled="0"/>
        </a:gradFill>
      </p:bgPr>
    </p:bg>
    <p:spTree>
      <p:nvGrpSpPr>
        <p:cNvPr id="86" name="Shape 86"/>
        <p:cNvGrpSpPr/>
        <p:nvPr/>
      </p:nvGrpSpPr>
      <p:grpSpPr>
        <a:xfrm>
          <a:off x="0" y="0"/>
          <a:ext cx="0" cy="0"/>
          <a:chOff x="0" y="0"/>
          <a:chExt cx="0" cy="0"/>
        </a:xfrm>
      </p:grpSpPr>
      <p:sp>
        <p:nvSpPr>
          <p:cNvPr id="87" name="Google Shape;87;p21"/>
          <p:cNvSpPr/>
          <p:nvPr/>
        </p:nvSpPr>
        <p:spPr>
          <a:xfrm flipH="1" rot="10800000">
            <a:off x="0" y="1088700"/>
            <a:ext cx="9144000" cy="405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1"/>
          <p:cNvSpPr/>
          <p:nvPr/>
        </p:nvSpPr>
        <p:spPr>
          <a:xfrm>
            <a:off x="0" y="10887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1"/>
          <p:cNvSpPr txBox="1"/>
          <p:nvPr>
            <p:ph type="title"/>
          </p:nvPr>
        </p:nvSpPr>
        <p:spPr>
          <a:xfrm>
            <a:off x="471900" y="168150"/>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b="1"/>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90" name="Google Shape;90;p2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Font typeface="Roboto Light"/>
              <a:buChar char="○"/>
              <a:defRPr>
                <a:latin typeface="Roboto Light"/>
                <a:ea typeface="Roboto Light"/>
                <a:cs typeface="Roboto Light"/>
                <a:sym typeface="Roboto Light"/>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Font typeface="Roboto Light"/>
              <a:buChar char="●"/>
              <a:defRPr>
                <a:latin typeface="Roboto Light"/>
                <a:ea typeface="Roboto Light"/>
                <a:cs typeface="Roboto Light"/>
                <a:sym typeface="Roboto Light"/>
              </a:defRPr>
            </a:lvl4pPr>
            <a:lvl5pPr indent="-317500" lvl="4" marL="2286000" rtl="0" algn="l">
              <a:lnSpc>
                <a:spcPct val="115000"/>
              </a:lnSpc>
              <a:spcBef>
                <a:spcPts val="1600"/>
              </a:spcBef>
              <a:spcAft>
                <a:spcPts val="0"/>
              </a:spcAft>
              <a:buSzPts val="1400"/>
              <a:buFont typeface="Roboto Light"/>
              <a:buChar char="○"/>
              <a:defRPr>
                <a:latin typeface="Roboto Light"/>
                <a:ea typeface="Roboto Light"/>
                <a:cs typeface="Roboto Light"/>
                <a:sym typeface="Roboto Light"/>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91" name="Google Shape;91;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13" name="Shape 13"/>
        <p:cNvGrpSpPr/>
        <p:nvPr/>
      </p:nvGrpSpPr>
      <p:grpSpPr>
        <a:xfrm>
          <a:off x="0" y="0"/>
          <a:ext cx="0" cy="0"/>
          <a:chOff x="0" y="0"/>
          <a:chExt cx="0" cy="0"/>
        </a:xfrm>
      </p:grpSpPr>
      <p:sp>
        <p:nvSpPr>
          <p:cNvPr id="14" name="Google Shape;14;p3"/>
          <p:cNvSpPr txBox="1"/>
          <p:nvPr>
            <p:ph type="title"/>
          </p:nvPr>
        </p:nvSpPr>
        <p:spPr>
          <a:xfrm>
            <a:off x="471900" y="738725"/>
            <a:ext cx="8222100" cy="767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gradFill>
          <a:gsLst>
            <a:gs pos="0">
              <a:srgbClr val="474775"/>
            </a:gs>
            <a:gs pos="100000">
              <a:srgbClr val="5E5F93"/>
            </a:gs>
          </a:gsLst>
          <a:lin ang="5400012" scaled="0"/>
        </a:gradFill>
      </p:bgPr>
    </p:bg>
    <p:spTree>
      <p:nvGrpSpPr>
        <p:cNvPr id="92" name="Shape 92"/>
        <p:cNvGrpSpPr/>
        <p:nvPr/>
      </p:nvGrpSpPr>
      <p:grpSpPr>
        <a:xfrm>
          <a:off x="0" y="0"/>
          <a:ext cx="0" cy="0"/>
          <a:chOff x="0" y="0"/>
          <a:chExt cx="0" cy="0"/>
        </a:xfrm>
      </p:grpSpPr>
      <p:sp>
        <p:nvSpPr>
          <p:cNvPr id="93" name="Google Shape;93;p2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2"/>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b="1"/>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96" name="Google Shape;96;p22"/>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7" name="Google Shape;97;p22"/>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8" name="Google Shape;98;p2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gradFill>
          <a:gsLst>
            <a:gs pos="0">
              <a:srgbClr val="474775"/>
            </a:gs>
            <a:gs pos="100000">
              <a:srgbClr val="5E5F93"/>
            </a:gs>
          </a:gsLst>
          <a:lin ang="5400012" scaled="0"/>
        </a:gradFill>
      </p:bgPr>
    </p:bg>
    <p:spTree>
      <p:nvGrpSpPr>
        <p:cNvPr id="99" name="Shape 99"/>
        <p:cNvGrpSpPr/>
        <p:nvPr/>
      </p:nvGrpSpPr>
      <p:grpSpPr>
        <a:xfrm>
          <a:off x="0" y="0"/>
          <a:ext cx="0" cy="0"/>
          <a:chOff x="0" y="0"/>
          <a:chExt cx="0" cy="0"/>
        </a:xfrm>
      </p:grpSpPr>
      <p:sp>
        <p:nvSpPr>
          <p:cNvPr id="100" name="Google Shape;100;p23"/>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3"/>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03" name="Google Shape;103;p23"/>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lt1"/>
              </a:buClr>
              <a:buSzPts val="1200"/>
              <a:buChar char="●"/>
              <a:defRPr sz="1200">
                <a:solidFill>
                  <a:schemeClr val="lt1"/>
                </a:solidFill>
              </a:defRPr>
            </a:lvl1pPr>
            <a:lvl2pPr indent="-304800" lvl="1" marL="914400" rtl="0" algn="l">
              <a:lnSpc>
                <a:spcPct val="115000"/>
              </a:lnSpc>
              <a:spcBef>
                <a:spcPts val="1600"/>
              </a:spcBef>
              <a:spcAft>
                <a:spcPts val="0"/>
              </a:spcAft>
              <a:buClr>
                <a:schemeClr val="lt1"/>
              </a:buClr>
              <a:buSzPts val="1200"/>
              <a:buChar char="○"/>
              <a:defRPr sz="1200">
                <a:solidFill>
                  <a:schemeClr val="lt1"/>
                </a:solidFill>
              </a:defRPr>
            </a:lvl2pPr>
            <a:lvl3pPr indent="-304800" lvl="2" marL="1371600" rtl="0" algn="l">
              <a:lnSpc>
                <a:spcPct val="115000"/>
              </a:lnSpc>
              <a:spcBef>
                <a:spcPts val="1600"/>
              </a:spcBef>
              <a:spcAft>
                <a:spcPts val="0"/>
              </a:spcAft>
              <a:buClr>
                <a:schemeClr val="lt1"/>
              </a:buClr>
              <a:buSzPts val="1200"/>
              <a:buChar char="■"/>
              <a:defRPr sz="1200">
                <a:solidFill>
                  <a:schemeClr val="lt1"/>
                </a:solidFill>
              </a:defRPr>
            </a:lvl3pPr>
            <a:lvl4pPr indent="-304800" lvl="3" marL="1828800" rtl="0" algn="l">
              <a:lnSpc>
                <a:spcPct val="115000"/>
              </a:lnSpc>
              <a:spcBef>
                <a:spcPts val="1600"/>
              </a:spcBef>
              <a:spcAft>
                <a:spcPts val="0"/>
              </a:spcAft>
              <a:buClr>
                <a:schemeClr val="lt1"/>
              </a:buClr>
              <a:buSzPts val="1200"/>
              <a:buChar char="●"/>
              <a:defRPr sz="1200">
                <a:solidFill>
                  <a:schemeClr val="lt1"/>
                </a:solidFill>
              </a:defRPr>
            </a:lvl4pPr>
            <a:lvl5pPr indent="-304800" lvl="4" marL="2286000" rtl="0" algn="l">
              <a:lnSpc>
                <a:spcPct val="115000"/>
              </a:lnSpc>
              <a:spcBef>
                <a:spcPts val="1600"/>
              </a:spcBef>
              <a:spcAft>
                <a:spcPts val="0"/>
              </a:spcAft>
              <a:buClr>
                <a:schemeClr val="lt1"/>
              </a:buClr>
              <a:buSzPts val="1200"/>
              <a:buChar char="○"/>
              <a:defRPr sz="1200">
                <a:solidFill>
                  <a:schemeClr val="lt1"/>
                </a:solidFill>
              </a:defRPr>
            </a:lvl5pPr>
            <a:lvl6pPr indent="-304800" lvl="5" marL="2743200" rtl="0" algn="l">
              <a:lnSpc>
                <a:spcPct val="115000"/>
              </a:lnSpc>
              <a:spcBef>
                <a:spcPts val="1600"/>
              </a:spcBef>
              <a:spcAft>
                <a:spcPts val="0"/>
              </a:spcAft>
              <a:buClr>
                <a:schemeClr val="lt1"/>
              </a:buClr>
              <a:buSzPts val="1200"/>
              <a:buChar char="■"/>
              <a:defRPr sz="1200">
                <a:solidFill>
                  <a:schemeClr val="lt1"/>
                </a:solidFill>
              </a:defRPr>
            </a:lvl6pPr>
            <a:lvl7pPr indent="-304800" lvl="6" marL="3200400" rtl="0" algn="l">
              <a:lnSpc>
                <a:spcPct val="115000"/>
              </a:lnSpc>
              <a:spcBef>
                <a:spcPts val="1600"/>
              </a:spcBef>
              <a:spcAft>
                <a:spcPts val="0"/>
              </a:spcAft>
              <a:buClr>
                <a:schemeClr val="lt1"/>
              </a:buClr>
              <a:buSzPts val="1200"/>
              <a:buChar char="●"/>
              <a:defRPr sz="1200">
                <a:solidFill>
                  <a:schemeClr val="lt1"/>
                </a:solidFill>
              </a:defRPr>
            </a:lvl7pPr>
            <a:lvl8pPr indent="-304800" lvl="7" marL="3657600" rtl="0" algn="l">
              <a:lnSpc>
                <a:spcPct val="115000"/>
              </a:lnSpc>
              <a:spcBef>
                <a:spcPts val="1600"/>
              </a:spcBef>
              <a:spcAft>
                <a:spcPts val="0"/>
              </a:spcAft>
              <a:buClr>
                <a:schemeClr val="lt1"/>
              </a:buClr>
              <a:buSzPts val="1200"/>
              <a:buChar char="○"/>
              <a:defRPr sz="1200">
                <a:solidFill>
                  <a:schemeClr val="lt1"/>
                </a:solidFill>
              </a:defRPr>
            </a:lvl8pPr>
            <a:lvl9pPr indent="-304800" lvl="8" marL="4114800" rtl="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104" name="Google Shape;104;p2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5E5F93"/>
        </a:solidFill>
      </p:bgPr>
    </p:bg>
    <p:spTree>
      <p:nvGrpSpPr>
        <p:cNvPr id="105" name="Shape 105"/>
        <p:cNvGrpSpPr/>
        <p:nvPr/>
      </p:nvGrpSpPr>
      <p:grpSpPr>
        <a:xfrm>
          <a:off x="0" y="0"/>
          <a:ext cx="0" cy="0"/>
          <a:chOff x="0" y="0"/>
          <a:chExt cx="0" cy="0"/>
        </a:xfrm>
      </p:grpSpPr>
      <p:sp>
        <p:nvSpPr>
          <p:cNvPr id="106" name="Google Shape;106;p24"/>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4"/>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4200"/>
              <a:buNone/>
              <a:defRPr b="1" sz="4200">
                <a:solidFill>
                  <a:schemeClr val="dk2"/>
                </a:solidFill>
              </a:defRPr>
            </a:lvl1pPr>
            <a:lvl2pPr lvl="1" rtl="0" algn="ctr">
              <a:lnSpc>
                <a:spcPct val="100000"/>
              </a:lnSpc>
              <a:spcBef>
                <a:spcPts val="0"/>
              </a:spcBef>
              <a:spcAft>
                <a:spcPts val="0"/>
              </a:spcAft>
              <a:buClr>
                <a:schemeClr val="dk2"/>
              </a:buClr>
              <a:buSzPts val="4200"/>
              <a:buNone/>
              <a:defRPr sz="4200">
                <a:solidFill>
                  <a:schemeClr val="dk2"/>
                </a:solidFill>
              </a:defRPr>
            </a:lvl2pPr>
            <a:lvl3pPr lvl="2" rtl="0" algn="ctr">
              <a:lnSpc>
                <a:spcPct val="100000"/>
              </a:lnSpc>
              <a:spcBef>
                <a:spcPts val="0"/>
              </a:spcBef>
              <a:spcAft>
                <a:spcPts val="0"/>
              </a:spcAft>
              <a:buClr>
                <a:schemeClr val="dk2"/>
              </a:buClr>
              <a:buSzPts val="4200"/>
              <a:buNone/>
              <a:defRPr sz="4200">
                <a:solidFill>
                  <a:schemeClr val="dk2"/>
                </a:solidFill>
              </a:defRPr>
            </a:lvl3pPr>
            <a:lvl4pPr lvl="3" rtl="0" algn="ctr">
              <a:lnSpc>
                <a:spcPct val="100000"/>
              </a:lnSpc>
              <a:spcBef>
                <a:spcPts val="0"/>
              </a:spcBef>
              <a:spcAft>
                <a:spcPts val="0"/>
              </a:spcAft>
              <a:buClr>
                <a:schemeClr val="dk2"/>
              </a:buClr>
              <a:buSzPts val="4200"/>
              <a:buNone/>
              <a:defRPr sz="4200">
                <a:solidFill>
                  <a:schemeClr val="dk2"/>
                </a:solidFill>
              </a:defRPr>
            </a:lvl4pPr>
            <a:lvl5pPr lvl="4" rtl="0" algn="ctr">
              <a:lnSpc>
                <a:spcPct val="100000"/>
              </a:lnSpc>
              <a:spcBef>
                <a:spcPts val="0"/>
              </a:spcBef>
              <a:spcAft>
                <a:spcPts val="0"/>
              </a:spcAft>
              <a:buClr>
                <a:schemeClr val="dk2"/>
              </a:buClr>
              <a:buSzPts val="4200"/>
              <a:buNone/>
              <a:defRPr sz="4200">
                <a:solidFill>
                  <a:schemeClr val="dk2"/>
                </a:solidFill>
              </a:defRPr>
            </a:lvl5pPr>
            <a:lvl6pPr lvl="5" rtl="0" algn="ctr">
              <a:lnSpc>
                <a:spcPct val="100000"/>
              </a:lnSpc>
              <a:spcBef>
                <a:spcPts val="0"/>
              </a:spcBef>
              <a:spcAft>
                <a:spcPts val="0"/>
              </a:spcAft>
              <a:buClr>
                <a:schemeClr val="dk2"/>
              </a:buClr>
              <a:buSzPts val="4200"/>
              <a:buNone/>
              <a:defRPr sz="4200">
                <a:solidFill>
                  <a:schemeClr val="dk2"/>
                </a:solidFill>
              </a:defRPr>
            </a:lvl6pPr>
            <a:lvl7pPr lvl="6" rtl="0" algn="ctr">
              <a:lnSpc>
                <a:spcPct val="100000"/>
              </a:lnSpc>
              <a:spcBef>
                <a:spcPts val="0"/>
              </a:spcBef>
              <a:spcAft>
                <a:spcPts val="0"/>
              </a:spcAft>
              <a:buClr>
                <a:schemeClr val="dk2"/>
              </a:buClr>
              <a:buSzPts val="4200"/>
              <a:buNone/>
              <a:defRPr sz="4200">
                <a:solidFill>
                  <a:schemeClr val="dk2"/>
                </a:solidFill>
              </a:defRPr>
            </a:lvl7pPr>
            <a:lvl8pPr lvl="7" rtl="0" algn="ctr">
              <a:lnSpc>
                <a:spcPct val="100000"/>
              </a:lnSpc>
              <a:spcBef>
                <a:spcPts val="0"/>
              </a:spcBef>
              <a:spcAft>
                <a:spcPts val="0"/>
              </a:spcAft>
              <a:buClr>
                <a:schemeClr val="dk2"/>
              </a:buClr>
              <a:buSzPts val="4200"/>
              <a:buNone/>
              <a:defRPr sz="4200">
                <a:solidFill>
                  <a:schemeClr val="dk2"/>
                </a:solidFill>
              </a:defRPr>
            </a:lvl8pPr>
            <a:lvl9pPr lvl="8" rtl="0" algn="ctr">
              <a:lnSpc>
                <a:spcPct val="100000"/>
              </a:lnSpc>
              <a:spcBef>
                <a:spcPts val="0"/>
              </a:spcBef>
              <a:spcAft>
                <a:spcPts val="0"/>
              </a:spcAft>
              <a:buClr>
                <a:schemeClr val="dk2"/>
              </a:buClr>
              <a:buSzPts val="4200"/>
              <a:buNone/>
              <a:defRPr sz="4200">
                <a:solidFill>
                  <a:schemeClr val="dk2"/>
                </a:solidFill>
              </a:defRPr>
            </a:lvl9pPr>
          </a:lstStyle>
          <a:p/>
        </p:txBody>
      </p:sp>
      <p:sp>
        <p:nvSpPr>
          <p:cNvPr id="109" name="Google Shape;109;p24"/>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2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111" name="Google Shape;111;p2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5E5F93"/>
        </a:solidFill>
      </p:bgPr>
    </p:bg>
    <p:spTree>
      <p:nvGrpSpPr>
        <p:cNvPr id="112" name="Shape 112"/>
        <p:cNvGrpSpPr/>
        <p:nvPr/>
      </p:nvGrpSpPr>
      <p:grpSpPr>
        <a:xfrm>
          <a:off x="0" y="0"/>
          <a:ext cx="0" cy="0"/>
          <a:chOff x="0" y="0"/>
          <a:chExt cx="0" cy="0"/>
        </a:xfrm>
      </p:grpSpPr>
      <p:sp>
        <p:nvSpPr>
          <p:cNvPr id="113" name="Google Shape;113;p25"/>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5"/>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5"/>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lt1"/>
              </a:buClr>
              <a:buSzPts val="1200"/>
              <a:buNone/>
              <a:defRPr sz="1200">
                <a:solidFill>
                  <a:schemeClr val="lt1"/>
                </a:solidFill>
              </a:defRPr>
            </a:lvl1pPr>
          </a:lstStyle>
          <a:p/>
        </p:txBody>
      </p:sp>
      <p:sp>
        <p:nvSpPr>
          <p:cNvPr id="116" name="Google Shape;116;p2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117" name="Shape 117"/>
        <p:cNvGrpSpPr/>
        <p:nvPr/>
      </p:nvGrpSpPr>
      <p:grpSpPr>
        <a:xfrm>
          <a:off x="0" y="0"/>
          <a:ext cx="0" cy="0"/>
          <a:chOff x="0" y="0"/>
          <a:chExt cx="0" cy="0"/>
        </a:xfrm>
      </p:grpSpPr>
      <p:sp>
        <p:nvSpPr>
          <p:cNvPr id="118" name="Google Shape;118;p26"/>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12000"/>
              <a:buNone/>
              <a:defRPr sz="12000">
                <a:solidFill>
                  <a:schemeClr val="dk2"/>
                </a:solidFill>
              </a:defRPr>
            </a:lvl1pPr>
            <a:lvl2pPr lvl="1" rtl="0" algn="ctr">
              <a:lnSpc>
                <a:spcPct val="100000"/>
              </a:lnSpc>
              <a:spcBef>
                <a:spcPts val="0"/>
              </a:spcBef>
              <a:spcAft>
                <a:spcPts val="0"/>
              </a:spcAft>
              <a:buClr>
                <a:schemeClr val="dk2"/>
              </a:buClr>
              <a:buSzPts val="12000"/>
              <a:buNone/>
              <a:defRPr sz="12000">
                <a:solidFill>
                  <a:schemeClr val="dk2"/>
                </a:solidFill>
              </a:defRPr>
            </a:lvl2pPr>
            <a:lvl3pPr lvl="2" rtl="0" algn="ctr">
              <a:lnSpc>
                <a:spcPct val="100000"/>
              </a:lnSpc>
              <a:spcBef>
                <a:spcPts val="0"/>
              </a:spcBef>
              <a:spcAft>
                <a:spcPts val="0"/>
              </a:spcAft>
              <a:buClr>
                <a:schemeClr val="dk2"/>
              </a:buClr>
              <a:buSzPts val="12000"/>
              <a:buNone/>
              <a:defRPr sz="12000">
                <a:solidFill>
                  <a:schemeClr val="dk2"/>
                </a:solidFill>
              </a:defRPr>
            </a:lvl3pPr>
            <a:lvl4pPr lvl="3" rtl="0" algn="ctr">
              <a:lnSpc>
                <a:spcPct val="100000"/>
              </a:lnSpc>
              <a:spcBef>
                <a:spcPts val="0"/>
              </a:spcBef>
              <a:spcAft>
                <a:spcPts val="0"/>
              </a:spcAft>
              <a:buClr>
                <a:schemeClr val="dk2"/>
              </a:buClr>
              <a:buSzPts val="12000"/>
              <a:buNone/>
              <a:defRPr sz="12000">
                <a:solidFill>
                  <a:schemeClr val="dk2"/>
                </a:solidFill>
              </a:defRPr>
            </a:lvl4pPr>
            <a:lvl5pPr lvl="4" rtl="0" algn="ctr">
              <a:lnSpc>
                <a:spcPct val="100000"/>
              </a:lnSpc>
              <a:spcBef>
                <a:spcPts val="0"/>
              </a:spcBef>
              <a:spcAft>
                <a:spcPts val="0"/>
              </a:spcAft>
              <a:buClr>
                <a:schemeClr val="dk2"/>
              </a:buClr>
              <a:buSzPts val="12000"/>
              <a:buNone/>
              <a:defRPr sz="12000">
                <a:solidFill>
                  <a:schemeClr val="dk2"/>
                </a:solidFill>
              </a:defRPr>
            </a:lvl5pPr>
            <a:lvl6pPr lvl="5" rtl="0" algn="ctr">
              <a:lnSpc>
                <a:spcPct val="100000"/>
              </a:lnSpc>
              <a:spcBef>
                <a:spcPts val="0"/>
              </a:spcBef>
              <a:spcAft>
                <a:spcPts val="0"/>
              </a:spcAft>
              <a:buClr>
                <a:schemeClr val="dk2"/>
              </a:buClr>
              <a:buSzPts val="12000"/>
              <a:buNone/>
              <a:defRPr sz="12000">
                <a:solidFill>
                  <a:schemeClr val="dk2"/>
                </a:solidFill>
              </a:defRPr>
            </a:lvl6pPr>
            <a:lvl7pPr lvl="6" rtl="0" algn="ctr">
              <a:lnSpc>
                <a:spcPct val="100000"/>
              </a:lnSpc>
              <a:spcBef>
                <a:spcPts val="0"/>
              </a:spcBef>
              <a:spcAft>
                <a:spcPts val="0"/>
              </a:spcAft>
              <a:buClr>
                <a:schemeClr val="dk2"/>
              </a:buClr>
              <a:buSzPts val="12000"/>
              <a:buNone/>
              <a:defRPr sz="12000">
                <a:solidFill>
                  <a:schemeClr val="dk2"/>
                </a:solidFill>
              </a:defRPr>
            </a:lvl7pPr>
            <a:lvl8pPr lvl="7" rtl="0" algn="ctr">
              <a:lnSpc>
                <a:spcPct val="100000"/>
              </a:lnSpc>
              <a:spcBef>
                <a:spcPts val="0"/>
              </a:spcBef>
              <a:spcAft>
                <a:spcPts val="0"/>
              </a:spcAft>
              <a:buClr>
                <a:schemeClr val="dk2"/>
              </a:buClr>
              <a:buSzPts val="12000"/>
              <a:buNone/>
              <a:defRPr sz="12000">
                <a:solidFill>
                  <a:schemeClr val="dk2"/>
                </a:solidFill>
              </a:defRPr>
            </a:lvl8pPr>
            <a:lvl9pPr lvl="8" rtl="0"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19" name="Google Shape;119;p26"/>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20" name="Google Shape;120;p2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gradFill>
          <a:gsLst>
            <a:gs pos="0">
              <a:srgbClr val="474775"/>
            </a:gs>
            <a:gs pos="100000">
              <a:srgbClr val="5E5F93"/>
            </a:gs>
          </a:gsLst>
          <a:lin ang="5400012" scaled="0"/>
        </a:grad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b="1"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gradFill>
          <a:gsLst>
            <a:gs pos="0">
              <a:srgbClr val="474775"/>
            </a:gs>
            <a:gs pos="100000">
              <a:srgbClr val="5E5F93"/>
            </a:gs>
          </a:gsLst>
          <a:lin ang="5400012" scaled="0"/>
        </a:gradFill>
      </p:bgPr>
    </p:bg>
    <p:spTree>
      <p:nvGrpSpPr>
        <p:cNvPr id="18" name="Shape 18"/>
        <p:cNvGrpSpPr/>
        <p:nvPr/>
      </p:nvGrpSpPr>
      <p:grpSpPr>
        <a:xfrm>
          <a:off x="0" y="0"/>
          <a:ext cx="0" cy="0"/>
          <a:chOff x="0" y="0"/>
          <a:chExt cx="0" cy="0"/>
        </a:xfrm>
      </p:grpSpPr>
      <p:sp>
        <p:nvSpPr>
          <p:cNvPr id="19" name="Google Shape;19;p5"/>
          <p:cNvSpPr/>
          <p:nvPr/>
        </p:nvSpPr>
        <p:spPr>
          <a:xfrm flipH="1" rot="10800000">
            <a:off x="0" y="1088700"/>
            <a:ext cx="9144000" cy="405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5"/>
          <p:cNvSpPr/>
          <p:nvPr/>
        </p:nvSpPr>
        <p:spPr>
          <a:xfrm>
            <a:off x="0" y="10887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5"/>
          <p:cNvSpPr txBox="1"/>
          <p:nvPr>
            <p:ph type="title"/>
          </p:nvPr>
        </p:nvSpPr>
        <p:spPr>
          <a:xfrm>
            <a:off x="471900" y="168150"/>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160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gradFill>
          <a:gsLst>
            <a:gs pos="0">
              <a:srgbClr val="474775"/>
            </a:gs>
            <a:gs pos="100000">
              <a:srgbClr val="5E5F93"/>
            </a:gs>
          </a:gsLst>
          <a:lin ang="5400012" scaled="0"/>
        </a:gradFill>
      </p:bgPr>
    </p:bg>
    <p:spTree>
      <p:nvGrpSpPr>
        <p:cNvPr id="24" name="Shape 24"/>
        <p:cNvGrpSpPr/>
        <p:nvPr/>
      </p:nvGrpSpPr>
      <p:grpSpPr>
        <a:xfrm>
          <a:off x="0" y="0"/>
          <a:ext cx="0" cy="0"/>
          <a:chOff x="0" y="0"/>
          <a:chExt cx="0" cy="0"/>
        </a:xfrm>
      </p:grpSpPr>
      <p:sp>
        <p:nvSpPr>
          <p:cNvPr id="25" name="Google Shape;25;p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6"/>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6"/>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7"/>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gradFill>
          <a:gsLst>
            <a:gs pos="0">
              <a:srgbClr val="474775"/>
            </a:gs>
            <a:gs pos="100000">
              <a:srgbClr val="5E5F93"/>
            </a:gs>
          </a:gsLst>
          <a:lin ang="5400012" scaled="0"/>
        </a:gradFill>
      </p:bgPr>
    </p:bg>
    <p:spTree>
      <p:nvGrpSpPr>
        <p:cNvPr id="36" name="Shape 36"/>
        <p:cNvGrpSpPr/>
        <p:nvPr/>
      </p:nvGrpSpPr>
      <p:grpSpPr>
        <a:xfrm>
          <a:off x="0" y="0"/>
          <a:ext cx="0" cy="0"/>
          <a:chOff x="0" y="0"/>
          <a:chExt cx="0" cy="0"/>
        </a:xfrm>
      </p:grpSpPr>
      <p:sp>
        <p:nvSpPr>
          <p:cNvPr id="37" name="Google Shape;37;p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8"/>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ney - Master">
  <p:cSld name="MAIN_POINT">
    <p:bg>
      <p:bgPr>
        <a:gradFill>
          <a:gsLst>
            <a:gs pos="0">
              <a:srgbClr val="474775"/>
            </a:gs>
            <a:gs pos="100000">
              <a:srgbClr val="5E5F93"/>
            </a:gs>
          </a:gsLst>
          <a:lin ang="5400012" scaled="0"/>
        </a:gradFill>
      </p:bgPr>
    </p:bg>
    <p:spTree>
      <p:nvGrpSpPr>
        <p:cNvPr id="42" name="Shape 42"/>
        <p:cNvGrpSpPr/>
        <p:nvPr/>
      </p:nvGrpSpPr>
      <p:grpSpPr>
        <a:xfrm>
          <a:off x="0" y="0"/>
          <a:ext cx="0" cy="0"/>
          <a:chOff x="0" y="0"/>
          <a:chExt cx="0" cy="0"/>
        </a:xfrm>
      </p:grpSpPr>
      <p:sp>
        <p:nvSpPr>
          <p:cNvPr id="43" name="Google Shape;43;p9"/>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b="1"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5E5F93"/>
        </a:solidFill>
      </p:bgPr>
    </p:bg>
    <p:spTree>
      <p:nvGrpSpPr>
        <p:cNvPr id="45" name="Shape 45"/>
        <p:cNvGrpSpPr/>
        <p:nvPr/>
      </p:nvGrpSpPr>
      <p:grpSpPr>
        <a:xfrm>
          <a:off x="0" y="0"/>
          <a:ext cx="0" cy="0"/>
          <a:chOff x="0" y="0"/>
          <a:chExt cx="0" cy="0"/>
        </a:xfrm>
      </p:grpSpPr>
      <p:sp>
        <p:nvSpPr>
          <p:cNvPr id="46" name="Google Shape;46;p1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b="1"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10"/>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1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gradFill>
          <a:gsLst>
            <a:gs pos="0">
              <a:srgbClr val="474775"/>
            </a:gs>
            <a:gs pos="100000">
              <a:srgbClr val="5E5F93"/>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Muli"/>
              <a:buNone/>
              <a:defRPr b="1" sz="3200">
                <a:solidFill>
                  <a:schemeClr val="lt1"/>
                </a:solidFill>
                <a:latin typeface="Muli"/>
                <a:ea typeface="Muli"/>
                <a:cs typeface="Muli"/>
                <a:sym typeface="Muli"/>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Muli"/>
              <a:buChar char="●"/>
              <a:defRPr sz="1800">
                <a:solidFill>
                  <a:schemeClr val="lt2"/>
                </a:solidFill>
                <a:latin typeface="Muli"/>
                <a:ea typeface="Muli"/>
                <a:cs typeface="Muli"/>
                <a:sym typeface="Muli"/>
              </a:defRPr>
            </a:lvl1pPr>
            <a:lvl2pPr indent="-317500" lvl="1" marL="9144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2pPr>
            <a:lvl3pPr indent="-317500" lvl="2" marL="13716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3pPr>
            <a:lvl4pPr indent="-317500" lvl="3" marL="18288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4pPr>
            <a:lvl5pPr indent="-317500" lvl="4" marL="22860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5pPr>
            <a:lvl6pPr indent="-317500" lvl="5" marL="27432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6pPr>
            <a:lvl7pPr indent="-317500" lvl="6" marL="32004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7pPr>
            <a:lvl8pPr indent="-317500" lvl="7" marL="3657600" rtl="0">
              <a:lnSpc>
                <a:spcPct val="115000"/>
              </a:lnSpc>
              <a:spcBef>
                <a:spcPts val="1600"/>
              </a:spcBef>
              <a:spcAft>
                <a:spcPts val="0"/>
              </a:spcAft>
              <a:buClr>
                <a:schemeClr val="lt2"/>
              </a:buClr>
              <a:buSzPts val="1400"/>
              <a:buFont typeface="Muli"/>
              <a:buChar char="○"/>
              <a:defRPr>
                <a:solidFill>
                  <a:schemeClr val="lt2"/>
                </a:solidFill>
                <a:latin typeface="Muli"/>
                <a:ea typeface="Muli"/>
                <a:cs typeface="Muli"/>
                <a:sym typeface="Muli"/>
              </a:defRPr>
            </a:lvl8pPr>
            <a:lvl9pPr indent="-317500" lvl="8" marL="4114800" rtl="0">
              <a:lnSpc>
                <a:spcPct val="115000"/>
              </a:lnSpc>
              <a:spcBef>
                <a:spcPts val="1600"/>
              </a:spcBef>
              <a:spcAft>
                <a:spcPts val="1600"/>
              </a:spcAft>
              <a:buClr>
                <a:schemeClr val="lt2"/>
              </a:buClr>
              <a:buSzPts val="1400"/>
              <a:buFont typeface="Muli"/>
              <a:buChar char="■"/>
              <a:defRPr>
                <a:solidFill>
                  <a:schemeClr val="lt2"/>
                </a:solidFill>
                <a:latin typeface="Muli"/>
                <a:ea typeface="Muli"/>
                <a:cs typeface="Muli"/>
                <a:sym typeface="Muli"/>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gradFill>
          <a:gsLst>
            <a:gs pos="0">
              <a:srgbClr val="474775"/>
            </a:gs>
            <a:gs pos="100000">
              <a:srgbClr val="5E5F93"/>
            </a:gs>
          </a:gsLst>
          <a:lin ang="5400012" scaled="0"/>
        </a:gra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Black"/>
              <a:buNone/>
              <a:defRPr b="0" i="0" sz="3200" u="none" cap="none" strike="noStrike">
                <a:solidFill>
                  <a:schemeClr val="lt1"/>
                </a:solidFill>
                <a:latin typeface="Roboto Black"/>
                <a:ea typeface="Roboto Black"/>
                <a:cs typeface="Roboto Black"/>
                <a:sym typeface="Roboto Black"/>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65" name="Google Shape;65;p1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66" name="Google Shape;66;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39.jpg"/><Relationship Id="rId13" Type="http://schemas.openxmlformats.org/officeDocument/2006/relationships/image" Target="../media/image41.jpg"/><Relationship Id="rId12" Type="http://schemas.openxmlformats.org/officeDocument/2006/relationships/image" Target="../media/image38.jpg"/><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47.jpg"/><Relationship Id="rId15" Type="http://schemas.openxmlformats.org/officeDocument/2006/relationships/image" Target="../media/image43.jpg"/><Relationship Id="rId14" Type="http://schemas.openxmlformats.org/officeDocument/2006/relationships/image" Target="../media/image42.jpg"/><Relationship Id="rId17" Type="http://schemas.openxmlformats.org/officeDocument/2006/relationships/image" Target="../media/image46.jpg"/><Relationship Id="rId16" Type="http://schemas.openxmlformats.org/officeDocument/2006/relationships/image" Target="../media/image57.jpg"/><Relationship Id="rId5" Type="http://schemas.openxmlformats.org/officeDocument/2006/relationships/image" Target="../media/image49.jpg"/><Relationship Id="rId6" Type="http://schemas.openxmlformats.org/officeDocument/2006/relationships/image" Target="../media/image51.jpg"/><Relationship Id="rId7" Type="http://schemas.openxmlformats.org/officeDocument/2006/relationships/image" Target="../media/image48.jpg"/><Relationship Id="rId8"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56.png"/></Relationships>
</file>

<file path=ppt/slides/_rels/slide14.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50.png"/><Relationship Id="rId12"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60.png"/><Relationship Id="rId6" Type="http://schemas.openxmlformats.org/officeDocument/2006/relationships/image" Target="../media/image52.png"/><Relationship Id="rId7"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12.png"/><Relationship Id="rId5"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8.png"/><Relationship Id="rId6" Type="http://schemas.openxmlformats.org/officeDocument/2006/relationships/image" Target="../media/image26.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4" name="Shape 124"/>
        <p:cNvGrpSpPr/>
        <p:nvPr/>
      </p:nvGrpSpPr>
      <p:grpSpPr>
        <a:xfrm>
          <a:off x="0" y="0"/>
          <a:ext cx="0" cy="0"/>
          <a:chOff x="0" y="0"/>
          <a:chExt cx="0" cy="0"/>
        </a:xfrm>
      </p:grpSpPr>
      <p:pic>
        <p:nvPicPr>
          <p:cNvPr id="125" name="Google Shape;125;p27"/>
          <p:cNvPicPr preferRelativeResize="0"/>
          <p:nvPr/>
        </p:nvPicPr>
        <p:blipFill>
          <a:blip r:embed="rId3">
            <a:alphaModFix/>
          </a:blip>
          <a:stretch>
            <a:fillRect/>
          </a:stretch>
        </p:blipFill>
        <p:spPr>
          <a:xfrm>
            <a:off x="0" y="-430226"/>
            <a:ext cx="9144000" cy="5429250"/>
          </a:xfrm>
          <a:prstGeom prst="rect">
            <a:avLst/>
          </a:prstGeom>
          <a:noFill/>
          <a:ln>
            <a:noFill/>
          </a:ln>
        </p:spPr>
      </p:pic>
      <p:pic>
        <p:nvPicPr>
          <p:cNvPr id="126" name="Google Shape;126;p27"/>
          <p:cNvPicPr preferRelativeResize="0"/>
          <p:nvPr/>
        </p:nvPicPr>
        <p:blipFill>
          <a:blip r:embed="rId4">
            <a:alphaModFix/>
          </a:blip>
          <a:stretch>
            <a:fillRect/>
          </a:stretch>
        </p:blipFill>
        <p:spPr>
          <a:xfrm>
            <a:off x="479425" y="1827856"/>
            <a:ext cx="2411825" cy="1127675"/>
          </a:xfrm>
          <a:prstGeom prst="rect">
            <a:avLst/>
          </a:prstGeom>
          <a:noFill/>
          <a:ln>
            <a:noFill/>
          </a:ln>
        </p:spPr>
      </p:pic>
      <p:pic>
        <p:nvPicPr>
          <p:cNvPr id="127" name="Google Shape;127;p27"/>
          <p:cNvPicPr preferRelativeResize="0"/>
          <p:nvPr/>
        </p:nvPicPr>
        <p:blipFill>
          <a:blip r:embed="rId5">
            <a:alphaModFix/>
          </a:blip>
          <a:stretch>
            <a:fillRect/>
          </a:stretch>
        </p:blipFill>
        <p:spPr>
          <a:xfrm>
            <a:off x="4374270" y="1709913"/>
            <a:ext cx="3179875" cy="3185901"/>
          </a:xfrm>
          <a:prstGeom prst="rect">
            <a:avLst/>
          </a:prstGeom>
          <a:noFill/>
          <a:ln>
            <a:noFill/>
          </a:ln>
        </p:spPr>
      </p:pic>
      <p:sp>
        <p:nvSpPr>
          <p:cNvPr id="128" name="Google Shape;128;p27"/>
          <p:cNvSpPr txBox="1"/>
          <p:nvPr>
            <p:ph idx="1" type="subTitle"/>
          </p:nvPr>
        </p:nvSpPr>
        <p:spPr>
          <a:xfrm>
            <a:off x="460950" y="3150455"/>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37283"/>
                </a:solidFill>
                <a:latin typeface="Muli"/>
                <a:ea typeface="Muli"/>
                <a:cs typeface="Muli"/>
                <a:sym typeface="Muli"/>
              </a:rPr>
              <a:t>Hacking the Education Ecosystem</a:t>
            </a:r>
            <a:endParaRPr b="1" sz="1200">
              <a:solidFill>
                <a:srgbClr val="F37283"/>
              </a:solidFill>
              <a:latin typeface="Muli"/>
              <a:ea typeface="Muli"/>
              <a:cs typeface="Muli"/>
              <a:sym typeface="Muli"/>
            </a:endParaRPr>
          </a:p>
        </p:txBody>
      </p:sp>
      <p:sp>
        <p:nvSpPr>
          <p:cNvPr id="129" name="Google Shape;129;p27"/>
          <p:cNvSpPr txBox="1"/>
          <p:nvPr/>
        </p:nvSpPr>
        <p:spPr>
          <a:xfrm>
            <a:off x="460950" y="2955530"/>
            <a:ext cx="42747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74676"/>
                </a:solidFill>
                <a:latin typeface="Muli SemiBold"/>
                <a:ea typeface="Muli SemiBold"/>
                <a:cs typeface="Muli SemiBold"/>
                <a:sym typeface="Muli SemiBold"/>
              </a:rPr>
              <a:t>June 2019</a:t>
            </a:r>
            <a:endParaRPr sz="1000">
              <a:solidFill>
                <a:srgbClr val="474676"/>
              </a:solidFill>
              <a:latin typeface="Muli SemiBold"/>
              <a:ea typeface="Muli SemiBold"/>
              <a:cs typeface="Muli SemiBold"/>
              <a:sym typeface="Muli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2" name="Google Shape;282;p36"/>
          <p:cNvSpPr txBox="1"/>
          <p:nvPr>
            <p:ph type="title"/>
          </p:nvPr>
        </p:nvSpPr>
        <p:spPr>
          <a:xfrm>
            <a:off x="455250" y="1085150"/>
            <a:ext cx="3631200" cy="3534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1300">
                <a:solidFill>
                  <a:srgbClr val="FAFAFA"/>
                </a:solidFill>
              </a:rPr>
              <a:t>Today, tiney is </a:t>
            </a:r>
            <a:r>
              <a:rPr b="0" lang="en" sz="1300">
                <a:solidFill>
                  <a:srgbClr val="FAFAFA"/>
                </a:solidFill>
                <a:latin typeface="Muli ExtraBold"/>
                <a:ea typeface="Muli ExtraBold"/>
                <a:cs typeface="Muli ExtraBold"/>
                <a:sym typeface="Muli ExtraBold"/>
              </a:rPr>
              <a:t>recruiting &amp; training </a:t>
            </a:r>
            <a:r>
              <a:rPr b="0" lang="en" sz="1300">
                <a:solidFill>
                  <a:srgbClr val="FAFAFA"/>
                </a:solidFill>
              </a:rPr>
              <a:t>a new category of </a:t>
            </a:r>
            <a:r>
              <a:rPr b="0" lang="en" sz="1300">
                <a:solidFill>
                  <a:srgbClr val="FAFAFA"/>
                </a:solidFill>
                <a:latin typeface="Muli ExtraBold"/>
                <a:ea typeface="Muli ExtraBold"/>
                <a:cs typeface="Muli ExtraBold"/>
                <a:sym typeface="Muli ExtraBold"/>
              </a:rPr>
              <a:t>high quality childcare professionals</a:t>
            </a:r>
            <a:r>
              <a:rPr b="0" lang="en" sz="1300">
                <a:solidFill>
                  <a:srgbClr val="FAFAFA"/>
                </a:solidFill>
              </a:rPr>
              <a:t> using their own homes as childcare settings.</a:t>
            </a:r>
            <a:endParaRPr b="0" sz="1300">
              <a:solidFill>
                <a:srgbClr val="FAFAFA"/>
              </a:solidFill>
            </a:endParaRPr>
          </a:p>
          <a:p>
            <a:pPr indent="0" lvl="0" marL="0" rtl="0" algn="l">
              <a:lnSpc>
                <a:spcPct val="115000"/>
              </a:lnSpc>
              <a:spcBef>
                <a:spcPts val="0"/>
              </a:spcBef>
              <a:spcAft>
                <a:spcPts val="0"/>
              </a:spcAft>
              <a:buNone/>
            </a:pPr>
            <a:r>
              <a:t/>
            </a:r>
            <a:endParaRPr sz="1300">
              <a:solidFill>
                <a:srgbClr val="FAFAFA"/>
              </a:solidFill>
            </a:endParaRPr>
          </a:p>
          <a:p>
            <a:pPr indent="0" lvl="0" marL="0" rtl="0" algn="l">
              <a:lnSpc>
                <a:spcPct val="115000"/>
              </a:lnSpc>
              <a:spcBef>
                <a:spcPts val="0"/>
              </a:spcBef>
              <a:spcAft>
                <a:spcPts val="0"/>
              </a:spcAft>
              <a:buNone/>
            </a:pPr>
            <a:r>
              <a:rPr b="0" lang="en" sz="1300">
                <a:solidFill>
                  <a:srgbClr val="FAFAFA"/>
                </a:solidFill>
              </a:rPr>
              <a:t>Through an online marketplace </a:t>
            </a:r>
            <a:r>
              <a:rPr b="0" lang="en" sz="1300">
                <a:solidFill>
                  <a:srgbClr val="FAFAFA"/>
                </a:solidFill>
                <a:latin typeface="Muli ExtraBold"/>
                <a:ea typeface="Muli ExtraBold"/>
                <a:cs typeface="Muli ExtraBold"/>
                <a:sym typeface="Muli ExtraBold"/>
              </a:rPr>
              <a:t>we enable families to find tiney homes</a:t>
            </a:r>
            <a:r>
              <a:rPr b="0" lang="en" sz="1300">
                <a:solidFill>
                  <a:srgbClr val="FAFAFA"/>
                </a:solidFill>
              </a:rPr>
              <a:t> in their local neighbourhood to get started quickly with long lasting care agreements. </a:t>
            </a:r>
            <a:endParaRPr b="0" sz="1300">
              <a:solidFill>
                <a:srgbClr val="FAFAFA"/>
              </a:solidFill>
            </a:endParaRPr>
          </a:p>
          <a:p>
            <a:pPr indent="0" lvl="0" marL="0" rtl="0" algn="l">
              <a:lnSpc>
                <a:spcPct val="115000"/>
              </a:lnSpc>
              <a:spcBef>
                <a:spcPts val="0"/>
              </a:spcBef>
              <a:spcAft>
                <a:spcPts val="0"/>
              </a:spcAft>
              <a:buNone/>
            </a:pPr>
            <a:r>
              <a:t/>
            </a:r>
            <a:endParaRPr sz="1300">
              <a:solidFill>
                <a:srgbClr val="FAFAFA"/>
              </a:solidFill>
            </a:endParaRPr>
          </a:p>
          <a:p>
            <a:pPr indent="0" lvl="0" marL="0" rtl="0" algn="l">
              <a:lnSpc>
                <a:spcPct val="115000"/>
              </a:lnSpc>
              <a:spcBef>
                <a:spcPts val="0"/>
              </a:spcBef>
              <a:spcAft>
                <a:spcPts val="0"/>
              </a:spcAft>
              <a:buNone/>
            </a:pPr>
            <a:r>
              <a:rPr b="0" lang="en" sz="1300">
                <a:solidFill>
                  <a:srgbClr val="FAFAFA"/>
                </a:solidFill>
              </a:rPr>
              <a:t>W</a:t>
            </a:r>
            <a:r>
              <a:rPr b="0" lang="en" sz="1300">
                <a:solidFill>
                  <a:srgbClr val="FAFAFA"/>
                </a:solidFill>
              </a:rPr>
              <a:t>e </a:t>
            </a:r>
            <a:r>
              <a:rPr b="0" lang="en" sz="1300">
                <a:solidFill>
                  <a:srgbClr val="FAFAFA"/>
                </a:solidFill>
              </a:rPr>
              <a:t>ensure</a:t>
            </a:r>
            <a:r>
              <a:rPr b="0" lang="en" sz="1300">
                <a:solidFill>
                  <a:srgbClr val="FAFAFA"/>
                </a:solidFill>
              </a:rPr>
              <a:t> the experience of</a:t>
            </a:r>
            <a:r>
              <a:rPr lang="en" sz="1300">
                <a:solidFill>
                  <a:srgbClr val="FAFAFA"/>
                </a:solidFill>
              </a:rPr>
              <a:t> </a:t>
            </a:r>
            <a:r>
              <a:rPr b="0" lang="en" sz="1300">
                <a:solidFill>
                  <a:srgbClr val="FAFAFA"/>
                </a:solidFill>
                <a:latin typeface="Muli ExtraBold"/>
                <a:ea typeface="Muli ExtraBold"/>
                <a:cs typeface="Muli ExtraBold"/>
                <a:sym typeface="Muli ExtraBold"/>
              </a:rPr>
              <a:t>using tiney childcare is </a:t>
            </a:r>
            <a:r>
              <a:rPr b="0" lang="en" sz="1300">
                <a:solidFill>
                  <a:srgbClr val="FAFAFA"/>
                </a:solidFill>
                <a:latin typeface="Muli ExtraBold"/>
                <a:ea typeface="Muli ExtraBold"/>
                <a:cs typeface="Muli ExtraBold"/>
                <a:sym typeface="Muli ExtraBold"/>
              </a:rPr>
              <a:t>simple, </a:t>
            </a:r>
            <a:r>
              <a:rPr b="0" lang="en" sz="1300">
                <a:solidFill>
                  <a:srgbClr val="FAFAFA"/>
                </a:solidFill>
                <a:latin typeface="Muli ExtraBold"/>
                <a:ea typeface="Muli ExtraBold"/>
                <a:cs typeface="Muli ExtraBold"/>
                <a:sym typeface="Muli ExtraBold"/>
              </a:rPr>
              <a:t>delightful</a:t>
            </a:r>
            <a:r>
              <a:rPr b="0" lang="en" sz="1300">
                <a:solidFill>
                  <a:srgbClr val="FAFAFA"/>
                </a:solidFill>
              </a:rPr>
              <a:t> </a:t>
            </a:r>
            <a:r>
              <a:rPr b="0" lang="en" sz="1300">
                <a:solidFill>
                  <a:srgbClr val="FAFAFA"/>
                </a:solidFill>
                <a:latin typeface="Muli ExtraBold"/>
                <a:ea typeface="Muli ExtraBold"/>
                <a:cs typeface="Muli ExtraBold"/>
                <a:sym typeface="Muli ExtraBold"/>
              </a:rPr>
              <a:t>and long lasting</a:t>
            </a:r>
            <a:r>
              <a:rPr b="0" lang="en" sz="1300">
                <a:solidFill>
                  <a:srgbClr val="FAFAFA"/>
                </a:solidFill>
              </a:rPr>
              <a:t> with a great app, education approach &amp;</a:t>
            </a:r>
            <a:r>
              <a:rPr b="0" lang="en" sz="1300">
                <a:solidFill>
                  <a:srgbClr val="FAFAFA"/>
                </a:solidFill>
              </a:rPr>
              <a:t> strong </a:t>
            </a:r>
            <a:r>
              <a:rPr b="0" lang="en" sz="1300">
                <a:solidFill>
                  <a:srgbClr val="FAFAFA"/>
                </a:solidFill>
              </a:rPr>
              <a:t>community.</a:t>
            </a:r>
            <a:endParaRPr b="0" sz="1300">
              <a:solidFill>
                <a:srgbClr val="FAFAFA"/>
              </a:solidFill>
            </a:endParaRPr>
          </a:p>
        </p:txBody>
      </p:sp>
      <p:pic>
        <p:nvPicPr>
          <p:cNvPr id="283" name="Google Shape;283;p36"/>
          <p:cNvPicPr preferRelativeResize="0"/>
          <p:nvPr/>
        </p:nvPicPr>
        <p:blipFill>
          <a:blip r:embed="rId4">
            <a:alphaModFix/>
          </a:blip>
          <a:stretch>
            <a:fillRect/>
          </a:stretch>
        </p:blipFill>
        <p:spPr>
          <a:xfrm>
            <a:off x="8262484" y="248600"/>
            <a:ext cx="629441" cy="293100"/>
          </a:xfrm>
          <a:prstGeom prst="rect">
            <a:avLst/>
          </a:prstGeom>
          <a:noFill/>
          <a:ln>
            <a:noFill/>
          </a:ln>
        </p:spPr>
      </p:pic>
      <p:grpSp>
        <p:nvGrpSpPr>
          <p:cNvPr id="284" name="Google Shape;284;p36"/>
          <p:cNvGrpSpPr/>
          <p:nvPr/>
        </p:nvGrpSpPr>
        <p:grpSpPr>
          <a:xfrm>
            <a:off x="4265783" y="1476370"/>
            <a:ext cx="3498265" cy="3667049"/>
            <a:chOff x="58090" y="-564200"/>
            <a:chExt cx="8926421" cy="9357103"/>
          </a:xfrm>
        </p:grpSpPr>
        <p:pic>
          <p:nvPicPr>
            <p:cNvPr id="285" name="Google Shape;285;p36"/>
            <p:cNvPicPr preferRelativeResize="0"/>
            <p:nvPr/>
          </p:nvPicPr>
          <p:blipFill>
            <a:blip r:embed="rId5">
              <a:alphaModFix/>
            </a:blip>
            <a:stretch>
              <a:fillRect/>
            </a:stretch>
          </p:blipFill>
          <p:spPr>
            <a:xfrm>
              <a:off x="58090" y="-564200"/>
              <a:ext cx="8926421" cy="5143501"/>
            </a:xfrm>
            <a:prstGeom prst="rect">
              <a:avLst/>
            </a:prstGeom>
            <a:noFill/>
            <a:ln>
              <a:noFill/>
            </a:ln>
          </p:spPr>
        </p:pic>
        <p:pic>
          <p:nvPicPr>
            <p:cNvPr id="286" name="Google Shape;286;p36"/>
            <p:cNvPicPr preferRelativeResize="0"/>
            <p:nvPr/>
          </p:nvPicPr>
          <p:blipFill rotWithShape="1">
            <a:blip r:embed="rId6">
              <a:alphaModFix/>
            </a:blip>
            <a:srcRect b="0" l="1181" r="1191" t="0"/>
            <a:stretch/>
          </p:blipFill>
          <p:spPr>
            <a:xfrm>
              <a:off x="58100" y="4162354"/>
              <a:ext cx="8926399" cy="4630549"/>
            </a:xfrm>
            <a:prstGeom prst="rect">
              <a:avLst/>
            </a:prstGeom>
            <a:noFill/>
            <a:ln>
              <a:noFill/>
            </a:ln>
          </p:spPr>
        </p:pic>
      </p:grpSp>
      <p:pic>
        <p:nvPicPr>
          <p:cNvPr id="287" name="Google Shape;287;p36"/>
          <p:cNvPicPr preferRelativeResize="0"/>
          <p:nvPr/>
        </p:nvPicPr>
        <p:blipFill>
          <a:blip r:embed="rId7">
            <a:alphaModFix/>
          </a:blip>
          <a:stretch>
            <a:fillRect/>
          </a:stretch>
        </p:blipFill>
        <p:spPr>
          <a:xfrm>
            <a:off x="6812200" y="661675"/>
            <a:ext cx="2331800" cy="4481833"/>
          </a:xfrm>
          <a:prstGeom prst="rect">
            <a:avLst/>
          </a:prstGeom>
          <a:noFill/>
          <a:ln>
            <a:noFill/>
          </a:ln>
          <a:effectLst>
            <a:outerShdw blurRad="157163" rotWithShape="0" algn="bl" dir="5340000" dist="95250">
              <a:srgbClr val="000000">
                <a:alpha val="30000"/>
              </a:srgbClr>
            </a:outerShdw>
          </a:effectLst>
        </p:spPr>
      </p:pic>
      <p:sp>
        <p:nvSpPr>
          <p:cNvPr id="288" name="Google Shape;288;p36"/>
          <p:cNvSpPr txBox="1"/>
          <p:nvPr>
            <p:ph type="title"/>
          </p:nvPr>
        </p:nvSpPr>
        <p:spPr>
          <a:xfrm>
            <a:off x="407625" y="612050"/>
            <a:ext cx="5594700" cy="565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400"/>
              <a:t>The Solution</a:t>
            </a:r>
            <a:endParaRPr sz="1100">
              <a:solidFill>
                <a:srgbClr val="FAFAFA"/>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3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4" name="Google Shape;294;p37"/>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295" name="Google Shape;295;p37"/>
          <p:cNvSpPr txBox="1"/>
          <p:nvPr>
            <p:ph type="title"/>
          </p:nvPr>
        </p:nvSpPr>
        <p:spPr>
          <a:xfrm>
            <a:off x="501125" y="1085150"/>
            <a:ext cx="5030100" cy="3534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 sz="1500">
                <a:solidFill>
                  <a:srgbClr val="FAFAFA"/>
                </a:solidFill>
              </a:rPr>
              <a:t>We believe at it’s core the tiney model </a:t>
            </a:r>
            <a:r>
              <a:rPr b="0" lang="en" sz="1500">
                <a:solidFill>
                  <a:srgbClr val="FAFAFA"/>
                </a:solidFill>
                <a:latin typeface="Muli ExtraBold"/>
                <a:ea typeface="Muli ExtraBold"/>
                <a:cs typeface="Muli ExtraBold"/>
                <a:sym typeface="Muli ExtraBold"/>
              </a:rPr>
              <a:t>will drive empowerment and social impact </a:t>
            </a:r>
            <a:r>
              <a:rPr b="0" lang="en" sz="1500">
                <a:solidFill>
                  <a:srgbClr val="FAFAFA"/>
                </a:solidFill>
              </a:rPr>
              <a:t>for…</a:t>
            </a:r>
            <a:br>
              <a:rPr b="0" lang="en" sz="1500">
                <a:solidFill>
                  <a:srgbClr val="FAFAFA"/>
                </a:solidFill>
              </a:rPr>
            </a:br>
            <a:br>
              <a:rPr b="0" lang="en" sz="1500">
                <a:solidFill>
                  <a:srgbClr val="FAFAFA"/>
                </a:solidFill>
              </a:rPr>
            </a:br>
            <a:r>
              <a:rPr b="0" lang="en" sz="1500">
                <a:solidFill>
                  <a:srgbClr val="FAFAFA"/>
                </a:solidFill>
                <a:latin typeface="Muli ExtraBold"/>
                <a:ea typeface="Muli ExtraBold"/>
                <a:cs typeface="Muli ExtraBold"/>
                <a:sym typeface="Muli ExtraBold"/>
              </a:rPr>
              <a:t>Families</a:t>
            </a:r>
            <a:r>
              <a:rPr b="0" lang="en" sz="1500">
                <a:solidFill>
                  <a:srgbClr val="FAFAFA"/>
                </a:solidFill>
              </a:rPr>
              <a:t> (both those looking for childcare and those looking to get back to work)</a:t>
            </a:r>
            <a:br>
              <a:rPr b="0" lang="en" sz="1500">
                <a:solidFill>
                  <a:srgbClr val="FAFAFA"/>
                </a:solidFill>
              </a:rPr>
            </a:br>
            <a:br>
              <a:rPr b="0" lang="en" sz="1500">
                <a:solidFill>
                  <a:srgbClr val="FAFAFA"/>
                </a:solidFill>
              </a:rPr>
            </a:br>
            <a:r>
              <a:rPr b="0" lang="en" sz="1500">
                <a:solidFill>
                  <a:srgbClr val="FAFAFA"/>
                </a:solidFill>
                <a:latin typeface="Muli ExtraBold"/>
                <a:ea typeface="Muli ExtraBold"/>
                <a:cs typeface="Muli ExtraBold"/>
                <a:sym typeface="Muli ExtraBold"/>
              </a:rPr>
              <a:t>Our workforce</a:t>
            </a:r>
            <a:r>
              <a:rPr b="0" lang="en" sz="1500">
                <a:solidFill>
                  <a:srgbClr val="FAFAFA"/>
                </a:solidFill>
              </a:rPr>
              <a:t> (be that back to work mums, home entrepreneurs, career switchers or disengaged childcare professionals)</a:t>
            </a:r>
            <a:endParaRPr b="0" sz="1500">
              <a:solidFill>
                <a:srgbClr val="FAFAFA"/>
              </a:solidFill>
            </a:endParaRPr>
          </a:p>
          <a:p>
            <a:pPr indent="0" lvl="0" marL="0" rtl="0" algn="l">
              <a:lnSpc>
                <a:spcPct val="115000"/>
              </a:lnSpc>
              <a:spcBef>
                <a:spcPts val="0"/>
              </a:spcBef>
              <a:spcAft>
                <a:spcPts val="0"/>
              </a:spcAft>
              <a:buNone/>
            </a:pPr>
            <a:r>
              <a:t/>
            </a:r>
            <a:endParaRPr b="0" sz="1500">
              <a:solidFill>
                <a:srgbClr val="FAFAFA"/>
              </a:solidFill>
            </a:endParaRPr>
          </a:p>
          <a:p>
            <a:pPr indent="0" lvl="0" marL="0" rtl="0" algn="l">
              <a:lnSpc>
                <a:spcPct val="115000"/>
              </a:lnSpc>
              <a:spcBef>
                <a:spcPts val="0"/>
              </a:spcBef>
              <a:spcAft>
                <a:spcPts val="0"/>
              </a:spcAft>
              <a:buNone/>
            </a:pPr>
            <a:r>
              <a:rPr b="0" lang="en" sz="1500">
                <a:solidFill>
                  <a:schemeClr val="accent4"/>
                </a:solidFill>
                <a:latin typeface="Muli ExtraBold"/>
                <a:ea typeface="Muli ExtraBold"/>
                <a:cs typeface="Muli ExtraBold"/>
                <a:sym typeface="Muli ExtraBold"/>
              </a:rPr>
              <a:t>Children</a:t>
            </a:r>
            <a:r>
              <a:rPr b="0" lang="en" sz="1500">
                <a:solidFill>
                  <a:schemeClr val="accent4"/>
                </a:solidFill>
              </a:rPr>
              <a:t> (with the value of improving school readiness having a lifelong social and economic impact)</a:t>
            </a:r>
            <a:endParaRPr b="0" sz="1500">
              <a:solidFill>
                <a:srgbClr val="FAFAFA"/>
              </a:solidFill>
            </a:endParaRPr>
          </a:p>
        </p:txBody>
      </p:sp>
      <p:sp>
        <p:nvSpPr>
          <p:cNvPr id="296" name="Google Shape;296;p37"/>
          <p:cNvSpPr txBox="1"/>
          <p:nvPr>
            <p:ph type="title"/>
          </p:nvPr>
        </p:nvSpPr>
        <p:spPr>
          <a:xfrm>
            <a:off x="501125" y="541700"/>
            <a:ext cx="5594700" cy="565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400"/>
              <a:t>Impact &amp; Empowerment</a:t>
            </a:r>
            <a:endParaRPr sz="1100">
              <a:solidFill>
                <a:srgbClr val="FAFAFA"/>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2" name="Google Shape;302;p38"/>
          <p:cNvPicPr preferRelativeResize="0"/>
          <p:nvPr/>
        </p:nvPicPr>
        <p:blipFill>
          <a:blip r:embed="rId4">
            <a:alphaModFix/>
          </a:blip>
          <a:stretch>
            <a:fillRect/>
          </a:stretch>
        </p:blipFill>
        <p:spPr>
          <a:xfrm>
            <a:off x="8262484" y="248600"/>
            <a:ext cx="629441" cy="293100"/>
          </a:xfrm>
          <a:prstGeom prst="rect">
            <a:avLst/>
          </a:prstGeom>
          <a:noFill/>
          <a:ln>
            <a:noFill/>
          </a:ln>
        </p:spPr>
      </p:pic>
      <p:sp>
        <p:nvSpPr>
          <p:cNvPr id="303" name="Google Shape;303;p38"/>
          <p:cNvSpPr txBox="1"/>
          <p:nvPr>
            <p:ph type="title"/>
          </p:nvPr>
        </p:nvSpPr>
        <p:spPr>
          <a:xfrm>
            <a:off x="249125" y="248594"/>
            <a:ext cx="4563600" cy="495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474775"/>
                </a:solidFill>
              </a:rPr>
              <a:t>Train with tiney cohort 1 - tiney home leaders</a:t>
            </a:r>
            <a:endParaRPr sz="1400">
              <a:solidFill>
                <a:srgbClr val="474775"/>
              </a:solidFill>
              <a:latin typeface="Roboto"/>
              <a:ea typeface="Roboto"/>
              <a:cs typeface="Roboto"/>
              <a:sym typeface="Roboto"/>
            </a:endParaRPr>
          </a:p>
        </p:txBody>
      </p:sp>
      <p:pic>
        <p:nvPicPr>
          <p:cNvPr id="304" name="Google Shape;304;p38"/>
          <p:cNvPicPr preferRelativeResize="0"/>
          <p:nvPr/>
        </p:nvPicPr>
        <p:blipFill rotWithShape="1">
          <a:blip r:embed="rId5">
            <a:alphaModFix/>
          </a:blip>
          <a:srcRect b="25614" l="25143" r="21823" t="4382"/>
          <a:stretch/>
        </p:blipFill>
        <p:spPr>
          <a:xfrm>
            <a:off x="2760624" y="990000"/>
            <a:ext cx="1654628" cy="1456079"/>
          </a:xfrm>
          <a:prstGeom prst="rect">
            <a:avLst/>
          </a:prstGeom>
          <a:noFill/>
          <a:ln>
            <a:noFill/>
          </a:ln>
        </p:spPr>
      </p:pic>
      <p:pic>
        <p:nvPicPr>
          <p:cNvPr id="305" name="Google Shape;305;p38"/>
          <p:cNvPicPr preferRelativeResize="0"/>
          <p:nvPr/>
        </p:nvPicPr>
        <p:blipFill rotWithShape="1">
          <a:blip r:embed="rId6">
            <a:alphaModFix/>
          </a:blip>
          <a:srcRect b="0" l="23704" r="0" t="0"/>
          <a:stretch/>
        </p:blipFill>
        <p:spPr>
          <a:xfrm>
            <a:off x="4453300" y="782000"/>
            <a:ext cx="1904446" cy="1664077"/>
          </a:xfrm>
          <a:prstGeom prst="rect">
            <a:avLst/>
          </a:prstGeom>
          <a:noFill/>
          <a:ln>
            <a:noFill/>
          </a:ln>
        </p:spPr>
      </p:pic>
      <p:pic>
        <p:nvPicPr>
          <p:cNvPr id="306" name="Google Shape;306;p38"/>
          <p:cNvPicPr preferRelativeResize="0"/>
          <p:nvPr/>
        </p:nvPicPr>
        <p:blipFill rotWithShape="1">
          <a:blip r:embed="rId7">
            <a:alphaModFix/>
          </a:blip>
          <a:srcRect b="-7626" l="0" r="-12271" t="17373"/>
          <a:stretch/>
        </p:blipFill>
        <p:spPr>
          <a:xfrm>
            <a:off x="295549" y="2370686"/>
            <a:ext cx="2141425" cy="1147663"/>
          </a:xfrm>
          <a:prstGeom prst="rect">
            <a:avLst/>
          </a:prstGeom>
          <a:noFill/>
          <a:ln>
            <a:noFill/>
          </a:ln>
        </p:spPr>
      </p:pic>
      <p:pic>
        <p:nvPicPr>
          <p:cNvPr id="307" name="Google Shape;307;p38"/>
          <p:cNvPicPr preferRelativeResize="0"/>
          <p:nvPr/>
        </p:nvPicPr>
        <p:blipFill rotWithShape="1">
          <a:blip r:embed="rId8">
            <a:alphaModFix/>
          </a:blip>
          <a:srcRect b="0" l="28967" r="0" t="0"/>
          <a:stretch/>
        </p:blipFill>
        <p:spPr>
          <a:xfrm>
            <a:off x="3678837" y="2483875"/>
            <a:ext cx="1045590" cy="981297"/>
          </a:xfrm>
          <a:prstGeom prst="rect">
            <a:avLst/>
          </a:prstGeom>
          <a:noFill/>
          <a:ln>
            <a:noFill/>
          </a:ln>
        </p:spPr>
      </p:pic>
      <p:pic>
        <p:nvPicPr>
          <p:cNvPr id="308" name="Google Shape;308;p38"/>
          <p:cNvPicPr preferRelativeResize="0"/>
          <p:nvPr/>
        </p:nvPicPr>
        <p:blipFill rotWithShape="1">
          <a:blip r:embed="rId9">
            <a:alphaModFix/>
          </a:blip>
          <a:srcRect b="18956" l="15855" r="10809" t="11039"/>
          <a:stretch/>
        </p:blipFill>
        <p:spPr>
          <a:xfrm>
            <a:off x="295550" y="740992"/>
            <a:ext cx="2427021" cy="1544484"/>
          </a:xfrm>
          <a:prstGeom prst="rect">
            <a:avLst/>
          </a:prstGeom>
          <a:noFill/>
          <a:ln>
            <a:noFill/>
          </a:ln>
        </p:spPr>
      </p:pic>
      <p:pic>
        <p:nvPicPr>
          <p:cNvPr id="309" name="Google Shape;309;p38"/>
          <p:cNvPicPr preferRelativeResize="0"/>
          <p:nvPr/>
        </p:nvPicPr>
        <p:blipFill rotWithShape="1">
          <a:blip r:embed="rId10">
            <a:alphaModFix/>
          </a:blip>
          <a:srcRect b="0" l="15373" r="22909" t="9090"/>
          <a:stretch/>
        </p:blipFill>
        <p:spPr>
          <a:xfrm>
            <a:off x="4774900" y="2483875"/>
            <a:ext cx="933998" cy="917176"/>
          </a:xfrm>
          <a:prstGeom prst="rect">
            <a:avLst/>
          </a:prstGeom>
          <a:noFill/>
          <a:ln>
            <a:noFill/>
          </a:ln>
        </p:spPr>
      </p:pic>
      <p:pic>
        <p:nvPicPr>
          <p:cNvPr id="310" name="Google Shape;310;p38"/>
          <p:cNvPicPr preferRelativeResize="0"/>
          <p:nvPr/>
        </p:nvPicPr>
        <p:blipFill>
          <a:blip r:embed="rId11">
            <a:alphaModFix/>
          </a:blip>
          <a:stretch>
            <a:fillRect/>
          </a:stretch>
        </p:blipFill>
        <p:spPr>
          <a:xfrm>
            <a:off x="6395798" y="782000"/>
            <a:ext cx="2496128" cy="1664077"/>
          </a:xfrm>
          <a:prstGeom prst="rect">
            <a:avLst/>
          </a:prstGeom>
          <a:noFill/>
          <a:ln>
            <a:noFill/>
          </a:ln>
        </p:spPr>
      </p:pic>
      <p:pic>
        <p:nvPicPr>
          <p:cNvPr id="311" name="Google Shape;311;p38"/>
          <p:cNvPicPr preferRelativeResize="0"/>
          <p:nvPr/>
        </p:nvPicPr>
        <p:blipFill rotWithShape="1">
          <a:blip r:embed="rId12">
            <a:alphaModFix/>
          </a:blip>
          <a:srcRect b="26814" l="28888" r="27573" t="7270"/>
          <a:stretch/>
        </p:blipFill>
        <p:spPr>
          <a:xfrm>
            <a:off x="3365974" y="3507725"/>
            <a:ext cx="1358444" cy="1370978"/>
          </a:xfrm>
          <a:prstGeom prst="rect">
            <a:avLst/>
          </a:prstGeom>
          <a:noFill/>
          <a:ln>
            <a:noFill/>
          </a:ln>
        </p:spPr>
      </p:pic>
      <p:pic>
        <p:nvPicPr>
          <p:cNvPr id="312" name="Google Shape;312;p38"/>
          <p:cNvPicPr preferRelativeResize="0"/>
          <p:nvPr/>
        </p:nvPicPr>
        <p:blipFill rotWithShape="1">
          <a:blip r:embed="rId13">
            <a:alphaModFix/>
          </a:blip>
          <a:srcRect b="19547" l="26359" r="7177" t="7267"/>
          <a:stretch/>
        </p:blipFill>
        <p:spPr>
          <a:xfrm>
            <a:off x="2269899" y="2483872"/>
            <a:ext cx="1358444" cy="997176"/>
          </a:xfrm>
          <a:prstGeom prst="rect">
            <a:avLst/>
          </a:prstGeom>
          <a:noFill/>
          <a:ln>
            <a:noFill/>
          </a:ln>
        </p:spPr>
      </p:pic>
      <p:pic>
        <p:nvPicPr>
          <p:cNvPr id="313" name="Google Shape;313;p38"/>
          <p:cNvPicPr preferRelativeResize="0"/>
          <p:nvPr/>
        </p:nvPicPr>
        <p:blipFill rotWithShape="1">
          <a:blip r:embed="rId14">
            <a:alphaModFix/>
          </a:blip>
          <a:srcRect b="0" l="23423" r="23545" t="17060"/>
          <a:stretch/>
        </p:blipFill>
        <p:spPr>
          <a:xfrm>
            <a:off x="295544" y="3507725"/>
            <a:ext cx="1314858" cy="1370978"/>
          </a:xfrm>
          <a:prstGeom prst="rect">
            <a:avLst/>
          </a:prstGeom>
          <a:noFill/>
          <a:ln>
            <a:noFill/>
          </a:ln>
        </p:spPr>
      </p:pic>
      <p:pic>
        <p:nvPicPr>
          <p:cNvPr id="314" name="Google Shape;314;p38"/>
          <p:cNvPicPr preferRelativeResize="0"/>
          <p:nvPr/>
        </p:nvPicPr>
        <p:blipFill rotWithShape="1">
          <a:blip r:embed="rId15">
            <a:alphaModFix/>
          </a:blip>
          <a:srcRect b="0" l="27067" r="29597" t="0"/>
          <a:stretch/>
        </p:blipFill>
        <p:spPr>
          <a:xfrm>
            <a:off x="4774910" y="3465176"/>
            <a:ext cx="946495" cy="1456079"/>
          </a:xfrm>
          <a:prstGeom prst="rect">
            <a:avLst/>
          </a:prstGeom>
          <a:noFill/>
          <a:ln>
            <a:noFill/>
          </a:ln>
        </p:spPr>
      </p:pic>
      <p:pic>
        <p:nvPicPr>
          <p:cNvPr id="315" name="Google Shape;315;p38"/>
          <p:cNvPicPr preferRelativeResize="0"/>
          <p:nvPr/>
        </p:nvPicPr>
        <p:blipFill>
          <a:blip r:embed="rId16">
            <a:alphaModFix/>
          </a:blip>
          <a:stretch>
            <a:fillRect/>
          </a:stretch>
        </p:blipFill>
        <p:spPr>
          <a:xfrm>
            <a:off x="5771866" y="2483876"/>
            <a:ext cx="3120049" cy="2080033"/>
          </a:xfrm>
          <a:prstGeom prst="rect">
            <a:avLst/>
          </a:prstGeom>
          <a:noFill/>
          <a:ln>
            <a:noFill/>
          </a:ln>
        </p:spPr>
      </p:pic>
      <p:pic>
        <p:nvPicPr>
          <p:cNvPr id="316" name="Google Shape;316;p38"/>
          <p:cNvPicPr preferRelativeResize="0"/>
          <p:nvPr/>
        </p:nvPicPr>
        <p:blipFill rotWithShape="1">
          <a:blip r:embed="rId17">
            <a:alphaModFix/>
          </a:blip>
          <a:srcRect b="0" l="18699" r="0" t="0"/>
          <a:stretch/>
        </p:blipFill>
        <p:spPr>
          <a:xfrm>
            <a:off x="1660875" y="3518850"/>
            <a:ext cx="1654628" cy="13567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22" name="Google Shape;322;p39"/>
          <p:cNvPicPr preferRelativeResize="0"/>
          <p:nvPr/>
        </p:nvPicPr>
        <p:blipFill>
          <a:blip r:embed="rId4">
            <a:alphaModFix/>
          </a:blip>
          <a:stretch>
            <a:fillRect/>
          </a:stretch>
        </p:blipFill>
        <p:spPr>
          <a:xfrm>
            <a:off x="8262484" y="248600"/>
            <a:ext cx="629441" cy="293100"/>
          </a:xfrm>
          <a:prstGeom prst="rect">
            <a:avLst/>
          </a:prstGeom>
          <a:noFill/>
          <a:ln>
            <a:noFill/>
          </a:ln>
        </p:spPr>
      </p:pic>
      <p:sp>
        <p:nvSpPr>
          <p:cNvPr id="323" name="Google Shape;323;p39"/>
          <p:cNvSpPr txBox="1"/>
          <p:nvPr/>
        </p:nvSpPr>
        <p:spPr>
          <a:xfrm>
            <a:off x="416700" y="1080825"/>
            <a:ext cx="3811800" cy="3825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100">
                <a:solidFill>
                  <a:srgbClr val="474775"/>
                </a:solidFill>
                <a:latin typeface="Muli Light"/>
                <a:ea typeface="Muli Light"/>
                <a:cs typeface="Muli Light"/>
                <a:sym typeface="Muli Light"/>
              </a:rPr>
              <a:t>“I’ve been an Early Years Nursery Teacher for 8 years. After giving birth to my first child I </a:t>
            </a:r>
            <a:r>
              <a:rPr lang="en" sz="1100">
                <a:solidFill>
                  <a:srgbClr val="474775"/>
                </a:solidFill>
                <a:latin typeface="Muli Light"/>
                <a:ea typeface="Muli Light"/>
                <a:cs typeface="Muli Light"/>
                <a:sym typeface="Muli Light"/>
              </a:rPr>
              <a:t>was</a:t>
            </a:r>
            <a:r>
              <a:rPr lang="en" sz="1100">
                <a:solidFill>
                  <a:srgbClr val="474775"/>
                </a:solidFill>
                <a:latin typeface="Muli Light"/>
                <a:ea typeface="Muli Light"/>
                <a:cs typeface="Muli Light"/>
                <a:sym typeface="Muli Light"/>
              </a:rPr>
              <a:t>  looking for a career that allowed for flexibility, for me to stay with my son, and also allowed me to stay in the field I love”</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rPr lang="en" sz="1100">
                <a:solidFill>
                  <a:srgbClr val="474775"/>
                </a:solidFill>
                <a:latin typeface="Muli Light"/>
                <a:ea typeface="Muli Light"/>
                <a:cs typeface="Muli Light"/>
                <a:sym typeface="Muli Light"/>
              </a:rPr>
              <a:t>““I’ve been in the childcare industry for 5 years and after raising 6 children of my own had  been trying to set up a nursery, but finding the property has proven extremely difficult. When I read about Tiney on Facebook, I was greatly encouraged! This is my dream, and to have a company that helps you set up in your own home and space was just too good to pass up!”</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rPr lang="en" sz="1100">
                <a:solidFill>
                  <a:srgbClr val="474775"/>
                </a:solidFill>
                <a:latin typeface="Muli Light"/>
                <a:ea typeface="Muli Light"/>
                <a:cs typeface="Muli Light"/>
                <a:sym typeface="Muli Light"/>
              </a:rPr>
              <a:t>“I was drawn to the Tiney model because of the company Ethos, but also the support you provide to help get started which is a large obstacle for me as a mother &amp; neither my husband nor I currently earning huge amounts of money.”</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t/>
            </a:r>
            <a:endParaRPr sz="1100">
              <a:solidFill>
                <a:srgbClr val="474775"/>
              </a:solidFill>
              <a:latin typeface="Muli Light"/>
              <a:ea typeface="Muli Light"/>
              <a:cs typeface="Muli Light"/>
              <a:sym typeface="Muli Light"/>
            </a:endParaRPr>
          </a:p>
          <a:p>
            <a:pPr indent="0" lvl="0" marL="0" rtl="0" algn="l">
              <a:lnSpc>
                <a:spcPct val="125000"/>
              </a:lnSpc>
              <a:spcBef>
                <a:spcPts val="0"/>
              </a:spcBef>
              <a:spcAft>
                <a:spcPts val="0"/>
              </a:spcAft>
              <a:buNone/>
            </a:pPr>
            <a:r>
              <a:t/>
            </a:r>
            <a:endParaRPr sz="1100">
              <a:solidFill>
                <a:srgbClr val="474775"/>
              </a:solidFill>
              <a:latin typeface="Muli Light"/>
              <a:ea typeface="Muli Light"/>
              <a:cs typeface="Muli Light"/>
              <a:sym typeface="Muli Light"/>
            </a:endParaRPr>
          </a:p>
        </p:txBody>
      </p:sp>
      <p:sp>
        <p:nvSpPr>
          <p:cNvPr id="324" name="Google Shape;324;p39"/>
          <p:cNvSpPr txBox="1"/>
          <p:nvPr>
            <p:ph type="title"/>
          </p:nvPr>
        </p:nvSpPr>
        <p:spPr>
          <a:xfrm>
            <a:off x="315375" y="541694"/>
            <a:ext cx="4563600" cy="495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474775"/>
                </a:solidFill>
              </a:rPr>
              <a:t>tiney applicant stories:</a:t>
            </a:r>
            <a:endParaRPr sz="2400">
              <a:solidFill>
                <a:srgbClr val="474775"/>
              </a:solidFill>
              <a:latin typeface="Roboto"/>
              <a:ea typeface="Roboto"/>
              <a:cs typeface="Roboto"/>
              <a:sym typeface="Roboto"/>
            </a:endParaRPr>
          </a:p>
        </p:txBody>
      </p:sp>
      <p:pic>
        <p:nvPicPr>
          <p:cNvPr id="325" name="Google Shape;325;p39"/>
          <p:cNvPicPr preferRelativeResize="0"/>
          <p:nvPr/>
        </p:nvPicPr>
        <p:blipFill>
          <a:blip r:embed="rId5">
            <a:alphaModFix/>
          </a:blip>
          <a:stretch>
            <a:fillRect/>
          </a:stretch>
        </p:blipFill>
        <p:spPr>
          <a:xfrm>
            <a:off x="4396376" y="275317"/>
            <a:ext cx="3811800" cy="45928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1" name="Google Shape;331;p40"/>
          <p:cNvSpPr txBox="1"/>
          <p:nvPr>
            <p:ph type="title"/>
          </p:nvPr>
        </p:nvSpPr>
        <p:spPr>
          <a:xfrm>
            <a:off x="1281900" y="555425"/>
            <a:ext cx="6580200" cy="565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t>The customer experience for tiney home leaders</a:t>
            </a:r>
            <a:endParaRPr sz="1800">
              <a:solidFill>
                <a:srgbClr val="FAFAFA"/>
              </a:solidFill>
              <a:latin typeface="Roboto"/>
              <a:ea typeface="Roboto"/>
              <a:cs typeface="Roboto"/>
              <a:sym typeface="Roboto"/>
            </a:endParaRPr>
          </a:p>
        </p:txBody>
      </p:sp>
      <p:pic>
        <p:nvPicPr>
          <p:cNvPr id="332" name="Google Shape;332;p40"/>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333" name="Google Shape;333;p40"/>
          <p:cNvSpPr txBox="1"/>
          <p:nvPr/>
        </p:nvSpPr>
        <p:spPr>
          <a:xfrm>
            <a:off x="0" y="929785"/>
            <a:ext cx="9144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B7A6"/>
                </a:solidFill>
                <a:latin typeface="Muli"/>
                <a:ea typeface="Muli"/>
                <a:cs typeface="Muli"/>
                <a:sym typeface="Muli"/>
              </a:rPr>
              <a:t>A fast way in to a long term childcare career</a:t>
            </a:r>
            <a:endParaRPr b="1" sz="1200">
              <a:solidFill>
                <a:srgbClr val="FFB7A6"/>
              </a:solidFill>
              <a:latin typeface="Muli"/>
              <a:ea typeface="Muli"/>
              <a:cs typeface="Muli"/>
              <a:sym typeface="Muli"/>
            </a:endParaRPr>
          </a:p>
        </p:txBody>
      </p:sp>
      <p:sp>
        <p:nvSpPr>
          <p:cNvPr id="334" name="Google Shape;334;p40"/>
          <p:cNvSpPr txBox="1"/>
          <p:nvPr/>
        </p:nvSpPr>
        <p:spPr>
          <a:xfrm>
            <a:off x="273025" y="32498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ExtraBold"/>
                <a:ea typeface="Muli ExtraBold"/>
                <a:cs typeface="Muli ExtraBold"/>
                <a:sym typeface="Muli ExtraBold"/>
              </a:rPr>
              <a:t>4 weeks</a:t>
            </a:r>
            <a:br>
              <a:rPr lang="en" sz="900">
                <a:solidFill>
                  <a:srgbClr val="FFFFFF"/>
                </a:solidFill>
                <a:latin typeface="Muli SemiBold"/>
                <a:ea typeface="Muli SemiBold"/>
                <a:cs typeface="Muli SemiBold"/>
                <a:sym typeface="Muli SemiBold"/>
              </a:rPr>
            </a:br>
            <a:r>
              <a:rPr lang="en" sz="900">
                <a:solidFill>
                  <a:srgbClr val="FFFFFF"/>
                </a:solidFill>
                <a:latin typeface="Muli SemiBold"/>
                <a:ea typeface="Muli SemiBold"/>
                <a:cs typeface="Muli SemiBold"/>
                <a:sym typeface="Muli SemiBold"/>
              </a:rPr>
              <a:t>( initial lead &gt; application &gt;  interview)</a:t>
            </a:r>
            <a:endParaRPr sz="700"/>
          </a:p>
        </p:txBody>
      </p:sp>
      <p:sp>
        <p:nvSpPr>
          <p:cNvPr id="335" name="Google Shape;335;p40"/>
          <p:cNvSpPr txBox="1"/>
          <p:nvPr/>
        </p:nvSpPr>
        <p:spPr>
          <a:xfrm>
            <a:off x="343375" y="2790775"/>
            <a:ext cx="2100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B7A6"/>
                </a:solidFill>
                <a:latin typeface="Muli"/>
                <a:ea typeface="Muli"/>
                <a:cs typeface="Muli"/>
                <a:sym typeface="Muli"/>
              </a:rPr>
              <a:t>Application process through to training selection</a:t>
            </a:r>
            <a:endParaRPr sz="1000">
              <a:solidFill>
                <a:srgbClr val="FFB7A6"/>
              </a:solidFill>
            </a:endParaRPr>
          </a:p>
        </p:txBody>
      </p:sp>
      <p:sp>
        <p:nvSpPr>
          <p:cNvPr id="336" name="Google Shape;336;p40"/>
          <p:cNvSpPr txBox="1"/>
          <p:nvPr/>
        </p:nvSpPr>
        <p:spPr>
          <a:xfrm>
            <a:off x="2433400" y="32498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ExtraBold"/>
                <a:ea typeface="Muli ExtraBold"/>
                <a:cs typeface="Muli ExtraBold"/>
                <a:sym typeface="Muli ExtraBold"/>
              </a:rPr>
              <a:t>8-12 weeks </a:t>
            </a:r>
            <a:br>
              <a:rPr lang="en" sz="900">
                <a:solidFill>
                  <a:srgbClr val="FFFFFF"/>
                </a:solidFill>
                <a:latin typeface="Muli SemiBold"/>
                <a:ea typeface="Muli SemiBold"/>
                <a:cs typeface="Muli SemiBold"/>
                <a:sym typeface="Muli SemiBold"/>
              </a:rPr>
            </a:br>
            <a:r>
              <a:rPr lang="en" sz="900">
                <a:solidFill>
                  <a:srgbClr val="FFFFFF"/>
                </a:solidFill>
                <a:latin typeface="Muli SemiBold"/>
                <a:ea typeface="Muli SemiBold"/>
                <a:cs typeface="Muli SemiBold"/>
                <a:sym typeface="Muli SemiBold"/>
              </a:rPr>
              <a:t>(training &gt; registration &gt; marketing)</a:t>
            </a:r>
            <a:endParaRPr sz="700"/>
          </a:p>
        </p:txBody>
      </p:sp>
      <p:sp>
        <p:nvSpPr>
          <p:cNvPr id="337" name="Google Shape;337;p40"/>
          <p:cNvSpPr txBox="1"/>
          <p:nvPr/>
        </p:nvSpPr>
        <p:spPr>
          <a:xfrm>
            <a:off x="2503750" y="2790775"/>
            <a:ext cx="2100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B7A6"/>
                </a:solidFill>
                <a:latin typeface="Muli"/>
                <a:ea typeface="Muli"/>
                <a:cs typeface="Muli"/>
                <a:sym typeface="Muli"/>
              </a:rPr>
              <a:t>Training, registration and setting opening</a:t>
            </a:r>
            <a:endParaRPr sz="1000">
              <a:solidFill>
                <a:srgbClr val="FFB7A6"/>
              </a:solidFill>
            </a:endParaRPr>
          </a:p>
        </p:txBody>
      </p:sp>
      <p:sp>
        <p:nvSpPr>
          <p:cNvPr id="338" name="Google Shape;338;p40"/>
          <p:cNvSpPr txBox="1"/>
          <p:nvPr/>
        </p:nvSpPr>
        <p:spPr>
          <a:xfrm>
            <a:off x="4536625" y="32498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ExtraBold"/>
                <a:ea typeface="Muli ExtraBold"/>
                <a:cs typeface="Muli ExtraBold"/>
                <a:sym typeface="Muli ExtraBold"/>
              </a:rPr>
              <a:t>3-24 months</a:t>
            </a:r>
            <a:br>
              <a:rPr lang="en" sz="900">
                <a:solidFill>
                  <a:srgbClr val="FFFFFF"/>
                </a:solidFill>
                <a:latin typeface="Muli SemiBold"/>
                <a:ea typeface="Muli SemiBold"/>
                <a:cs typeface="Muli SemiBold"/>
                <a:sym typeface="Muli SemiBold"/>
              </a:rPr>
            </a:br>
            <a:r>
              <a:rPr lang="en" sz="900">
                <a:solidFill>
                  <a:srgbClr val="FFFFFF"/>
                </a:solidFill>
                <a:latin typeface="Muli SemiBold"/>
                <a:ea typeface="Muli SemiBold"/>
                <a:cs typeface="Muli SemiBold"/>
                <a:sym typeface="Muli SemiBold"/>
              </a:rPr>
              <a:t>(run a profitable, high-quality and high-impact home nursery)</a:t>
            </a:r>
            <a:endParaRPr sz="700"/>
          </a:p>
        </p:txBody>
      </p:sp>
      <p:sp>
        <p:nvSpPr>
          <p:cNvPr id="339" name="Google Shape;339;p40"/>
          <p:cNvSpPr txBox="1"/>
          <p:nvPr/>
        </p:nvSpPr>
        <p:spPr>
          <a:xfrm>
            <a:off x="4736575" y="2790775"/>
            <a:ext cx="18408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B7A6"/>
                </a:solidFill>
                <a:latin typeface="Muli"/>
                <a:ea typeface="Muli"/>
                <a:cs typeface="Muli"/>
                <a:sym typeface="Muli"/>
              </a:rPr>
              <a:t>Becoming an established ‘tiney home owner’</a:t>
            </a:r>
            <a:endParaRPr sz="1000">
              <a:solidFill>
                <a:srgbClr val="FFB7A6"/>
              </a:solidFill>
            </a:endParaRPr>
          </a:p>
        </p:txBody>
      </p:sp>
      <p:sp>
        <p:nvSpPr>
          <p:cNvPr id="340" name="Google Shape;340;p40"/>
          <p:cNvSpPr txBox="1"/>
          <p:nvPr/>
        </p:nvSpPr>
        <p:spPr>
          <a:xfrm>
            <a:off x="6550625" y="32498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ExtraBold"/>
                <a:ea typeface="Muli ExtraBold"/>
                <a:cs typeface="Muli ExtraBold"/>
                <a:sym typeface="Muli ExtraBold"/>
              </a:rPr>
              <a:t>24 months+</a:t>
            </a:r>
            <a:endParaRPr sz="900">
              <a:solidFill>
                <a:srgbClr val="FFFFFF"/>
              </a:solidFill>
              <a:latin typeface="Muli ExtraBold"/>
              <a:ea typeface="Muli ExtraBold"/>
              <a:cs typeface="Muli ExtraBold"/>
              <a:sym typeface="Muli ExtraBold"/>
            </a:endParaRPr>
          </a:p>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(options to inspect other settings, take on assistants, lead local groups etc’)</a:t>
            </a:r>
            <a:endParaRPr sz="900">
              <a:solidFill>
                <a:srgbClr val="FFFFFF"/>
              </a:solidFill>
              <a:latin typeface="Muli SemiBold"/>
              <a:ea typeface="Muli SemiBold"/>
              <a:cs typeface="Muli SemiBold"/>
              <a:sym typeface="Muli SemiBold"/>
            </a:endParaRPr>
          </a:p>
        </p:txBody>
      </p:sp>
      <p:sp>
        <p:nvSpPr>
          <p:cNvPr id="341" name="Google Shape;341;p40"/>
          <p:cNvSpPr txBox="1"/>
          <p:nvPr/>
        </p:nvSpPr>
        <p:spPr>
          <a:xfrm>
            <a:off x="6820775" y="2790775"/>
            <a:ext cx="17004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B7A6"/>
                </a:solidFill>
                <a:latin typeface="Muli"/>
                <a:ea typeface="Muli"/>
                <a:cs typeface="Muli"/>
                <a:sym typeface="Muli"/>
              </a:rPr>
              <a:t>Local tiney community leader / progression</a:t>
            </a:r>
            <a:endParaRPr sz="1000">
              <a:solidFill>
                <a:srgbClr val="FFB7A6"/>
              </a:solidFill>
            </a:endParaRPr>
          </a:p>
        </p:txBody>
      </p:sp>
      <p:sp>
        <p:nvSpPr>
          <p:cNvPr id="342" name="Google Shape;342;p40"/>
          <p:cNvSpPr txBox="1"/>
          <p:nvPr/>
        </p:nvSpPr>
        <p:spPr>
          <a:xfrm>
            <a:off x="273025" y="41261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‘Attract the right talent’</a:t>
            </a:r>
            <a:endParaRPr sz="700"/>
          </a:p>
        </p:txBody>
      </p:sp>
      <p:sp>
        <p:nvSpPr>
          <p:cNvPr id="343" name="Google Shape;343;p40"/>
          <p:cNvSpPr txBox="1"/>
          <p:nvPr/>
        </p:nvSpPr>
        <p:spPr>
          <a:xfrm>
            <a:off x="2433400" y="41261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‘Ensure</a:t>
            </a:r>
            <a:r>
              <a:rPr lang="en" sz="900">
                <a:solidFill>
                  <a:srgbClr val="FFFFFF"/>
                </a:solidFill>
                <a:latin typeface="Muli SemiBold"/>
                <a:ea typeface="Muli SemiBold"/>
                <a:cs typeface="Muli SemiBold"/>
                <a:sym typeface="Muli SemiBold"/>
              </a:rPr>
              <a:t> the right mindset’’</a:t>
            </a:r>
            <a:endParaRPr sz="700"/>
          </a:p>
        </p:txBody>
      </p:sp>
      <p:sp>
        <p:nvSpPr>
          <p:cNvPr id="344" name="Google Shape;344;p40"/>
          <p:cNvSpPr txBox="1"/>
          <p:nvPr/>
        </p:nvSpPr>
        <p:spPr>
          <a:xfrm>
            <a:off x="4536625" y="41261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‘Create sustainable businesses’</a:t>
            </a:r>
            <a:endParaRPr sz="700"/>
          </a:p>
        </p:txBody>
      </p:sp>
      <p:sp>
        <p:nvSpPr>
          <p:cNvPr id="345" name="Google Shape;345;p40"/>
          <p:cNvSpPr txBox="1"/>
          <p:nvPr/>
        </p:nvSpPr>
        <p:spPr>
          <a:xfrm>
            <a:off x="6550625" y="4126153"/>
            <a:ext cx="2240700" cy="47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‘Offer true career progression’’</a:t>
            </a:r>
            <a:endParaRPr sz="700"/>
          </a:p>
        </p:txBody>
      </p:sp>
      <p:sp>
        <p:nvSpPr>
          <p:cNvPr id="346" name="Google Shape;346;p40"/>
          <p:cNvSpPr txBox="1"/>
          <p:nvPr/>
        </p:nvSpPr>
        <p:spPr>
          <a:xfrm>
            <a:off x="248575" y="394922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uli"/>
                <a:ea typeface="Muli"/>
                <a:cs typeface="Muli"/>
                <a:sym typeface="Muli"/>
              </a:rPr>
              <a:t>Success</a:t>
            </a:r>
            <a:r>
              <a:rPr b="1" lang="en" sz="1000">
                <a:solidFill>
                  <a:srgbClr val="FFFFFF"/>
                </a:solidFill>
                <a:latin typeface="Muli"/>
                <a:ea typeface="Muli"/>
                <a:cs typeface="Muli"/>
                <a:sym typeface="Muli"/>
              </a:rPr>
              <a:t> =</a:t>
            </a:r>
            <a:endParaRPr sz="1000">
              <a:solidFill>
                <a:srgbClr val="FFFFFF"/>
              </a:solidFill>
            </a:endParaRPr>
          </a:p>
        </p:txBody>
      </p:sp>
      <p:sp>
        <p:nvSpPr>
          <p:cNvPr id="347" name="Google Shape;347;p40"/>
          <p:cNvSpPr txBox="1"/>
          <p:nvPr/>
        </p:nvSpPr>
        <p:spPr>
          <a:xfrm>
            <a:off x="2408950" y="394922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uli"/>
                <a:ea typeface="Muli"/>
                <a:cs typeface="Muli"/>
                <a:sym typeface="Muli"/>
              </a:rPr>
              <a:t>Success =</a:t>
            </a:r>
            <a:endParaRPr sz="1000">
              <a:solidFill>
                <a:srgbClr val="FFFFFF"/>
              </a:solidFill>
            </a:endParaRPr>
          </a:p>
        </p:txBody>
      </p:sp>
      <p:sp>
        <p:nvSpPr>
          <p:cNvPr id="348" name="Google Shape;348;p40"/>
          <p:cNvSpPr txBox="1"/>
          <p:nvPr/>
        </p:nvSpPr>
        <p:spPr>
          <a:xfrm>
            <a:off x="4512175" y="394922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uli"/>
                <a:ea typeface="Muli"/>
                <a:cs typeface="Muli"/>
                <a:sym typeface="Muli"/>
              </a:rPr>
              <a:t>Success =</a:t>
            </a:r>
            <a:endParaRPr sz="1000">
              <a:solidFill>
                <a:srgbClr val="FFFFFF"/>
              </a:solidFill>
            </a:endParaRPr>
          </a:p>
        </p:txBody>
      </p:sp>
      <p:sp>
        <p:nvSpPr>
          <p:cNvPr id="349" name="Google Shape;349;p40"/>
          <p:cNvSpPr txBox="1"/>
          <p:nvPr/>
        </p:nvSpPr>
        <p:spPr>
          <a:xfrm>
            <a:off x="6526175" y="394922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FFFFFF"/>
                </a:solidFill>
                <a:latin typeface="Muli"/>
                <a:ea typeface="Muli"/>
                <a:cs typeface="Muli"/>
                <a:sym typeface="Muli"/>
              </a:rPr>
              <a:t>Success =</a:t>
            </a:r>
            <a:endParaRPr sz="1000">
              <a:solidFill>
                <a:srgbClr val="FFFFFF"/>
              </a:solidFill>
            </a:endParaRPr>
          </a:p>
        </p:txBody>
      </p:sp>
      <p:pic>
        <p:nvPicPr>
          <p:cNvPr id="350" name="Google Shape;350;p40"/>
          <p:cNvPicPr preferRelativeResize="0"/>
          <p:nvPr/>
        </p:nvPicPr>
        <p:blipFill>
          <a:blip r:embed="rId5">
            <a:alphaModFix/>
          </a:blip>
          <a:stretch>
            <a:fillRect/>
          </a:stretch>
        </p:blipFill>
        <p:spPr>
          <a:xfrm>
            <a:off x="7176373" y="1942336"/>
            <a:ext cx="989226" cy="565800"/>
          </a:xfrm>
          <a:prstGeom prst="rect">
            <a:avLst/>
          </a:prstGeom>
          <a:noFill/>
          <a:ln>
            <a:noFill/>
          </a:ln>
        </p:spPr>
      </p:pic>
      <p:pic>
        <p:nvPicPr>
          <p:cNvPr id="351" name="Google Shape;351;p40"/>
          <p:cNvPicPr preferRelativeResize="0"/>
          <p:nvPr/>
        </p:nvPicPr>
        <p:blipFill>
          <a:blip r:embed="rId6">
            <a:alphaModFix/>
          </a:blip>
          <a:stretch>
            <a:fillRect/>
          </a:stretch>
        </p:blipFill>
        <p:spPr>
          <a:xfrm>
            <a:off x="5231727" y="1860341"/>
            <a:ext cx="774149" cy="729757"/>
          </a:xfrm>
          <a:prstGeom prst="rect">
            <a:avLst/>
          </a:prstGeom>
          <a:noFill/>
          <a:ln>
            <a:noFill/>
          </a:ln>
        </p:spPr>
      </p:pic>
      <p:pic>
        <p:nvPicPr>
          <p:cNvPr id="352" name="Google Shape;352;p40"/>
          <p:cNvPicPr preferRelativeResize="0"/>
          <p:nvPr/>
        </p:nvPicPr>
        <p:blipFill>
          <a:blip r:embed="rId7">
            <a:alphaModFix/>
          </a:blip>
          <a:stretch>
            <a:fillRect/>
          </a:stretch>
        </p:blipFill>
        <p:spPr>
          <a:xfrm>
            <a:off x="5060401" y="1714623"/>
            <a:ext cx="454954" cy="397121"/>
          </a:xfrm>
          <a:prstGeom prst="rect">
            <a:avLst/>
          </a:prstGeom>
          <a:noFill/>
          <a:ln>
            <a:noFill/>
          </a:ln>
        </p:spPr>
      </p:pic>
      <p:pic>
        <p:nvPicPr>
          <p:cNvPr id="353" name="Google Shape;353;p40"/>
          <p:cNvPicPr preferRelativeResize="0"/>
          <p:nvPr/>
        </p:nvPicPr>
        <p:blipFill>
          <a:blip r:embed="rId8">
            <a:alphaModFix/>
          </a:blip>
          <a:stretch>
            <a:fillRect/>
          </a:stretch>
        </p:blipFill>
        <p:spPr>
          <a:xfrm>
            <a:off x="3168951" y="1848023"/>
            <a:ext cx="842050" cy="868275"/>
          </a:xfrm>
          <a:prstGeom prst="rect">
            <a:avLst/>
          </a:prstGeom>
          <a:noFill/>
          <a:ln>
            <a:noFill/>
          </a:ln>
        </p:spPr>
      </p:pic>
      <p:pic>
        <p:nvPicPr>
          <p:cNvPr id="354" name="Google Shape;354;p40"/>
          <p:cNvPicPr preferRelativeResize="0"/>
          <p:nvPr/>
        </p:nvPicPr>
        <p:blipFill>
          <a:blip r:embed="rId9">
            <a:alphaModFix/>
          </a:blip>
          <a:stretch>
            <a:fillRect/>
          </a:stretch>
        </p:blipFill>
        <p:spPr>
          <a:xfrm>
            <a:off x="3578700" y="1735092"/>
            <a:ext cx="102225" cy="104915"/>
          </a:xfrm>
          <a:prstGeom prst="rect">
            <a:avLst/>
          </a:prstGeom>
          <a:noFill/>
          <a:ln>
            <a:noFill/>
          </a:ln>
        </p:spPr>
      </p:pic>
      <p:pic>
        <p:nvPicPr>
          <p:cNvPr id="355" name="Google Shape;355;p40"/>
          <p:cNvPicPr preferRelativeResize="0"/>
          <p:nvPr/>
        </p:nvPicPr>
        <p:blipFill>
          <a:blip r:embed="rId10">
            <a:alphaModFix/>
          </a:blip>
          <a:stretch>
            <a:fillRect/>
          </a:stretch>
        </p:blipFill>
        <p:spPr>
          <a:xfrm>
            <a:off x="1578216" y="1978288"/>
            <a:ext cx="541325" cy="587894"/>
          </a:xfrm>
          <a:prstGeom prst="rect">
            <a:avLst/>
          </a:prstGeom>
          <a:noFill/>
          <a:ln>
            <a:noFill/>
          </a:ln>
        </p:spPr>
      </p:pic>
      <p:pic>
        <p:nvPicPr>
          <p:cNvPr id="356" name="Google Shape;356;p40"/>
          <p:cNvPicPr preferRelativeResize="0"/>
          <p:nvPr/>
        </p:nvPicPr>
        <p:blipFill>
          <a:blip r:embed="rId10">
            <a:alphaModFix/>
          </a:blip>
          <a:stretch>
            <a:fillRect/>
          </a:stretch>
        </p:blipFill>
        <p:spPr>
          <a:xfrm flipH="1" rot="59998">
            <a:off x="659604" y="1758327"/>
            <a:ext cx="383214" cy="379270"/>
          </a:xfrm>
          <a:prstGeom prst="rect">
            <a:avLst/>
          </a:prstGeom>
          <a:noFill/>
          <a:ln>
            <a:noFill/>
          </a:ln>
        </p:spPr>
      </p:pic>
      <p:pic>
        <p:nvPicPr>
          <p:cNvPr id="357" name="Google Shape;357;p40"/>
          <p:cNvPicPr preferRelativeResize="0"/>
          <p:nvPr/>
        </p:nvPicPr>
        <p:blipFill>
          <a:blip r:embed="rId11">
            <a:alphaModFix/>
          </a:blip>
          <a:stretch>
            <a:fillRect/>
          </a:stretch>
        </p:blipFill>
        <p:spPr>
          <a:xfrm>
            <a:off x="928924" y="1848986"/>
            <a:ext cx="842050" cy="997076"/>
          </a:xfrm>
          <a:prstGeom prst="rect">
            <a:avLst/>
          </a:prstGeom>
          <a:noFill/>
          <a:ln>
            <a:noFill/>
          </a:ln>
        </p:spPr>
      </p:pic>
      <p:pic>
        <p:nvPicPr>
          <p:cNvPr id="358" name="Google Shape;358;p40"/>
          <p:cNvPicPr preferRelativeResize="0"/>
          <p:nvPr/>
        </p:nvPicPr>
        <p:blipFill>
          <a:blip r:embed="rId12">
            <a:alphaModFix/>
          </a:blip>
          <a:stretch>
            <a:fillRect/>
          </a:stretch>
        </p:blipFill>
        <p:spPr>
          <a:xfrm>
            <a:off x="2299775" y="2227491"/>
            <a:ext cx="530872" cy="240047"/>
          </a:xfrm>
          <a:prstGeom prst="rect">
            <a:avLst/>
          </a:prstGeom>
          <a:noFill/>
          <a:ln>
            <a:noFill/>
          </a:ln>
        </p:spPr>
      </p:pic>
      <p:pic>
        <p:nvPicPr>
          <p:cNvPr id="359" name="Google Shape;359;p40"/>
          <p:cNvPicPr preferRelativeResize="0"/>
          <p:nvPr/>
        </p:nvPicPr>
        <p:blipFill>
          <a:blip r:embed="rId12">
            <a:alphaModFix/>
          </a:blip>
          <a:stretch>
            <a:fillRect/>
          </a:stretch>
        </p:blipFill>
        <p:spPr>
          <a:xfrm>
            <a:off x="4382525" y="2227491"/>
            <a:ext cx="530872" cy="240047"/>
          </a:xfrm>
          <a:prstGeom prst="rect">
            <a:avLst/>
          </a:prstGeom>
          <a:noFill/>
          <a:ln>
            <a:noFill/>
          </a:ln>
        </p:spPr>
      </p:pic>
      <p:pic>
        <p:nvPicPr>
          <p:cNvPr id="360" name="Google Shape;360;p40"/>
          <p:cNvPicPr preferRelativeResize="0"/>
          <p:nvPr/>
        </p:nvPicPr>
        <p:blipFill>
          <a:blip r:embed="rId12">
            <a:alphaModFix/>
          </a:blip>
          <a:stretch>
            <a:fillRect/>
          </a:stretch>
        </p:blipFill>
        <p:spPr>
          <a:xfrm>
            <a:off x="6325688" y="2227491"/>
            <a:ext cx="530872" cy="2400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41"/>
          <p:cNvPicPr preferRelativeResize="0"/>
          <p:nvPr/>
        </p:nvPicPr>
        <p:blipFill>
          <a:blip r:embed="rId3">
            <a:alphaModFix/>
          </a:blip>
          <a:stretch>
            <a:fillRect/>
          </a:stretch>
        </p:blipFill>
        <p:spPr>
          <a:xfrm>
            <a:off x="0" y="-5"/>
            <a:ext cx="9143947" cy="5143500"/>
          </a:xfrm>
          <a:prstGeom prst="rect">
            <a:avLst/>
          </a:prstGeom>
          <a:noFill/>
          <a:ln>
            <a:noFill/>
          </a:ln>
        </p:spPr>
      </p:pic>
      <p:sp>
        <p:nvSpPr>
          <p:cNvPr id="366" name="Google Shape;366;p41"/>
          <p:cNvSpPr txBox="1"/>
          <p:nvPr>
            <p:ph type="title"/>
          </p:nvPr>
        </p:nvSpPr>
        <p:spPr>
          <a:xfrm>
            <a:off x="1281900" y="555425"/>
            <a:ext cx="6580200" cy="565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t>The customer experience for families</a:t>
            </a:r>
            <a:endParaRPr sz="1800">
              <a:solidFill>
                <a:srgbClr val="FAFAFA"/>
              </a:solidFill>
              <a:latin typeface="Roboto"/>
              <a:ea typeface="Roboto"/>
              <a:cs typeface="Roboto"/>
              <a:sym typeface="Roboto"/>
            </a:endParaRPr>
          </a:p>
        </p:txBody>
      </p:sp>
      <p:pic>
        <p:nvPicPr>
          <p:cNvPr id="367" name="Google Shape;367;p41"/>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368" name="Google Shape;368;p41"/>
          <p:cNvSpPr txBox="1"/>
          <p:nvPr/>
        </p:nvSpPr>
        <p:spPr>
          <a:xfrm>
            <a:off x="0" y="929785"/>
            <a:ext cx="9144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B7A6"/>
                </a:solidFill>
                <a:latin typeface="Muli"/>
                <a:ea typeface="Muli"/>
                <a:cs typeface="Muli"/>
                <a:sym typeface="Muli"/>
              </a:rPr>
              <a:t>Chosen by parents, loved by children</a:t>
            </a:r>
            <a:endParaRPr b="1" sz="1200">
              <a:solidFill>
                <a:srgbClr val="FFB7A6"/>
              </a:solidFill>
              <a:latin typeface="Muli"/>
              <a:ea typeface="Muli"/>
              <a:cs typeface="Muli"/>
              <a:sym typeface="Muli"/>
            </a:endParaRPr>
          </a:p>
        </p:txBody>
      </p:sp>
      <p:sp>
        <p:nvSpPr>
          <p:cNvPr id="369" name="Google Shape;369;p41"/>
          <p:cNvSpPr txBox="1"/>
          <p:nvPr/>
        </p:nvSpPr>
        <p:spPr>
          <a:xfrm>
            <a:off x="258100" y="199417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B7A6"/>
                </a:solidFill>
                <a:latin typeface="Muli"/>
                <a:ea typeface="Muli"/>
                <a:cs typeface="Muli"/>
                <a:sym typeface="Muli"/>
              </a:rPr>
              <a:t>Choosing</a:t>
            </a:r>
            <a:endParaRPr>
              <a:solidFill>
                <a:srgbClr val="FFB7A6"/>
              </a:solidFill>
            </a:endParaRPr>
          </a:p>
        </p:txBody>
      </p:sp>
      <p:sp>
        <p:nvSpPr>
          <p:cNvPr id="370" name="Google Shape;370;p41"/>
          <p:cNvSpPr txBox="1"/>
          <p:nvPr/>
        </p:nvSpPr>
        <p:spPr>
          <a:xfrm>
            <a:off x="409000" y="2464500"/>
            <a:ext cx="2138700" cy="1583700"/>
          </a:xfrm>
          <a:prstGeom prst="rect">
            <a:avLst/>
          </a:prstGeom>
          <a:noFill/>
          <a:ln>
            <a:noFill/>
          </a:ln>
        </p:spPr>
        <p:txBody>
          <a:bodyPr anchorCtr="0" anchor="ctr" bIns="0" lIns="0" spcFirstLastPara="1" rIns="0" wrap="square" tIns="0">
            <a:noAutofit/>
          </a:bodyPr>
          <a:lstStyle/>
          <a:p>
            <a:pPr indent="-100584" lvl="0" marL="100584"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Quality assured homes &amp; guarantees</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Evidence based education approach</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Easy to see in to a ‘tiney home’</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Easy to enquire and book a visit</a:t>
            </a:r>
            <a:br>
              <a:rPr lang="en" sz="900">
                <a:solidFill>
                  <a:schemeClr val="lt1"/>
                </a:solidFill>
                <a:latin typeface="Muli SemiBold"/>
                <a:ea typeface="Muli SemiBold"/>
                <a:cs typeface="Muli SemiBold"/>
                <a:sym typeface="Muli SemiBold"/>
              </a:rPr>
            </a:b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Quick to get started</a:t>
            </a:r>
            <a:br>
              <a:rPr lang="en" sz="900">
                <a:solidFill>
                  <a:schemeClr val="lt1"/>
                </a:solidFill>
                <a:latin typeface="Muli SemiBold"/>
                <a:ea typeface="Muli SemiBold"/>
                <a:cs typeface="Muli SemiBold"/>
                <a:sym typeface="Muli SemiBold"/>
              </a:rPr>
            </a:b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p:txBody>
      </p:sp>
      <p:sp>
        <p:nvSpPr>
          <p:cNvPr id="371" name="Google Shape;371;p41"/>
          <p:cNvSpPr txBox="1"/>
          <p:nvPr/>
        </p:nvSpPr>
        <p:spPr>
          <a:xfrm>
            <a:off x="6685975" y="1994172"/>
            <a:ext cx="22896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B7A6"/>
                </a:solidFill>
                <a:latin typeface="Muli"/>
                <a:ea typeface="Muli"/>
                <a:cs typeface="Muli"/>
                <a:sym typeface="Muli"/>
              </a:rPr>
              <a:t>Using</a:t>
            </a:r>
            <a:endParaRPr>
              <a:solidFill>
                <a:srgbClr val="FFB7A6"/>
              </a:solidFill>
            </a:endParaRPr>
          </a:p>
        </p:txBody>
      </p:sp>
      <p:sp>
        <p:nvSpPr>
          <p:cNvPr id="372" name="Google Shape;372;p41"/>
          <p:cNvSpPr txBox="1"/>
          <p:nvPr/>
        </p:nvSpPr>
        <p:spPr>
          <a:xfrm>
            <a:off x="6998800" y="2464500"/>
            <a:ext cx="1849800" cy="1583700"/>
          </a:xfrm>
          <a:prstGeom prst="rect">
            <a:avLst/>
          </a:prstGeom>
          <a:noFill/>
          <a:ln>
            <a:noFill/>
          </a:ln>
        </p:spPr>
        <p:txBody>
          <a:bodyPr anchorCtr="0" anchor="ctr" bIns="0" lIns="0" spcFirstLastPara="1" rIns="0" wrap="square" tIns="0">
            <a:noAutofit/>
          </a:bodyPr>
          <a:lstStyle/>
          <a:p>
            <a:pPr indent="-100584" lvl="0" marL="100584"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Simple mobile billings</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Easy day-to-day communication</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Fun and healthy for children</a:t>
            </a: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Flexible to request extras</a:t>
            </a:r>
            <a:br>
              <a:rPr lang="en" sz="900">
                <a:solidFill>
                  <a:schemeClr val="lt1"/>
                </a:solidFill>
                <a:latin typeface="Muli SemiBold"/>
                <a:ea typeface="Muli SemiBold"/>
                <a:cs typeface="Muli SemiBold"/>
                <a:sym typeface="Muli SemiBold"/>
              </a:rPr>
            </a:br>
            <a:endParaRPr sz="900">
              <a:solidFill>
                <a:schemeClr val="lt1"/>
              </a:solidFill>
              <a:latin typeface="Muli SemiBold"/>
              <a:ea typeface="Muli SemiBold"/>
              <a:cs typeface="Muli SemiBold"/>
              <a:sym typeface="Muli SemiBold"/>
            </a:endParaRPr>
          </a:p>
          <a:p>
            <a:pPr indent="-157734" lvl="0" marL="100584" rtl="0" algn="l">
              <a:lnSpc>
                <a:spcPct val="115000"/>
              </a:lnSpc>
              <a:spcBef>
                <a:spcPts val="0"/>
              </a:spcBef>
              <a:spcAft>
                <a:spcPts val="0"/>
              </a:spcAft>
              <a:buClr>
                <a:schemeClr val="lt1"/>
              </a:buClr>
              <a:buSzPts val="900"/>
              <a:buFont typeface="Muli SemiBold"/>
              <a:buChar char="●"/>
            </a:pPr>
            <a:r>
              <a:rPr lang="en" sz="900">
                <a:solidFill>
                  <a:schemeClr val="lt1"/>
                </a:solidFill>
                <a:latin typeface="Muli SemiBold"/>
                <a:ea typeface="Muli SemiBold"/>
                <a:cs typeface="Muli SemiBold"/>
                <a:sym typeface="Muli SemiBold"/>
              </a:rPr>
              <a:t>Curated learning resources</a:t>
            </a:r>
            <a:br>
              <a:rPr lang="en" sz="900">
                <a:solidFill>
                  <a:schemeClr val="lt1"/>
                </a:solidFill>
                <a:latin typeface="Muli SemiBold"/>
                <a:ea typeface="Muli SemiBold"/>
                <a:cs typeface="Muli SemiBold"/>
                <a:sym typeface="Muli SemiBold"/>
              </a:rPr>
            </a:br>
            <a:endParaRPr sz="900">
              <a:solidFill>
                <a:schemeClr val="lt1"/>
              </a:solidFill>
              <a:latin typeface="Muli SemiBold"/>
              <a:ea typeface="Muli SemiBold"/>
              <a:cs typeface="Muli SemiBold"/>
              <a:sym typeface="Muli SemiBold"/>
            </a:endParaRPr>
          </a:p>
          <a:p>
            <a:pPr indent="0" lvl="0" marL="457200" rtl="0" algn="l">
              <a:lnSpc>
                <a:spcPct val="115000"/>
              </a:lnSpc>
              <a:spcBef>
                <a:spcPts val="0"/>
              </a:spcBef>
              <a:spcAft>
                <a:spcPts val="0"/>
              </a:spcAft>
              <a:buNone/>
            </a:pPr>
            <a:r>
              <a:t/>
            </a:r>
            <a:endParaRPr sz="900">
              <a:solidFill>
                <a:schemeClr val="lt1"/>
              </a:solidFill>
              <a:latin typeface="Muli SemiBold"/>
              <a:ea typeface="Muli SemiBold"/>
              <a:cs typeface="Muli SemiBold"/>
              <a:sym typeface="Muli SemiBold"/>
            </a:endParaRPr>
          </a:p>
        </p:txBody>
      </p:sp>
      <p:pic>
        <p:nvPicPr>
          <p:cNvPr id="373" name="Google Shape;373;p41"/>
          <p:cNvPicPr preferRelativeResize="0"/>
          <p:nvPr/>
        </p:nvPicPr>
        <p:blipFill>
          <a:blip r:embed="rId5">
            <a:alphaModFix/>
          </a:blip>
          <a:stretch>
            <a:fillRect/>
          </a:stretch>
        </p:blipFill>
        <p:spPr>
          <a:xfrm>
            <a:off x="2619675" y="1695775"/>
            <a:ext cx="2495250" cy="3447723"/>
          </a:xfrm>
          <a:prstGeom prst="rect">
            <a:avLst/>
          </a:prstGeom>
          <a:noFill/>
          <a:ln>
            <a:noFill/>
          </a:ln>
        </p:spPr>
      </p:pic>
      <p:grpSp>
        <p:nvGrpSpPr>
          <p:cNvPr id="374" name="Google Shape;374;p41"/>
          <p:cNvGrpSpPr/>
          <p:nvPr/>
        </p:nvGrpSpPr>
        <p:grpSpPr>
          <a:xfrm>
            <a:off x="4948446" y="1876416"/>
            <a:ext cx="1661176" cy="3210058"/>
            <a:chOff x="3545943" y="304800"/>
            <a:chExt cx="2661714" cy="5143499"/>
          </a:xfrm>
        </p:grpSpPr>
        <p:pic>
          <p:nvPicPr>
            <p:cNvPr id="375" name="Google Shape;375;p41"/>
            <p:cNvPicPr preferRelativeResize="0"/>
            <p:nvPr/>
          </p:nvPicPr>
          <p:blipFill>
            <a:blip r:embed="rId6">
              <a:alphaModFix/>
            </a:blip>
            <a:stretch>
              <a:fillRect/>
            </a:stretch>
          </p:blipFill>
          <p:spPr>
            <a:xfrm>
              <a:off x="3545943" y="304800"/>
              <a:ext cx="2661714" cy="5143499"/>
            </a:xfrm>
            <a:prstGeom prst="rect">
              <a:avLst/>
            </a:prstGeom>
            <a:noFill/>
            <a:ln>
              <a:noFill/>
            </a:ln>
          </p:spPr>
        </p:pic>
        <p:pic>
          <p:nvPicPr>
            <p:cNvPr id="376" name="Google Shape;376;p41"/>
            <p:cNvPicPr preferRelativeResize="0"/>
            <p:nvPr/>
          </p:nvPicPr>
          <p:blipFill>
            <a:blip r:embed="rId7">
              <a:alphaModFix/>
            </a:blip>
            <a:stretch>
              <a:fillRect/>
            </a:stretch>
          </p:blipFill>
          <p:spPr>
            <a:xfrm>
              <a:off x="3807450" y="563204"/>
              <a:ext cx="2138700" cy="4626683"/>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id="381" name="Google Shape;381;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2" name="Google Shape;382;p42"/>
          <p:cNvSpPr txBox="1"/>
          <p:nvPr>
            <p:ph type="title"/>
          </p:nvPr>
        </p:nvSpPr>
        <p:spPr>
          <a:xfrm>
            <a:off x="642650" y="960025"/>
            <a:ext cx="4739100" cy="3373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74676"/>
                </a:solidFill>
              </a:rPr>
              <a:t>At tiney we have a</a:t>
            </a:r>
            <a:r>
              <a:rPr lang="en" sz="1500">
                <a:solidFill>
                  <a:srgbClr val="474676"/>
                </a:solidFill>
              </a:rPr>
              <a:t> </a:t>
            </a:r>
            <a:r>
              <a:rPr lang="en" sz="1500">
                <a:solidFill>
                  <a:srgbClr val="474676"/>
                </a:solidFill>
              </a:rPr>
              <a:t>bold vision</a:t>
            </a:r>
            <a:r>
              <a:rPr lang="en" sz="1500">
                <a:solidFill>
                  <a:srgbClr val="474676"/>
                </a:solidFill>
              </a:rPr>
              <a:t> </a:t>
            </a:r>
            <a:r>
              <a:rPr lang="en" sz="1500">
                <a:solidFill>
                  <a:srgbClr val="474676"/>
                </a:solidFill>
              </a:rPr>
              <a:t>and the necessary expertise to create </a:t>
            </a:r>
            <a:r>
              <a:rPr lang="en" sz="1500">
                <a:solidFill>
                  <a:srgbClr val="FFFFFF"/>
                </a:solidFill>
              </a:rPr>
              <a:t>the</a:t>
            </a:r>
            <a:r>
              <a:rPr lang="en" sz="1500">
                <a:solidFill>
                  <a:srgbClr val="474676"/>
                </a:solidFill>
              </a:rPr>
              <a:t> </a:t>
            </a:r>
            <a:r>
              <a:rPr lang="en" sz="1500">
                <a:solidFill>
                  <a:srgbClr val="FFFFFF"/>
                </a:solidFill>
              </a:rPr>
              <a:t>future of childcare</a:t>
            </a:r>
            <a:r>
              <a:rPr lang="en" sz="1500">
                <a:solidFill>
                  <a:srgbClr val="474676"/>
                </a:solidFill>
              </a:rPr>
              <a:t> and build one of the world’s foremost education brands. </a:t>
            </a:r>
            <a:endParaRPr sz="1500">
              <a:solidFill>
                <a:srgbClr val="474676"/>
              </a:solidFill>
            </a:endParaRPr>
          </a:p>
          <a:p>
            <a:pPr indent="0" lvl="0" marL="0" rtl="0" algn="l">
              <a:lnSpc>
                <a:spcPct val="115000"/>
              </a:lnSpc>
              <a:spcBef>
                <a:spcPts val="0"/>
              </a:spcBef>
              <a:spcAft>
                <a:spcPts val="0"/>
              </a:spcAft>
              <a:buNone/>
            </a:pPr>
            <a:r>
              <a:t/>
            </a:r>
            <a:endParaRPr sz="1500">
              <a:solidFill>
                <a:srgbClr val="474676"/>
              </a:solidFill>
            </a:endParaRPr>
          </a:p>
          <a:p>
            <a:pPr indent="0" lvl="0" marL="0" rtl="0" algn="l">
              <a:lnSpc>
                <a:spcPct val="115000"/>
              </a:lnSpc>
              <a:spcBef>
                <a:spcPts val="0"/>
              </a:spcBef>
              <a:spcAft>
                <a:spcPts val="0"/>
              </a:spcAft>
              <a:buNone/>
            </a:pPr>
            <a:r>
              <a:rPr lang="en" sz="1500">
                <a:solidFill>
                  <a:srgbClr val="474676"/>
                </a:solidFill>
              </a:rPr>
              <a:t>We are placing </a:t>
            </a:r>
            <a:r>
              <a:rPr lang="en" sz="1500">
                <a:solidFill>
                  <a:srgbClr val="FFFFFF"/>
                </a:solidFill>
              </a:rPr>
              <a:t>children at the centre of everything we do</a:t>
            </a:r>
            <a:r>
              <a:rPr lang="en" sz="1500">
                <a:solidFill>
                  <a:srgbClr val="474676"/>
                </a:solidFill>
              </a:rPr>
              <a:t> and believe that every child who spends time in a tiney setting will feel valued, have fun and leave positively changed. </a:t>
            </a:r>
            <a:endParaRPr sz="1500">
              <a:solidFill>
                <a:srgbClr val="474676"/>
              </a:solidFill>
              <a:latin typeface="Roboto"/>
              <a:ea typeface="Roboto"/>
              <a:cs typeface="Roboto"/>
              <a:sym typeface="Roboto"/>
            </a:endParaRPr>
          </a:p>
        </p:txBody>
      </p:sp>
      <p:pic>
        <p:nvPicPr>
          <p:cNvPr id="383" name="Google Shape;383;p42"/>
          <p:cNvPicPr preferRelativeResize="0"/>
          <p:nvPr/>
        </p:nvPicPr>
        <p:blipFill>
          <a:blip r:embed="rId4">
            <a:alphaModFix/>
          </a:blip>
          <a:stretch>
            <a:fillRect/>
          </a:stretch>
        </p:blipFill>
        <p:spPr>
          <a:xfrm>
            <a:off x="8264957" y="248600"/>
            <a:ext cx="627012" cy="29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43"/>
          <p:cNvPicPr preferRelativeResize="0"/>
          <p:nvPr/>
        </p:nvPicPr>
        <p:blipFill rotWithShape="1">
          <a:blip r:embed="rId3">
            <a:alphaModFix/>
          </a:blip>
          <a:srcRect b="5861" l="9866" r="5517" t="21863"/>
          <a:stretch/>
        </p:blipFill>
        <p:spPr>
          <a:xfrm>
            <a:off x="0" y="0"/>
            <a:ext cx="9144002" cy="5181600"/>
          </a:xfrm>
          <a:prstGeom prst="rect">
            <a:avLst/>
          </a:prstGeom>
          <a:noFill/>
          <a:ln>
            <a:noFill/>
          </a:ln>
        </p:spPr>
      </p:pic>
      <p:pic>
        <p:nvPicPr>
          <p:cNvPr id="389" name="Google Shape;389;p43"/>
          <p:cNvPicPr preferRelativeResize="0"/>
          <p:nvPr/>
        </p:nvPicPr>
        <p:blipFill>
          <a:blip r:embed="rId4">
            <a:alphaModFix/>
          </a:blip>
          <a:stretch>
            <a:fillRect/>
          </a:stretch>
        </p:blipFill>
        <p:spPr>
          <a:xfrm>
            <a:off x="573975" y="2788513"/>
            <a:ext cx="4274700" cy="2008025"/>
          </a:xfrm>
          <a:prstGeom prst="rect">
            <a:avLst/>
          </a:prstGeom>
          <a:noFill/>
          <a:ln>
            <a:noFill/>
          </a:ln>
          <a:effectLst>
            <a:outerShdw blurRad="57150" rotWithShape="0" algn="bl" dir="5400000" dist="19050">
              <a:srgbClr val="000000">
                <a:alpha val="63000"/>
              </a:srgbClr>
            </a:outerShdw>
          </a:effectLst>
        </p:spPr>
      </p:pic>
      <p:sp>
        <p:nvSpPr>
          <p:cNvPr id="390" name="Google Shape;390;p43"/>
          <p:cNvSpPr txBox="1"/>
          <p:nvPr/>
        </p:nvSpPr>
        <p:spPr>
          <a:xfrm>
            <a:off x="608250" y="4635230"/>
            <a:ext cx="42747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AFAFA"/>
                </a:solidFill>
                <a:latin typeface="Muli SemiBold"/>
                <a:ea typeface="Muli SemiBold"/>
                <a:cs typeface="Muli SemiBold"/>
                <a:sym typeface="Muli SemiBold"/>
              </a:rPr>
              <a:t>@wigdortz | @tineyco</a:t>
            </a:r>
            <a:endParaRPr sz="1000">
              <a:solidFill>
                <a:srgbClr val="FAFAFA"/>
              </a:solidFill>
              <a:latin typeface="Muli SemiBold"/>
              <a:ea typeface="Muli SemiBold"/>
              <a:cs typeface="Muli SemiBold"/>
              <a:sym typeface="Muli SemiBold"/>
            </a:endParaRPr>
          </a:p>
        </p:txBody>
      </p:sp>
      <p:pic>
        <p:nvPicPr>
          <p:cNvPr id="391" name="Google Shape;391;p43"/>
          <p:cNvPicPr preferRelativeResize="0"/>
          <p:nvPr/>
        </p:nvPicPr>
        <p:blipFill>
          <a:blip r:embed="rId5">
            <a:alphaModFix amt="90000"/>
          </a:blip>
          <a:stretch>
            <a:fillRect/>
          </a:stretch>
        </p:blipFill>
        <p:spPr>
          <a:xfrm>
            <a:off x="6221000" y="2438400"/>
            <a:ext cx="2632500" cy="2362200"/>
          </a:xfrm>
          <a:prstGeom prst="rect">
            <a:avLst/>
          </a:prstGeom>
          <a:noFill/>
          <a:ln>
            <a:noFill/>
          </a:ln>
        </p:spPr>
      </p:pic>
      <p:sp>
        <p:nvSpPr>
          <p:cNvPr id="392" name="Google Shape;392;p43"/>
          <p:cNvSpPr txBox="1"/>
          <p:nvPr/>
        </p:nvSpPr>
        <p:spPr>
          <a:xfrm>
            <a:off x="5991600" y="2971800"/>
            <a:ext cx="3152400" cy="914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500">
                <a:solidFill>
                  <a:schemeClr val="lt1"/>
                </a:solidFill>
                <a:latin typeface="Muli"/>
                <a:ea typeface="Muli"/>
                <a:cs typeface="Muli"/>
                <a:sym typeface="Muli"/>
              </a:rPr>
              <a:t>brett@tiney.co</a:t>
            </a:r>
            <a:endParaRPr b="1" sz="2500">
              <a:latin typeface="Muli"/>
              <a:ea typeface="Muli"/>
              <a:cs typeface="Muli"/>
              <a:sym typeface="Muli"/>
            </a:endParaRPr>
          </a:p>
        </p:txBody>
      </p:sp>
      <p:sp>
        <p:nvSpPr>
          <p:cNvPr id="393" name="Google Shape;393;p43"/>
          <p:cNvSpPr txBox="1"/>
          <p:nvPr/>
        </p:nvSpPr>
        <p:spPr>
          <a:xfrm>
            <a:off x="633075" y="4180572"/>
            <a:ext cx="4274700" cy="4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AFAFA"/>
                </a:solidFill>
                <a:latin typeface="Muli"/>
                <a:ea typeface="Muli"/>
                <a:cs typeface="Muli"/>
                <a:sym typeface="Muli"/>
              </a:rPr>
              <a:t>tiney.co</a:t>
            </a:r>
            <a:endParaRPr b="1" sz="2000">
              <a:solidFill>
                <a:srgbClr val="FAFAFA"/>
              </a:solidFill>
              <a:latin typeface="Muli"/>
              <a:ea typeface="Muli"/>
              <a:cs typeface="Muli"/>
              <a:sym typeface="Mul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grpSp>
        <p:nvGrpSpPr>
          <p:cNvPr id="135" name="Google Shape;135;p28"/>
          <p:cNvGrpSpPr/>
          <p:nvPr/>
        </p:nvGrpSpPr>
        <p:grpSpPr>
          <a:xfrm>
            <a:off x="1483197" y="1158570"/>
            <a:ext cx="6177275" cy="2256386"/>
            <a:chOff x="653247" y="1367366"/>
            <a:chExt cx="8819639" cy="3221567"/>
          </a:xfrm>
        </p:grpSpPr>
        <p:pic>
          <p:nvPicPr>
            <p:cNvPr id="136" name="Google Shape;136;p28"/>
            <p:cNvPicPr preferRelativeResize="0"/>
            <p:nvPr/>
          </p:nvPicPr>
          <p:blipFill rotWithShape="1">
            <a:blip r:embed="rId3">
              <a:alphaModFix/>
            </a:blip>
            <a:srcRect b="0" l="0" r="0" t="0"/>
            <a:stretch/>
          </p:blipFill>
          <p:spPr>
            <a:xfrm>
              <a:off x="653247" y="1367366"/>
              <a:ext cx="2012441" cy="3221567"/>
            </a:xfrm>
            <a:prstGeom prst="rect">
              <a:avLst/>
            </a:prstGeom>
            <a:noFill/>
            <a:ln>
              <a:noFill/>
            </a:ln>
          </p:spPr>
        </p:pic>
        <p:pic>
          <p:nvPicPr>
            <p:cNvPr id="137" name="Google Shape;137;p28"/>
            <p:cNvPicPr preferRelativeResize="0"/>
            <p:nvPr/>
          </p:nvPicPr>
          <p:blipFill rotWithShape="1">
            <a:blip r:embed="rId4">
              <a:alphaModFix/>
            </a:blip>
            <a:srcRect b="0" l="0" r="0" t="0"/>
            <a:stretch/>
          </p:blipFill>
          <p:spPr>
            <a:xfrm>
              <a:off x="2922313" y="1367366"/>
              <a:ext cx="2012441" cy="3221567"/>
            </a:xfrm>
            <a:prstGeom prst="rect">
              <a:avLst/>
            </a:prstGeom>
            <a:noFill/>
            <a:ln>
              <a:noFill/>
            </a:ln>
          </p:spPr>
        </p:pic>
        <p:pic>
          <p:nvPicPr>
            <p:cNvPr id="138" name="Google Shape;138;p28"/>
            <p:cNvPicPr preferRelativeResize="0"/>
            <p:nvPr/>
          </p:nvPicPr>
          <p:blipFill rotWithShape="1">
            <a:blip r:embed="rId5">
              <a:alphaModFix/>
            </a:blip>
            <a:srcRect b="0" l="0" r="0" t="0"/>
            <a:stretch/>
          </p:blipFill>
          <p:spPr>
            <a:xfrm>
              <a:off x="5191379" y="1367366"/>
              <a:ext cx="2012441" cy="3221567"/>
            </a:xfrm>
            <a:prstGeom prst="rect">
              <a:avLst/>
            </a:prstGeom>
            <a:noFill/>
            <a:ln>
              <a:noFill/>
            </a:ln>
          </p:spPr>
        </p:pic>
        <p:pic>
          <p:nvPicPr>
            <p:cNvPr id="139" name="Google Shape;139;p28"/>
            <p:cNvPicPr preferRelativeResize="0"/>
            <p:nvPr/>
          </p:nvPicPr>
          <p:blipFill rotWithShape="1">
            <a:blip r:embed="rId6">
              <a:alphaModFix/>
            </a:blip>
            <a:srcRect b="0" l="0" r="0" t="0"/>
            <a:stretch/>
          </p:blipFill>
          <p:spPr>
            <a:xfrm>
              <a:off x="7460445" y="1367366"/>
              <a:ext cx="2012441" cy="3221567"/>
            </a:xfrm>
            <a:prstGeom prst="rect">
              <a:avLst/>
            </a:prstGeom>
            <a:noFill/>
            <a:ln>
              <a:noFill/>
            </a:ln>
          </p:spPr>
        </p:pic>
      </p:grpSp>
      <p:sp>
        <p:nvSpPr>
          <p:cNvPr id="140" name="Google Shape;140;p28"/>
          <p:cNvSpPr/>
          <p:nvPr/>
        </p:nvSpPr>
        <p:spPr>
          <a:xfrm>
            <a:off x="411678" y="304581"/>
            <a:ext cx="8696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2000" u="none" cap="none" strike="noStrike">
                <a:solidFill>
                  <a:srgbClr val="FFFFFF"/>
                </a:solidFill>
                <a:latin typeface="Muli ExtraBold"/>
                <a:ea typeface="Muli ExtraBold"/>
                <a:cs typeface="Muli ExtraBold"/>
                <a:sym typeface="Muli ExtraBold"/>
              </a:rPr>
              <a:t>Every Child is born with enormous potential...</a:t>
            </a:r>
            <a:endParaRPr i="0" sz="2000" u="none" cap="none" strike="noStrike">
              <a:solidFill>
                <a:srgbClr val="000000"/>
              </a:solidFill>
              <a:latin typeface="Muli"/>
              <a:ea typeface="Muli"/>
              <a:cs typeface="Muli"/>
              <a:sym typeface="Muli"/>
            </a:endParaRPr>
          </a:p>
        </p:txBody>
      </p:sp>
      <p:sp>
        <p:nvSpPr>
          <p:cNvPr id="141" name="Google Shape;141;p28"/>
          <p:cNvSpPr/>
          <p:nvPr/>
        </p:nvSpPr>
        <p:spPr>
          <a:xfrm>
            <a:off x="211247" y="3558635"/>
            <a:ext cx="82926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2000" u="none" cap="none" strike="noStrike">
                <a:solidFill>
                  <a:srgbClr val="FFFFFF"/>
                </a:solidFill>
                <a:latin typeface="Muli ExtraBold"/>
                <a:ea typeface="Muli ExtraBold"/>
                <a:cs typeface="Muli ExtraBold"/>
                <a:sym typeface="Muli ExtraBold"/>
              </a:rPr>
              <a:t>...the world is currently spending over $5 trillion on educating children to help them reach this potential</a:t>
            </a:r>
            <a:endParaRPr i="0" sz="2000" u="none" cap="none" strike="noStrike">
              <a:solidFill>
                <a:srgbClr val="000000"/>
              </a:solidFill>
              <a:latin typeface="Muli"/>
              <a:ea typeface="Muli"/>
              <a:cs typeface="Muli"/>
              <a:sym typeface="Mul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7" name="Google Shape;147;p29"/>
          <p:cNvSpPr txBox="1"/>
          <p:nvPr>
            <p:ph type="title"/>
          </p:nvPr>
        </p:nvSpPr>
        <p:spPr>
          <a:xfrm>
            <a:off x="2157525" y="275125"/>
            <a:ext cx="5337000" cy="744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AFAFA"/>
                </a:solidFill>
              </a:rPr>
              <a:t>Yet, much of this money is wasted.</a:t>
            </a:r>
            <a:endParaRPr sz="2200">
              <a:solidFill>
                <a:srgbClr val="FFB7A6"/>
              </a:solidFill>
            </a:endParaRPr>
          </a:p>
        </p:txBody>
      </p:sp>
      <p:pic>
        <p:nvPicPr>
          <p:cNvPr id="148" name="Google Shape;148;p29"/>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149" name="Google Shape;149;p29"/>
          <p:cNvSpPr txBox="1"/>
          <p:nvPr/>
        </p:nvSpPr>
        <p:spPr>
          <a:xfrm>
            <a:off x="608250" y="4635230"/>
            <a:ext cx="42747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B7A6"/>
                </a:solidFill>
                <a:latin typeface="Muli SemiBold"/>
                <a:ea typeface="Muli SemiBold"/>
                <a:cs typeface="Muli SemiBold"/>
                <a:sym typeface="Muli SemiBold"/>
              </a:rPr>
              <a:t>@wigdortz | @tineyco</a:t>
            </a:r>
            <a:endParaRPr sz="1000">
              <a:solidFill>
                <a:srgbClr val="FFB7A6"/>
              </a:solidFill>
              <a:latin typeface="Muli SemiBold"/>
              <a:ea typeface="Muli SemiBold"/>
              <a:cs typeface="Muli SemiBold"/>
              <a:sym typeface="Muli SemiBold"/>
            </a:endParaRPr>
          </a:p>
        </p:txBody>
      </p:sp>
      <p:sp>
        <p:nvSpPr>
          <p:cNvPr id="150" name="Google Shape;150;p29"/>
          <p:cNvSpPr/>
          <p:nvPr/>
        </p:nvSpPr>
        <p:spPr>
          <a:xfrm rot="5400000">
            <a:off x="4767975" y="1995725"/>
            <a:ext cx="116100" cy="4688100"/>
          </a:xfrm>
          <a:prstGeom prst="rect">
            <a:avLst/>
          </a:prstGeom>
          <a:gradFill>
            <a:gsLst>
              <a:gs pos="0">
                <a:srgbClr val="00B050"/>
              </a:gs>
              <a:gs pos="50000">
                <a:srgbClr val="FFFF00">
                  <a:alpha val="70980"/>
                </a:srgbClr>
              </a:gs>
              <a:gs pos="100000">
                <a:srgbClr val="C00000">
                  <a:alpha val="74901"/>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151" name="Google Shape;151;p29"/>
          <p:cNvSpPr txBox="1"/>
          <p:nvPr/>
        </p:nvSpPr>
        <p:spPr>
          <a:xfrm>
            <a:off x="1306350" y="4193236"/>
            <a:ext cx="2271300" cy="2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en" sz="1200" u="none" cap="none" strike="noStrike">
                <a:solidFill>
                  <a:srgbClr val="FFFFFF"/>
                </a:solidFill>
                <a:latin typeface="Muli"/>
                <a:ea typeface="Muli"/>
                <a:cs typeface="Muli"/>
                <a:sym typeface="Muli"/>
              </a:rPr>
              <a:t>Low spending</a:t>
            </a:r>
            <a:endParaRPr b="1" i="0" sz="1200" u="none" cap="none" strike="noStrike">
              <a:solidFill>
                <a:srgbClr val="FFFFFF"/>
              </a:solidFill>
              <a:latin typeface="Muli"/>
              <a:ea typeface="Muli"/>
              <a:cs typeface="Muli"/>
              <a:sym typeface="Muli"/>
            </a:endParaRPr>
          </a:p>
        </p:txBody>
      </p:sp>
      <p:sp>
        <p:nvSpPr>
          <p:cNvPr id="152" name="Google Shape;152;p29"/>
          <p:cNvSpPr txBox="1"/>
          <p:nvPr/>
        </p:nvSpPr>
        <p:spPr>
          <a:xfrm>
            <a:off x="5883347" y="4193235"/>
            <a:ext cx="2465700"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2400"/>
              <a:buFont typeface="Arial"/>
              <a:buNone/>
            </a:pPr>
            <a:r>
              <a:rPr b="1" i="0" lang="en" sz="1200" u="none" cap="none" strike="noStrike">
                <a:solidFill>
                  <a:srgbClr val="FFFFFF"/>
                </a:solidFill>
                <a:latin typeface="Muli"/>
                <a:ea typeface="Muli"/>
                <a:cs typeface="Muli"/>
                <a:sym typeface="Muli"/>
              </a:rPr>
              <a:t>High spending</a:t>
            </a:r>
            <a:endParaRPr b="1" i="0" sz="1200" u="none" cap="none" strike="noStrike">
              <a:solidFill>
                <a:srgbClr val="FFFFFF"/>
              </a:solidFill>
              <a:latin typeface="Muli"/>
              <a:ea typeface="Muli"/>
              <a:cs typeface="Muli"/>
              <a:sym typeface="Muli"/>
            </a:endParaRPr>
          </a:p>
        </p:txBody>
      </p:sp>
      <p:sp>
        <p:nvSpPr>
          <p:cNvPr id="153" name="Google Shape;153;p29"/>
          <p:cNvSpPr txBox="1"/>
          <p:nvPr/>
        </p:nvSpPr>
        <p:spPr>
          <a:xfrm rot="-5400000">
            <a:off x="32250" y="2381647"/>
            <a:ext cx="24963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en" sz="1200" u="none" cap="none" strike="noStrike">
                <a:solidFill>
                  <a:srgbClr val="FFFFFF"/>
                </a:solidFill>
                <a:latin typeface="Muli"/>
                <a:ea typeface="Muli"/>
                <a:cs typeface="Muli"/>
                <a:sym typeface="Muli"/>
              </a:rPr>
              <a:t>PISA Math Performance</a:t>
            </a:r>
            <a:endParaRPr b="1" i="0" sz="1200" u="none" cap="none" strike="noStrike">
              <a:solidFill>
                <a:srgbClr val="FFFFFF"/>
              </a:solidFill>
              <a:latin typeface="Muli"/>
              <a:ea typeface="Muli"/>
              <a:cs typeface="Muli"/>
              <a:sym typeface="Muli"/>
            </a:endParaRPr>
          </a:p>
        </p:txBody>
      </p:sp>
      <p:pic>
        <p:nvPicPr>
          <p:cNvPr id="154" name="Google Shape;154;p29"/>
          <p:cNvPicPr preferRelativeResize="0"/>
          <p:nvPr/>
        </p:nvPicPr>
        <p:blipFill rotWithShape="1">
          <a:blip r:embed="rId5">
            <a:alphaModFix/>
          </a:blip>
          <a:srcRect b="12510" l="11087" r="0" t="0"/>
          <a:stretch/>
        </p:blipFill>
        <p:spPr>
          <a:xfrm>
            <a:off x="1981200" y="607800"/>
            <a:ext cx="5771700" cy="2977200"/>
          </a:xfrm>
          <a:prstGeom prst="rect">
            <a:avLst/>
          </a:prstGeom>
          <a:noFill/>
          <a:ln>
            <a:noFill/>
          </a:ln>
        </p:spPr>
      </p:pic>
      <p:sp>
        <p:nvSpPr>
          <p:cNvPr id="155" name="Google Shape;155;p29"/>
          <p:cNvSpPr/>
          <p:nvPr/>
        </p:nvSpPr>
        <p:spPr>
          <a:xfrm>
            <a:off x="2051287" y="1907675"/>
            <a:ext cx="5253354" cy="1125469"/>
          </a:xfrm>
          <a:custGeom>
            <a:rect b="b" l="l" r="r" t="t"/>
            <a:pathLst>
              <a:path extrusionOk="0" h="1531251" w="7147420">
                <a:moveTo>
                  <a:pt x="0" y="1531251"/>
                </a:moveTo>
                <a:cubicBezTo>
                  <a:pt x="276836" y="974082"/>
                  <a:pt x="553673" y="416913"/>
                  <a:pt x="1744910" y="172234"/>
                </a:cubicBezTo>
                <a:cubicBezTo>
                  <a:pt x="2936147" y="-72445"/>
                  <a:pt x="5041783" y="-4634"/>
                  <a:pt x="7147420" y="63178"/>
                </a:cubicBezTo>
              </a:path>
            </a:pathLst>
          </a:custGeom>
          <a:no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p29"/>
          <p:cNvSpPr txBox="1"/>
          <p:nvPr/>
        </p:nvSpPr>
        <p:spPr>
          <a:xfrm>
            <a:off x="2764875" y="3920805"/>
            <a:ext cx="42747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AFAFA"/>
                </a:solidFill>
                <a:latin typeface="Muli SemiBold"/>
                <a:ea typeface="Muli SemiBold"/>
                <a:cs typeface="Muli SemiBold"/>
                <a:sym typeface="Muli SemiBold"/>
              </a:rPr>
              <a:t>Average spending per student from the age of 6 to 15 (USD, PPs)</a:t>
            </a:r>
            <a:endParaRPr sz="1000">
              <a:solidFill>
                <a:srgbClr val="FAFAFA"/>
              </a:solidFill>
              <a:latin typeface="Muli SemiBold"/>
              <a:ea typeface="Muli SemiBold"/>
              <a:cs typeface="Muli SemiBold"/>
              <a:sym typeface="Muli SemiBold"/>
            </a:endParaRPr>
          </a:p>
        </p:txBody>
      </p:sp>
      <p:sp>
        <p:nvSpPr>
          <p:cNvPr id="157" name="Google Shape;157;p29"/>
          <p:cNvSpPr/>
          <p:nvPr/>
        </p:nvSpPr>
        <p:spPr>
          <a:xfrm>
            <a:off x="1480500" y="1037750"/>
            <a:ext cx="116100" cy="2792100"/>
          </a:xfrm>
          <a:prstGeom prst="rect">
            <a:avLst/>
          </a:prstGeom>
          <a:gradFill>
            <a:gsLst>
              <a:gs pos="0">
                <a:srgbClr val="00B050"/>
              </a:gs>
              <a:gs pos="50000">
                <a:srgbClr val="FFFF00">
                  <a:alpha val="70980"/>
                </a:srgbClr>
              </a:gs>
              <a:gs pos="100000">
                <a:srgbClr val="C00000">
                  <a:alpha val="74901"/>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158" name="Google Shape;158;p29"/>
          <p:cNvSpPr txBox="1"/>
          <p:nvPr/>
        </p:nvSpPr>
        <p:spPr>
          <a:xfrm>
            <a:off x="2982675" y="3627688"/>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60000</a:t>
            </a:r>
            <a:endParaRPr sz="800">
              <a:solidFill>
                <a:srgbClr val="FAFAFA"/>
              </a:solidFill>
              <a:latin typeface="Muli SemiBold"/>
              <a:ea typeface="Muli SemiBold"/>
              <a:cs typeface="Muli SemiBold"/>
              <a:sym typeface="Muli SemiBold"/>
            </a:endParaRPr>
          </a:p>
        </p:txBody>
      </p:sp>
      <p:sp>
        <p:nvSpPr>
          <p:cNvPr id="159" name="Google Shape;159;p29"/>
          <p:cNvSpPr txBox="1"/>
          <p:nvPr/>
        </p:nvSpPr>
        <p:spPr>
          <a:xfrm>
            <a:off x="4389375" y="3627688"/>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100000</a:t>
            </a:r>
            <a:endParaRPr sz="800">
              <a:solidFill>
                <a:srgbClr val="FAFAFA"/>
              </a:solidFill>
              <a:latin typeface="Muli SemiBold"/>
              <a:ea typeface="Muli SemiBold"/>
              <a:cs typeface="Muli SemiBold"/>
              <a:sym typeface="Muli SemiBold"/>
            </a:endParaRPr>
          </a:p>
        </p:txBody>
      </p:sp>
      <p:sp>
        <p:nvSpPr>
          <p:cNvPr id="160" name="Google Shape;160;p29"/>
          <p:cNvSpPr txBox="1"/>
          <p:nvPr/>
        </p:nvSpPr>
        <p:spPr>
          <a:xfrm>
            <a:off x="5796075" y="3627700"/>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150000</a:t>
            </a:r>
            <a:endParaRPr sz="800">
              <a:solidFill>
                <a:srgbClr val="FAFAFA"/>
              </a:solidFill>
              <a:latin typeface="Muli SemiBold"/>
              <a:ea typeface="Muli SemiBold"/>
              <a:cs typeface="Muli SemiBold"/>
              <a:sym typeface="Muli SemiBold"/>
            </a:endParaRPr>
          </a:p>
        </p:txBody>
      </p:sp>
      <p:sp>
        <p:nvSpPr>
          <p:cNvPr id="161" name="Google Shape;161;p29"/>
          <p:cNvSpPr txBox="1"/>
          <p:nvPr/>
        </p:nvSpPr>
        <p:spPr>
          <a:xfrm>
            <a:off x="7073375" y="3627700"/>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200000</a:t>
            </a:r>
            <a:endParaRPr sz="800">
              <a:solidFill>
                <a:srgbClr val="FAFAFA"/>
              </a:solidFill>
              <a:latin typeface="Muli SemiBold"/>
              <a:ea typeface="Muli SemiBold"/>
              <a:cs typeface="Muli SemiBold"/>
              <a:sym typeface="Muli SemiBold"/>
            </a:endParaRPr>
          </a:p>
        </p:txBody>
      </p:sp>
      <p:sp>
        <p:nvSpPr>
          <p:cNvPr id="162" name="Google Shape;162;p29"/>
          <p:cNvSpPr txBox="1"/>
          <p:nvPr/>
        </p:nvSpPr>
        <p:spPr>
          <a:xfrm>
            <a:off x="1794925" y="3627688"/>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0</a:t>
            </a:r>
            <a:endParaRPr sz="800">
              <a:solidFill>
                <a:srgbClr val="FAFAFA"/>
              </a:solidFill>
              <a:latin typeface="Muli SemiBold"/>
              <a:ea typeface="Muli SemiBold"/>
              <a:cs typeface="Muli SemiBold"/>
              <a:sym typeface="Muli SemiBold"/>
            </a:endParaRPr>
          </a:p>
        </p:txBody>
      </p:sp>
      <p:sp>
        <p:nvSpPr>
          <p:cNvPr id="163" name="Google Shape;163;p29"/>
          <p:cNvSpPr txBox="1"/>
          <p:nvPr/>
        </p:nvSpPr>
        <p:spPr>
          <a:xfrm>
            <a:off x="1575975" y="34973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300</a:t>
            </a:r>
            <a:endParaRPr sz="800">
              <a:solidFill>
                <a:srgbClr val="FAFAFA"/>
              </a:solidFill>
              <a:latin typeface="Muli SemiBold"/>
              <a:ea typeface="Muli SemiBold"/>
              <a:cs typeface="Muli SemiBold"/>
              <a:sym typeface="Muli SemiBold"/>
            </a:endParaRPr>
          </a:p>
        </p:txBody>
      </p:sp>
      <p:sp>
        <p:nvSpPr>
          <p:cNvPr id="164" name="Google Shape;164;p29"/>
          <p:cNvSpPr txBox="1"/>
          <p:nvPr/>
        </p:nvSpPr>
        <p:spPr>
          <a:xfrm>
            <a:off x="1575975" y="30766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350</a:t>
            </a:r>
            <a:endParaRPr sz="800">
              <a:solidFill>
                <a:srgbClr val="FAFAFA"/>
              </a:solidFill>
              <a:latin typeface="Muli SemiBold"/>
              <a:ea typeface="Muli SemiBold"/>
              <a:cs typeface="Muli SemiBold"/>
              <a:sym typeface="Muli SemiBold"/>
            </a:endParaRPr>
          </a:p>
        </p:txBody>
      </p:sp>
      <p:sp>
        <p:nvSpPr>
          <p:cNvPr id="165" name="Google Shape;165;p29"/>
          <p:cNvSpPr txBox="1"/>
          <p:nvPr/>
        </p:nvSpPr>
        <p:spPr>
          <a:xfrm>
            <a:off x="1575975" y="26559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400</a:t>
            </a:r>
            <a:endParaRPr sz="800">
              <a:solidFill>
                <a:srgbClr val="FAFAFA"/>
              </a:solidFill>
              <a:latin typeface="Muli SemiBold"/>
              <a:ea typeface="Muli SemiBold"/>
              <a:cs typeface="Muli SemiBold"/>
              <a:sym typeface="Muli SemiBold"/>
            </a:endParaRPr>
          </a:p>
        </p:txBody>
      </p:sp>
      <p:sp>
        <p:nvSpPr>
          <p:cNvPr id="166" name="Google Shape;166;p29"/>
          <p:cNvSpPr txBox="1"/>
          <p:nvPr/>
        </p:nvSpPr>
        <p:spPr>
          <a:xfrm>
            <a:off x="1575975" y="22352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450</a:t>
            </a:r>
            <a:endParaRPr sz="800">
              <a:solidFill>
                <a:srgbClr val="FAFAFA"/>
              </a:solidFill>
              <a:latin typeface="Muli SemiBold"/>
              <a:ea typeface="Muli SemiBold"/>
              <a:cs typeface="Muli SemiBold"/>
              <a:sym typeface="Muli SemiBold"/>
            </a:endParaRPr>
          </a:p>
        </p:txBody>
      </p:sp>
      <p:sp>
        <p:nvSpPr>
          <p:cNvPr id="167" name="Google Shape;167;p29"/>
          <p:cNvSpPr txBox="1"/>
          <p:nvPr/>
        </p:nvSpPr>
        <p:spPr>
          <a:xfrm>
            <a:off x="1575975" y="18145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500</a:t>
            </a:r>
            <a:endParaRPr sz="800">
              <a:solidFill>
                <a:srgbClr val="FAFAFA"/>
              </a:solidFill>
              <a:latin typeface="Muli SemiBold"/>
              <a:ea typeface="Muli SemiBold"/>
              <a:cs typeface="Muli SemiBold"/>
              <a:sym typeface="Muli SemiBold"/>
            </a:endParaRPr>
          </a:p>
        </p:txBody>
      </p:sp>
      <p:sp>
        <p:nvSpPr>
          <p:cNvPr id="168" name="Google Shape;168;p29"/>
          <p:cNvSpPr txBox="1"/>
          <p:nvPr/>
        </p:nvSpPr>
        <p:spPr>
          <a:xfrm>
            <a:off x="1575975" y="13938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550</a:t>
            </a:r>
            <a:endParaRPr sz="800">
              <a:solidFill>
                <a:srgbClr val="FAFAFA"/>
              </a:solidFill>
              <a:latin typeface="Muli SemiBold"/>
              <a:ea typeface="Muli SemiBold"/>
              <a:cs typeface="Muli SemiBold"/>
              <a:sym typeface="Muli SemiBold"/>
            </a:endParaRPr>
          </a:p>
        </p:txBody>
      </p:sp>
      <p:sp>
        <p:nvSpPr>
          <p:cNvPr id="169" name="Google Shape;169;p29"/>
          <p:cNvSpPr txBox="1"/>
          <p:nvPr/>
        </p:nvSpPr>
        <p:spPr>
          <a:xfrm>
            <a:off x="1575975" y="973163"/>
            <a:ext cx="873300" cy="2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AFAFA"/>
                </a:solidFill>
                <a:latin typeface="Muli SemiBold"/>
                <a:ea typeface="Muli SemiBold"/>
                <a:cs typeface="Muli SemiBold"/>
                <a:sym typeface="Muli SemiBold"/>
              </a:rPr>
              <a:t>600</a:t>
            </a:r>
            <a:endParaRPr sz="800">
              <a:solidFill>
                <a:srgbClr val="FAFAFA"/>
              </a:solidFill>
              <a:latin typeface="Muli SemiBold"/>
              <a:ea typeface="Muli SemiBold"/>
              <a:cs typeface="Muli SemiBold"/>
              <a:sym typeface="Muli SemiBold"/>
            </a:endParaRPr>
          </a:p>
        </p:txBody>
      </p:sp>
      <p:cxnSp>
        <p:nvCxnSpPr>
          <p:cNvPr id="170" name="Google Shape;170;p29"/>
          <p:cNvCxnSpPr>
            <a:stCxn id="169" idx="0"/>
            <a:endCxn id="163" idx="2"/>
          </p:cNvCxnSpPr>
          <p:nvPr/>
        </p:nvCxnSpPr>
        <p:spPr>
          <a:xfrm>
            <a:off x="2012625" y="973163"/>
            <a:ext cx="0" cy="2817300"/>
          </a:xfrm>
          <a:prstGeom prst="straightConnector1">
            <a:avLst/>
          </a:prstGeom>
          <a:noFill/>
          <a:ln cap="flat" cmpd="sng" w="9525">
            <a:solidFill>
              <a:srgbClr val="FAFAFA"/>
            </a:solidFill>
            <a:prstDash val="solid"/>
            <a:round/>
            <a:headEnd len="med" w="med" type="none"/>
            <a:tailEnd len="med" w="med" type="none"/>
          </a:ln>
        </p:spPr>
      </p:cxnSp>
      <p:cxnSp>
        <p:nvCxnSpPr>
          <p:cNvPr id="171" name="Google Shape;171;p29"/>
          <p:cNvCxnSpPr/>
          <p:nvPr/>
        </p:nvCxnSpPr>
        <p:spPr>
          <a:xfrm rot="10800000">
            <a:off x="1905000" y="3657600"/>
            <a:ext cx="5715000" cy="0"/>
          </a:xfrm>
          <a:prstGeom prst="straightConnector1">
            <a:avLst/>
          </a:prstGeom>
          <a:noFill/>
          <a:ln cap="flat" cmpd="sng" w="9525">
            <a:solidFill>
              <a:srgbClr val="FAFAFA"/>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grpSp>
        <p:nvGrpSpPr>
          <p:cNvPr id="177" name="Google Shape;177;p30"/>
          <p:cNvGrpSpPr/>
          <p:nvPr/>
        </p:nvGrpSpPr>
        <p:grpSpPr>
          <a:xfrm>
            <a:off x="1631827" y="946160"/>
            <a:ext cx="5674417" cy="3129846"/>
            <a:chOff x="1917668" y="1365830"/>
            <a:chExt cx="6729621" cy="4716465"/>
          </a:xfrm>
        </p:grpSpPr>
        <p:sp>
          <p:nvSpPr>
            <p:cNvPr id="178" name="Google Shape;178;p30"/>
            <p:cNvSpPr/>
            <p:nvPr/>
          </p:nvSpPr>
          <p:spPr>
            <a:xfrm>
              <a:off x="3807686" y="4197930"/>
              <a:ext cx="1884364" cy="1884363"/>
            </a:xfrm>
            <a:custGeom>
              <a:rect b="b" l="l" r="r" t="t"/>
              <a:pathLst>
                <a:path extrusionOk="0" h="2374" w="2376">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3E3A37"/>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79" name="Google Shape;179;p30"/>
            <p:cNvSpPr/>
            <p:nvPr/>
          </p:nvSpPr>
          <p:spPr>
            <a:xfrm>
              <a:off x="3493361" y="1368312"/>
              <a:ext cx="1885947" cy="1882776"/>
            </a:xfrm>
            <a:custGeom>
              <a:rect b="b" l="l" r="r" t="t"/>
              <a:pathLst>
                <a:path extrusionOk="0" h="2371" w="2377">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rgbClr val="597F4D"/>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0" name="Google Shape;180;p30"/>
            <p:cNvSpPr/>
            <p:nvPr/>
          </p:nvSpPr>
          <p:spPr>
            <a:xfrm>
              <a:off x="2230837" y="4197931"/>
              <a:ext cx="1884364" cy="1884363"/>
            </a:xfrm>
            <a:custGeom>
              <a:rect b="b" l="l" r="r" t="t"/>
              <a:pathLst>
                <a:path extrusionOk="0" h="2374" w="2376">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497C86"/>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1" name="Google Shape;181;p30"/>
            <p:cNvSpPr/>
            <p:nvPr/>
          </p:nvSpPr>
          <p:spPr>
            <a:xfrm>
              <a:off x="1917668" y="1365830"/>
              <a:ext cx="1885947" cy="1882776"/>
            </a:xfrm>
            <a:custGeom>
              <a:rect b="b" l="l" r="r" t="t"/>
              <a:pathLst>
                <a:path extrusionOk="0" h="2371" w="2377">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rgbClr val="DE8432"/>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2" name="Google Shape;182;p30"/>
            <p:cNvSpPr/>
            <p:nvPr/>
          </p:nvSpPr>
          <p:spPr>
            <a:xfrm>
              <a:off x="3793594" y="2934280"/>
              <a:ext cx="1896949" cy="1568450"/>
            </a:xfrm>
            <a:custGeom>
              <a:rect b="b" l="l" r="r" t="t"/>
              <a:pathLst>
                <a:path extrusionOk="0" h="1568450" w="1896949">
                  <a:moveTo>
                    <a:pt x="10886" y="0"/>
                  </a:moveTo>
                  <a:lnTo>
                    <a:pt x="690091" y="0"/>
                  </a:lnTo>
                  <a:lnTo>
                    <a:pt x="698819" y="794"/>
                  </a:lnTo>
                  <a:lnTo>
                    <a:pt x="706754" y="2381"/>
                  </a:lnTo>
                  <a:lnTo>
                    <a:pt x="713895" y="4763"/>
                  </a:lnTo>
                  <a:lnTo>
                    <a:pt x="720242" y="7144"/>
                  </a:lnTo>
                  <a:lnTo>
                    <a:pt x="725003" y="10319"/>
                  </a:lnTo>
                  <a:lnTo>
                    <a:pt x="728177" y="14288"/>
                  </a:lnTo>
                  <a:lnTo>
                    <a:pt x="730557" y="19050"/>
                  </a:lnTo>
                  <a:lnTo>
                    <a:pt x="732144" y="23813"/>
                  </a:lnTo>
                  <a:lnTo>
                    <a:pt x="732144" y="29369"/>
                  </a:lnTo>
                  <a:lnTo>
                    <a:pt x="730557" y="34131"/>
                  </a:lnTo>
                  <a:lnTo>
                    <a:pt x="728177" y="39688"/>
                  </a:lnTo>
                  <a:lnTo>
                    <a:pt x="725003" y="44450"/>
                  </a:lnTo>
                  <a:lnTo>
                    <a:pt x="720242" y="50800"/>
                  </a:lnTo>
                  <a:lnTo>
                    <a:pt x="713895" y="55563"/>
                  </a:lnTo>
                  <a:lnTo>
                    <a:pt x="708341" y="60325"/>
                  </a:lnTo>
                  <a:lnTo>
                    <a:pt x="699612" y="65088"/>
                  </a:lnTo>
                  <a:lnTo>
                    <a:pt x="689297" y="70644"/>
                  </a:lnTo>
                  <a:lnTo>
                    <a:pt x="679776" y="77788"/>
                  </a:lnTo>
                  <a:lnTo>
                    <a:pt x="667874" y="88900"/>
                  </a:lnTo>
                  <a:lnTo>
                    <a:pt x="662320" y="96044"/>
                  </a:lnTo>
                  <a:lnTo>
                    <a:pt x="655972" y="103188"/>
                  </a:lnTo>
                  <a:lnTo>
                    <a:pt x="650418" y="111125"/>
                  </a:lnTo>
                  <a:lnTo>
                    <a:pt x="645657" y="120650"/>
                  </a:lnTo>
                  <a:lnTo>
                    <a:pt x="641690" y="131763"/>
                  </a:lnTo>
                  <a:lnTo>
                    <a:pt x="638516" y="142081"/>
                  </a:lnTo>
                  <a:lnTo>
                    <a:pt x="636135" y="153988"/>
                  </a:lnTo>
                  <a:lnTo>
                    <a:pt x="636135" y="166688"/>
                  </a:lnTo>
                  <a:lnTo>
                    <a:pt x="636929" y="182563"/>
                  </a:lnTo>
                  <a:lnTo>
                    <a:pt x="639309" y="196850"/>
                  </a:lnTo>
                  <a:lnTo>
                    <a:pt x="644070" y="211138"/>
                  </a:lnTo>
                  <a:lnTo>
                    <a:pt x="650418" y="223838"/>
                  </a:lnTo>
                  <a:lnTo>
                    <a:pt x="657559" y="237331"/>
                  </a:lnTo>
                  <a:lnTo>
                    <a:pt x="667080" y="249238"/>
                  </a:lnTo>
                  <a:lnTo>
                    <a:pt x="677395" y="261144"/>
                  </a:lnTo>
                  <a:lnTo>
                    <a:pt x="689297" y="269875"/>
                  </a:lnTo>
                  <a:lnTo>
                    <a:pt x="701993" y="279400"/>
                  </a:lnTo>
                  <a:lnTo>
                    <a:pt x="715482" y="288131"/>
                  </a:lnTo>
                  <a:lnTo>
                    <a:pt x="730557" y="296069"/>
                  </a:lnTo>
                  <a:lnTo>
                    <a:pt x="747220" y="302419"/>
                  </a:lnTo>
                  <a:lnTo>
                    <a:pt x="763883" y="307181"/>
                  </a:lnTo>
                  <a:lnTo>
                    <a:pt x="780546" y="310356"/>
                  </a:lnTo>
                  <a:lnTo>
                    <a:pt x="799589" y="312738"/>
                  </a:lnTo>
                  <a:lnTo>
                    <a:pt x="817045" y="314325"/>
                  </a:lnTo>
                  <a:lnTo>
                    <a:pt x="836088" y="312738"/>
                  </a:lnTo>
                  <a:lnTo>
                    <a:pt x="854338" y="310356"/>
                  </a:lnTo>
                  <a:lnTo>
                    <a:pt x="871794" y="307181"/>
                  </a:lnTo>
                  <a:lnTo>
                    <a:pt x="888457" y="302419"/>
                  </a:lnTo>
                  <a:lnTo>
                    <a:pt x="903533" y="296069"/>
                  </a:lnTo>
                  <a:lnTo>
                    <a:pt x="919402" y="288131"/>
                  </a:lnTo>
                  <a:lnTo>
                    <a:pt x="933684" y="279400"/>
                  </a:lnTo>
                  <a:lnTo>
                    <a:pt x="946380" y="269875"/>
                  </a:lnTo>
                  <a:lnTo>
                    <a:pt x="958282" y="261144"/>
                  </a:lnTo>
                  <a:lnTo>
                    <a:pt x="969390" y="249238"/>
                  </a:lnTo>
                  <a:lnTo>
                    <a:pt x="977325" y="237331"/>
                  </a:lnTo>
                  <a:lnTo>
                    <a:pt x="986053" y="223838"/>
                  </a:lnTo>
                  <a:lnTo>
                    <a:pt x="991607" y="211138"/>
                  </a:lnTo>
                  <a:lnTo>
                    <a:pt x="996368" y="196850"/>
                  </a:lnTo>
                  <a:lnTo>
                    <a:pt x="998748" y="182563"/>
                  </a:lnTo>
                  <a:lnTo>
                    <a:pt x="1000335" y="166688"/>
                  </a:lnTo>
                  <a:lnTo>
                    <a:pt x="998748" y="153988"/>
                  </a:lnTo>
                  <a:lnTo>
                    <a:pt x="996368" y="142081"/>
                  </a:lnTo>
                  <a:lnTo>
                    <a:pt x="993987" y="131763"/>
                  </a:lnTo>
                  <a:lnTo>
                    <a:pt x="989227" y="120650"/>
                  </a:lnTo>
                  <a:lnTo>
                    <a:pt x="984466" y="111125"/>
                  </a:lnTo>
                  <a:lnTo>
                    <a:pt x="979705" y="103188"/>
                  </a:lnTo>
                  <a:lnTo>
                    <a:pt x="974151" y="96044"/>
                  </a:lnTo>
                  <a:lnTo>
                    <a:pt x="967803" y="88900"/>
                  </a:lnTo>
                  <a:lnTo>
                    <a:pt x="955901" y="77788"/>
                  </a:lnTo>
                  <a:lnTo>
                    <a:pt x="945586" y="70644"/>
                  </a:lnTo>
                  <a:lnTo>
                    <a:pt x="936065" y="65088"/>
                  </a:lnTo>
                  <a:lnTo>
                    <a:pt x="927336" y="60325"/>
                  </a:lnTo>
                  <a:lnTo>
                    <a:pt x="920195" y="55563"/>
                  </a:lnTo>
                  <a:lnTo>
                    <a:pt x="914641" y="50800"/>
                  </a:lnTo>
                  <a:lnTo>
                    <a:pt x="909880" y="44450"/>
                  </a:lnTo>
                  <a:lnTo>
                    <a:pt x="905913" y="39688"/>
                  </a:lnTo>
                  <a:lnTo>
                    <a:pt x="905119" y="34131"/>
                  </a:lnTo>
                  <a:lnTo>
                    <a:pt x="903533" y="29369"/>
                  </a:lnTo>
                  <a:lnTo>
                    <a:pt x="903533" y="23813"/>
                  </a:lnTo>
                  <a:lnTo>
                    <a:pt x="905119" y="19050"/>
                  </a:lnTo>
                  <a:lnTo>
                    <a:pt x="907500" y="14288"/>
                  </a:lnTo>
                  <a:lnTo>
                    <a:pt x="910674" y="10319"/>
                  </a:lnTo>
                  <a:lnTo>
                    <a:pt x="915435" y="7144"/>
                  </a:lnTo>
                  <a:lnTo>
                    <a:pt x="920195" y="4763"/>
                  </a:lnTo>
                  <a:lnTo>
                    <a:pt x="927336" y="2381"/>
                  </a:lnTo>
                  <a:lnTo>
                    <a:pt x="936065" y="794"/>
                  </a:lnTo>
                  <a:lnTo>
                    <a:pt x="945586" y="0"/>
                  </a:lnTo>
                  <a:lnTo>
                    <a:pt x="1581151" y="0"/>
                  </a:lnTo>
                  <a:lnTo>
                    <a:pt x="1581151" y="434181"/>
                  </a:lnTo>
                  <a:lnTo>
                    <a:pt x="1581944" y="434181"/>
                  </a:lnTo>
                  <a:lnTo>
                    <a:pt x="1581944" y="633413"/>
                  </a:lnTo>
                  <a:lnTo>
                    <a:pt x="1583531" y="642938"/>
                  </a:lnTo>
                  <a:lnTo>
                    <a:pt x="1584324" y="652463"/>
                  </a:lnTo>
                  <a:lnTo>
                    <a:pt x="1586705" y="659606"/>
                  </a:lnTo>
                  <a:lnTo>
                    <a:pt x="1590672" y="665163"/>
                  </a:lnTo>
                  <a:lnTo>
                    <a:pt x="1596226" y="671513"/>
                  </a:lnTo>
                  <a:lnTo>
                    <a:pt x="1603368" y="674688"/>
                  </a:lnTo>
                  <a:lnTo>
                    <a:pt x="1610509" y="674688"/>
                  </a:lnTo>
                  <a:lnTo>
                    <a:pt x="1617650" y="673894"/>
                  </a:lnTo>
                  <a:lnTo>
                    <a:pt x="1626378" y="669925"/>
                  </a:lnTo>
                  <a:lnTo>
                    <a:pt x="1633519" y="662781"/>
                  </a:lnTo>
                  <a:lnTo>
                    <a:pt x="1640660" y="654844"/>
                  </a:lnTo>
                  <a:lnTo>
                    <a:pt x="1647802" y="642938"/>
                  </a:lnTo>
                  <a:lnTo>
                    <a:pt x="1653356" y="633413"/>
                  </a:lnTo>
                  <a:lnTo>
                    <a:pt x="1660497" y="622300"/>
                  </a:lnTo>
                  <a:lnTo>
                    <a:pt x="1671605" y="611188"/>
                  </a:lnTo>
                  <a:lnTo>
                    <a:pt x="1678747" y="604838"/>
                  </a:lnTo>
                  <a:lnTo>
                    <a:pt x="1685888" y="599281"/>
                  </a:lnTo>
                  <a:lnTo>
                    <a:pt x="1694616" y="594519"/>
                  </a:lnTo>
                  <a:lnTo>
                    <a:pt x="1703344" y="589756"/>
                  </a:lnTo>
                  <a:lnTo>
                    <a:pt x="1713659" y="584994"/>
                  </a:lnTo>
                  <a:lnTo>
                    <a:pt x="1724768" y="582613"/>
                  </a:lnTo>
                  <a:lnTo>
                    <a:pt x="1736670" y="580231"/>
                  </a:lnTo>
                  <a:lnTo>
                    <a:pt x="1749365" y="578644"/>
                  </a:lnTo>
                  <a:lnTo>
                    <a:pt x="1765234" y="580231"/>
                  </a:lnTo>
                  <a:lnTo>
                    <a:pt x="1779517" y="582613"/>
                  </a:lnTo>
                  <a:lnTo>
                    <a:pt x="1793799" y="587375"/>
                  </a:lnTo>
                  <a:lnTo>
                    <a:pt x="1806494" y="592931"/>
                  </a:lnTo>
                  <a:lnTo>
                    <a:pt x="1819190" y="601663"/>
                  </a:lnTo>
                  <a:lnTo>
                    <a:pt x="1831092" y="609600"/>
                  </a:lnTo>
                  <a:lnTo>
                    <a:pt x="1842994" y="619919"/>
                  </a:lnTo>
                  <a:lnTo>
                    <a:pt x="1854102" y="631825"/>
                  </a:lnTo>
                  <a:lnTo>
                    <a:pt x="1862037" y="645319"/>
                  </a:lnTo>
                  <a:lnTo>
                    <a:pt x="1871558" y="659606"/>
                  </a:lnTo>
                  <a:lnTo>
                    <a:pt x="1878699" y="674688"/>
                  </a:lnTo>
                  <a:lnTo>
                    <a:pt x="1885047" y="690563"/>
                  </a:lnTo>
                  <a:lnTo>
                    <a:pt x="1889808" y="707231"/>
                  </a:lnTo>
                  <a:lnTo>
                    <a:pt x="1892982" y="724694"/>
                  </a:lnTo>
                  <a:lnTo>
                    <a:pt x="1895362" y="742156"/>
                  </a:lnTo>
                  <a:lnTo>
                    <a:pt x="1896949" y="761206"/>
                  </a:lnTo>
                  <a:lnTo>
                    <a:pt x="1895362" y="779463"/>
                  </a:lnTo>
                  <a:lnTo>
                    <a:pt x="1892982" y="798513"/>
                  </a:lnTo>
                  <a:lnTo>
                    <a:pt x="1889808" y="815181"/>
                  </a:lnTo>
                  <a:lnTo>
                    <a:pt x="1885047" y="831850"/>
                  </a:lnTo>
                  <a:lnTo>
                    <a:pt x="1878699" y="847725"/>
                  </a:lnTo>
                  <a:lnTo>
                    <a:pt x="1871558" y="863600"/>
                  </a:lnTo>
                  <a:lnTo>
                    <a:pt x="1862037" y="876300"/>
                  </a:lnTo>
                  <a:lnTo>
                    <a:pt x="1854102" y="889794"/>
                  </a:lnTo>
                  <a:lnTo>
                    <a:pt x="1842994" y="901700"/>
                  </a:lnTo>
                  <a:lnTo>
                    <a:pt x="1831092" y="912019"/>
                  </a:lnTo>
                  <a:lnTo>
                    <a:pt x="1819190" y="921544"/>
                  </a:lnTo>
                  <a:lnTo>
                    <a:pt x="1806494" y="928688"/>
                  </a:lnTo>
                  <a:lnTo>
                    <a:pt x="1793799" y="935038"/>
                  </a:lnTo>
                  <a:lnTo>
                    <a:pt x="1779517" y="939800"/>
                  </a:lnTo>
                  <a:lnTo>
                    <a:pt x="1765234" y="942181"/>
                  </a:lnTo>
                  <a:lnTo>
                    <a:pt x="1749365" y="942975"/>
                  </a:lnTo>
                  <a:lnTo>
                    <a:pt x="1736670" y="942975"/>
                  </a:lnTo>
                  <a:lnTo>
                    <a:pt x="1724768" y="940594"/>
                  </a:lnTo>
                  <a:lnTo>
                    <a:pt x="1713659" y="937419"/>
                  </a:lnTo>
                  <a:lnTo>
                    <a:pt x="1703344" y="933450"/>
                  </a:lnTo>
                  <a:lnTo>
                    <a:pt x="1694616" y="928688"/>
                  </a:lnTo>
                  <a:lnTo>
                    <a:pt x="1685888" y="923131"/>
                  </a:lnTo>
                  <a:lnTo>
                    <a:pt x="1678747" y="916781"/>
                  </a:lnTo>
                  <a:lnTo>
                    <a:pt x="1671605" y="911225"/>
                  </a:lnTo>
                  <a:lnTo>
                    <a:pt x="1660497" y="899319"/>
                  </a:lnTo>
                  <a:lnTo>
                    <a:pt x="1653356" y="889794"/>
                  </a:lnTo>
                  <a:lnTo>
                    <a:pt x="1647802" y="878681"/>
                  </a:lnTo>
                  <a:lnTo>
                    <a:pt x="1640660" y="868363"/>
                  </a:lnTo>
                  <a:lnTo>
                    <a:pt x="1633519" y="858838"/>
                  </a:lnTo>
                  <a:lnTo>
                    <a:pt x="1626378" y="852488"/>
                  </a:lnTo>
                  <a:lnTo>
                    <a:pt x="1617650" y="847725"/>
                  </a:lnTo>
                  <a:lnTo>
                    <a:pt x="1610509" y="846931"/>
                  </a:lnTo>
                  <a:lnTo>
                    <a:pt x="1603368" y="847725"/>
                  </a:lnTo>
                  <a:lnTo>
                    <a:pt x="1596226" y="851694"/>
                  </a:lnTo>
                  <a:lnTo>
                    <a:pt x="1590672" y="856456"/>
                  </a:lnTo>
                  <a:lnTo>
                    <a:pt x="1586705" y="862013"/>
                  </a:lnTo>
                  <a:lnTo>
                    <a:pt x="1584324" y="870744"/>
                  </a:lnTo>
                  <a:lnTo>
                    <a:pt x="1583531" y="878681"/>
                  </a:lnTo>
                  <a:lnTo>
                    <a:pt x="1581944" y="888206"/>
                  </a:lnTo>
                  <a:lnTo>
                    <a:pt x="1581944" y="1207294"/>
                  </a:lnTo>
                  <a:lnTo>
                    <a:pt x="1581151" y="1207294"/>
                  </a:lnTo>
                  <a:lnTo>
                    <a:pt x="1581151" y="1568450"/>
                  </a:lnTo>
                  <a:lnTo>
                    <a:pt x="902739" y="1568450"/>
                  </a:lnTo>
                  <a:lnTo>
                    <a:pt x="893218" y="1568450"/>
                  </a:lnTo>
                  <a:lnTo>
                    <a:pt x="885283" y="1566069"/>
                  </a:lnTo>
                  <a:lnTo>
                    <a:pt x="878142" y="1564481"/>
                  </a:lnTo>
                  <a:lnTo>
                    <a:pt x="873381" y="1561306"/>
                  </a:lnTo>
                  <a:lnTo>
                    <a:pt x="868620" y="1557338"/>
                  </a:lnTo>
                  <a:lnTo>
                    <a:pt x="864653" y="1554163"/>
                  </a:lnTo>
                  <a:lnTo>
                    <a:pt x="862272" y="1549400"/>
                  </a:lnTo>
                  <a:lnTo>
                    <a:pt x="861479" y="1544638"/>
                  </a:lnTo>
                  <a:lnTo>
                    <a:pt x="861479" y="1539875"/>
                  </a:lnTo>
                  <a:lnTo>
                    <a:pt x="861479" y="1534319"/>
                  </a:lnTo>
                  <a:lnTo>
                    <a:pt x="863859" y="1529556"/>
                  </a:lnTo>
                  <a:lnTo>
                    <a:pt x="867033" y="1523206"/>
                  </a:lnTo>
                  <a:lnTo>
                    <a:pt x="871794" y="1518444"/>
                  </a:lnTo>
                  <a:lnTo>
                    <a:pt x="878142" y="1512888"/>
                  </a:lnTo>
                  <a:lnTo>
                    <a:pt x="885283" y="1508125"/>
                  </a:lnTo>
                  <a:lnTo>
                    <a:pt x="893218" y="1503363"/>
                  </a:lnTo>
                  <a:lnTo>
                    <a:pt x="902739" y="1497013"/>
                  </a:lnTo>
                  <a:lnTo>
                    <a:pt x="913054" y="1489869"/>
                  </a:lnTo>
                  <a:lnTo>
                    <a:pt x="924956" y="1479550"/>
                  </a:lnTo>
                  <a:lnTo>
                    <a:pt x="931304" y="1472406"/>
                  </a:lnTo>
                  <a:lnTo>
                    <a:pt x="936858" y="1465263"/>
                  </a:lnTo>
                  <a:lnTo>
                    <a:pt x="941619" y="1456531"/>
                  </a:lnTo>
                  <a:lnTo>
                    <a:pt x="946380" y="1447006"/>
                  </a:lnTo>
                  <a:lnTo>
                    <a:pt x="951140" y="1436688"/>
                  </a:lnTo>
                  <a:lnTo>
                    <a:pt x="953521" y="1425575"/>
                  </a:lnTo>
                  <a:lnTo>
                    <a:pt x="955901" y="1414463"/>
                  </a:lnTo>
                  <a:lnTo>
                    <a:pt x="957488" y="1400969"/>
                  </a:lnTo>
                  <a:lnTo>
                    <a:pt x="955901" y="1385888"/>
                  </a:lnTo>
                  <a:lnTo>
                    <a:pt x="953521" y="1371600"/>
                  </a:lnTo>
                  <a:lnTo>
                    <a:pt x="948760" y="1357313"/>
                  </a:lnTo>
                  <a:lnTo>
                    <a:pt x="943206" y="1343819"/>
                  </a:lnTo>
                  <a:lnTo>
                    <a:pt x="934478" y="1331119"/>
                  </a:lnTo>
                  <a:lnTo>
                    <a:pt x="924956" y="1319213"/>
                  </a:lnTo>
                  <a:lnTo>
                    <a:pt x="915435" y="1308100"/>
                  </a:lnTo>
                  <a:lnTo>
                    <a:pt x="903533" y="1297781"/>
                  </a:lnTo>
                  <a:lnTo>
                    <a:pt x="890837" y="1288256"/>
                  </a:lnTo>
                  <a:lnTo>
                    <a:pt x="876555" y="1280319"/>
                  </a:lnTo>
                  <a:lnTo>
                    <a:pt x="861479" y="1273175"/>
                  </a:lnTo>
                  <a:lnTo>
                    <a:pt x="845610" y="1266031"/>
                  </a:lnTo>
                  <a:lnTo>
                    <a:pt x="828947" y="1261269"/>
                  </a:lnTo>
                  <a:lnTo>
                    <a:pt x="811491" y="1257300"/>
                  </a:lnTo>
                  <a:lnTo>
                    <a:pt x="793241" y="1254919"/>
                  </a:lnTo>
                  <a:lnTo>
                    <a:pt x="774991" y="1254919"/>
                  </a:lnTo>
                  <a:lnTo>
                    <a:pt x="756742" y="1254919"/>
                  </a:lnTo>
                  <a:lnTo>
                    <a:pt x="737699" y="1257300"/>
                  </a:lnTo>
                  <a:lnTo>
                    <a:pt x="721036" y="1261269"/>
                  </a:lnTo>
                  <a:lnTo>
                    <a:pt x="703580" y="1266031"/>
                  </a:lnTo>
                  <a:lnTo>
                    <a:pt x="687710" y="1273175"/>
                  </a:lnTo>
                  <a:lnTo>
                    <a:pt x="672635" y="1280319"/>
                  </a:lnTo>
                  <a:lnTo>
                    <a:pt x="659939" y="1288256"/>
                  </a:lnTo>
                  <a:lnTo>
                    <a:pt x="646450" y="1297781"/>
                  </a:lnTo>
                  <a:lnTo>
                    <a:pt x="634548" y="1308100"/>
                  </a:lnTo>
                  <a:lnTo>
                    <a:pt x="624233" y="1319213"/>
                  </a:lnTo>
                  <a:lnTo>
                    <a:pt x="614712" y="1331119"/>
                  </a:lnTo>
                  <a:lnTo>
                    <a:pt x="607571" y="1343819"/>
                  </a:lnTo>
                  <a:lnTo>
                    <a:pt x="601223" y="1357313"/>
                  </a:lnTo>
                  <a:lnTo>
                    <a:pt x="596462" y="1371600"/>
                  </a:lnTo>
                  <a:lnTo>
                    <a:pt x="594082" y="1385888"/>
                  </a:lnTo>
                  <a:lnTo>
                    <a:pt x="593288" y="1400969"/>
                  </a:lnTo>
                  <a:lnTo>
                    <a:pt x="593288" y="1414463"/>
                  </a:lnTo>
                  <a:lnTo>
                    <a:pt x="595669" y="1425575"/>
                  </a:lnTo>
                  <a:lnTo>
                    <a:pt x="598843" y="1436688"/>
                  </a:lnTo>
                  <a:lnTo>
                    <a:pt x="602810" y="1447006"/>
                  </a:lnTo>
                  <a:lnTo>
                    <a:pt x="607571" y="1456531"/>
                  </a:lnTo>
                  <a:lnTo>
                    <a:pt x="613125" y="1465263"/>
                  </a:lnTo>
                  <a:lnTo>
                    <a:pt x="619473" y="1472406"/>
                  </a:lnTo>
                  <a:lnTo>
                    <a:pt x="625027" y="1479550"/>
                  </a:lnTo>
                  <a:lnTo>
                    <a:pt x="636929" y="1489869"/>
                  </a:lnTo>
                  <a:lnTo>
                    <a:pt x="646450" y="1497013"/>
                  </a:lnTo>
                  <a:lnTo>
                    <a:pt x="657559" y="1503363"/>
                  </a:lnTo>
                  <a:lnTo>
                    <a:pt x="664700" y="1508125"/>
                  </a:lnTo>
                  <a:lnTo>
                    <a:pt x="671841" y="1512888"/>
                  </a:lnTo>
                  <a:lnTo>
                    <a:pt x="677395" y="1518444"/>
                  </a:lnTo>
                  <a:lnTo>
                    <a:pt x="682156" y="1523206"/>
                  </a:lnTo>
                  <a:lnTo>
                    <a:pt x="685330" y="1529556"/>
                  </a:lnTo>
                  <a:lnTo>
                    <a:pt x="687710" y="1534319"/>
                  </a:lnTo>
                  <a:lnTo>
                    <a:pt x="689297" y="1539875"/>
                  </a:lnTo>
                  <a:lnTo>
                    <a:pt x="689297" y="1544638"/>
                  </a:lnTo>
                  <a:lnTo>
                    <a:pt x="687710" y="1549400"/>
                  </a:lnTo>
                  <a:lnTo>
                    <a:pt x="685330" y="1554163"/>
                  </a:lnTo>
                  <a:lnTo>
                    <a:pt x="682156" y="1557338"/>
                  </a:lnTo>
                  <a:lnTo>
                    <a:pt x="677395" y="1561306"/>
                  </a:lnTo>
                  <a:lnTo>
                    <a:pt x="671841" y="1564481"/>
                  </a:lnTo>
                  <a:lnTo>
                    <a:pt x="664700" y="1566069"/>
                  </a:lnTo>
                  <a:lnTo>
                    <a:pt x="655972" y="1568450"/>
                  </a:lnTo>
                  <a:lnTo>
                    <a:pt x="648037" y="1568450"/>
                  </a:lnTo>
                  <a:lnTo>
                    <a:pt x="10886" y="1568450"/>
                  </a:lnTo>
                  <a:lnTo>
                    <a:pt x="10886" y="1134269"/>
                  </a:lnTo>
                  <a:lnTo>
                    <a:pt x="9299" y="1134269"/>
                  </a:lnTo>
                  <a:lnTo>
                    <a:pt x="9299" y="935038"/>
                  </a:lnTo>
                  <a:lnTo>
                    <a:pt x="9299" y="925513"/>
                  </a:lnTo>
                  <a:lnTo>
                    <a:pt x="6919" y="915988"/>
                  </a:lnTo>
                  <a:lnTo>
                    <a:pt x="4538" y="908844"/>
                  </a:lnTo>
                  <a:lnTo>
                    <a:pt x="1364" y="902494"/>
                  </a:lnTo>
                  <a:lnTo>
                    <a:pt x="0" y="900902"/>
                  </a:lnTo>
                  <a:lnTo>
                    <a:pt x="0" y="897731"/>
                  </a:lnTo>
                  <a:lnTo>
                    <a:pt x="1587" y="888206"/>
                  </a:lnTo>
                  <a:lnTo>
                    <a:pt x="2380" y="880269"/>
                  </a:lnTo>
                  <a:lnTo>
                    <a:pt x="4761" y="871538"/>
                  </a:lnTo>
                  <a:lnTo>
                    <a:pt x="8728" y="865981"/>
                  </a:lnTo>
                  <a:lnTo>
                    <a:pt x="14282" y="861219"/>
                  </a:lnTo>
                  <a:lnTo>
                    <a:pt x="21424" y="857250"/>
                  </a:lnTo>
                  <a:lnTo>
                    <a:pt x="28565" y="856456"/>
                  </a:lnTo>
                  <a:lnTo>
                    <a:pt x="35706" y="857250"/>
                  </a:lnTo>
                  <a:lnTo>
                    <a:pt x="44434" y="862013"/>
                  </a:lnTo>
                  <a:lnTo>
                    <a:pt x="51575" y="868363"/>
                  </a:lnTo>
                  <a:lnTo>
                    <a:pt x="58716" y="877888"/>
                  </a:lnTo>
                  <a:lnTo>
                    <a:pt x="65858" y="888206"/>
                  </a:lnTo>
                  <a:lnTo>
                    <a:pt x="71412" y="899319"/>
                  </a:lnTo>
                  <a:lnTo>
                    <a:pt x="78553" y="908844"/>
                  </a:lnTo>
                  <a:lnTo>
                    <a:pt x="89661" y="920750"/>
                  </a:lnTo>
                  <a:lnTo>
                    <a:pt x="96803" y="926306"/>
                  </a:lnTo>
                  <a:lnTo>
                    <a:pt x="103944" y="932656"/>
                  </a:lnTo>
                  <a:lnTo>
                    <a:pt x="112672" y="938213"/>
                  </a:lnTo>
                  <a:lnTo>
                    <a:pt x="121400" y="942975"/>
                  </a:lnTo>
                  <a:lnTo>
                    <a:pt x="131715" y="946944"/>
                  </a:lnTo>
                  <a:lnTo>
                    <a:pt x="142824" y="950119"/>
                  </a:lnTo>
                  <a:lnTo>
                    <a:pt x="154726" y="952500"/>
                  </a:lnTo>
                  <a:lnTo>
                    <a:pt x="167421" y="952500"/>
                  </a:lnTo>
                  <a:lnTo>
                    <a:pt x="183290" y="951706"/>
                  </a:lnTo>
                  <a:lnTo>
                    <a:pt x="197573" y="949325"/>
                  </a:lnTo>
                  <a:lnTo>
                    <a:pt x="211855" y="944563"/>
                  </a:lnTo>
                  <a:lnTo>
                    <a:pt x="224550" y="938213"/>
                  </a:lnTo>
                  <a:lnTo>
                    <a:pt x="237246" y="931069"/>
                  </a:lnTo>
                  <a:lnTo>
                    <a:pt x="249148" y="921544"/>
                  </a:lnTo>
                  <a:lnTo>
                    <a:pt x="261050" y="911225"/>
                  </a:lnTo>
                  <a:lnTo>
                    <a:pt x="272158" y="899319"/>
                  </a:lnTo>
                  <a:lnTo>
                    <a:pt x="280093" y="885825"/>
                  </a:lnTo>
                  <a:lnTo>
                    <a:pt x="289614" y="873125"/>
                  </a:lnTo>
                  <a:lnTo>
                    <a:pt x="296755" y="857250"/>
                  </a:lnTo>
                  <a:lnTo>
                    <a:pt x="303103" y="841375"/>
                  </a:lnTo>
                  <a:lnTo>
                    <a:pt x="307864" y="824706"/>
                  </a:lnTo>
                  <a:lnTo>
                    <a:pt x="311038" y="808038"/>
                  </a:lnTo>
                  <a:lnTo>
                    <a:pt x="313418" y="788988"/>
                  </a:lnTo>
                  <a:lnTo>
                    <a:pt x="315005" y="770731"/>
                  </a:lnTo>
                  <a:lnTo>
                    <a:pt x="313418" y="751681"/>
                  </a:lnTo>
                  <a:lnTo>
                    <a:pt x="311038" y="734219"/>
                  </a:lnTo>
                  <a:lnTo>
                    <a:pt x="307864" y="716756"/>
                  </a:lnTo>
                  <a:lnTo>
                    <a:pt x="303103" y="700088"/>
                  </a:lnTo>
                  <a:lnTo>
                    <a:pt x="296755" y="684213"/>
                  </a:lnTo>
                  <a:lnTo>
                    <a:pt x="289614" y="669131"/>
                  </a:lnTo>
                  <a:lnTo>
                    <a:pt x="280093" y="654844"/>
                  </a:lnTo>
                  <a:lnTo>
                    <a:pt x="272158" y="641350"/>
                  </a:lnTo>
                  <a:lnTo>
                    <a:pt x="261050" y="629444"/>
                  </a:lnTo>
                  <a:lnTo>
                    <a:pt x="249148" y="619125"/>
                  </a:lnTo>
                  <a:lnTo>
                    <a:pt x="237246" y="611188"/>
                  </a:lnTo>
                  <a:lnTo>
                    <a:pt x="224550" y="602456"/>
                  </a:lnTo>
                  <a:lnTo>
                    <a:pt x="211855" y="596900"/>
                  </a:lnTo>
                  <a:lnTo>
                    <a:pt x="197573" y="592138"/>
                  </a:lnTo>
                  <a:lnTo>
                    <a:pt x="183290" y="589756"/>
                  </a:lnTo>
                  <a:lnTo>
                    <a:pt x="167421" y="588169"/>
                  </a:lnTo>
                  <a:lnTo>
                    <a:pt x="154726" y="589756"/>
                  </a:lnTo>
                  <a:lnTo>
                    <a:pt x="142824" y="592138"/>
                  </a:lnTo>
                  <a:lnTo>
                    <a:pt x="131715" y="594519"/>
                  </a:lnTo>
                  <a:lnTo>
                    <a:pt x="121400" y="599281"/>
                  </a:lnTo>
                  <a:lnTo>
                    <a:pt x="112672" y="604044"/>
                  </a:lnTo>
                  <a:lnTo>
                    <a:pt x="103944" y="608806"/>
                  </a:lnTo>
                  <a:lnTo>
                    <a:pt x="96803" y="614363"/>
                  </a:lnTo>
                  <a:lnTo>
                    <a:pt x="89661" y="620713"/>
                  </a:lnTo>
                  <a:lnTo>
                    <a:pt x="78553" y="631825"/>
                  </a:lnTo>
                  <a:lnTo>
                    <a:pt x="71412" y="642938"/>
                  </a:lnTo>
                  <a:lnTo>
                    <a:pt x="65858" y="652463"/>
                  </a:lnTo>
                  <a:lnTo>
                    <a:pt x="58716" y="664369"/>
                  </a:lnTo>
                  <a:lnTo>
                    <a:pt x="51575" y="672306"/>
                  </a:lnTo>
                  <a:lnTo>
                    <a:pt x="44434" y="679450"/>
                  </a:lnTo>
                  <a:lnTo>
                    <a:pt x="35706" y="683419"/>
                  </a:lnTo>
                  <a:lnTo>
                    <a:pt x="28565" y="684213"/>
                  </a:lnTo>
                  <a:lnTo>
                    <a:pt x="21424" y="684213"/>
                  </a:lnTo>
                  <a:lnTo>
                    <a:pt x="14282" y="681038"/>
                  </a:lnTo>
                  <a:lnTo>
                    <a:pt x="9299" y="675340"/>
                  </a:lnTo>
                  <a:lnTo>
                    <a:pt x="9299" y="360363"/>
                  </a:lnTo>
                  <a:lnTo>
                    <a:pt x="10886" y="360363"/>
                  </a:lnTo>
                  <a:close/>
                </a:path>
              </a:pathLst>
            </a:custGeom>
            <a:solidFill>
              <a:srgbClr val="497C86"/>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3" name="Google Shape;183;p30"/>
            <p:cNvSpPr/>
            <p:nvPr/>
          </p:nvSpPr>
          <p:spPr>
            <a:xfrm>
              <a:off x="6946756" y="2627893"/>
              <a:ext cx="1571623" cy="1881187"/>
            </a:xfrm>
            <a:custGeom>
              <a:rect b="b" l="l" r="r" t="t"/>
              <a:pathLst>
                <a:path extrusionOk="0" h="2371" w="1979">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solidFill>
              <a:srgbClr val="DE8432"/>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4" name="Google Shape;184;p30"/>
            <p:cNvSpPr/>
            <p:nvPr/>
          </p:nvSpPr>
          <p:spPr>
            <a:xfrm>
              <a:off x="6630844" y="1365830"/>
              <a:ext cx="1887534" cy="1568451"/>
            </a:xfrm>
            <a:custGeom>
              <a:rect b="b" l="l" r="r" t="t"/>
              <a:pathLst>
                <a:path extrusionOk="0" h="1975" w="2377">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rgbClr val="B13B3C"/>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5" name="Google Shape;185;p30"/>
            <p:cNvSpPr/>
            <p:nvPr/>
          </p:nvSpPr>
          <p:spPr>
            <a:xfrm>
              <a:off x="6948344" y="4196343"/>
              <a:ext cx="1570036" cy="1885952"/>
            </a:xfrm>
            <a:custGeom>
              <a:rect b="b" l="l" r="r" t="t"/>
              <a:pathLst>
                <a:path extrusionOk="0" h="2375" w="1976">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rgbClr val="597F4D"/>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6" name="Google Shape;186;p30"/>
            <p:cNvSpPr/>
            <p:nvPr/>
          </p:nvSpPr>
          <p:spPr>
            <a:xfrm>
              <a:off x="5376332" y="4197930"/>
              <a:ext cx="1884364" cy="1884363"/>
            </a:xfrm>
            <a:custGeom>
              <a:rect b="b" l="l" r="r" t="t"/>
              <a:pathLst>
                <a:path extrusionOk="0" h="2374" w="2376">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C43144"/>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7" name="Google Shape;187;p30"/>
            <p:cNvSpPr/>
            <p:nvPr/>
          </p:nvSpPr>
          <p:spPr>
            <a:xfrm>
              <a:off x="5062007" y="1368312"/>
              <a:ext cx="1885947" cy="1882776"/>
            </a:xfrm>
            <a:custGeom>
              <a:rect b="b" l="l" r="r" t="t"/>
              <a:pathLst>
                <a:path extrusionOk="0" h="2371" w="2377">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rgbClr val="DE8432"/>
            </a:solidFill>
            <a:ln cap="flat" cmpd="sng" w="12700">
              <a:solidFill>
                <a:schemeClr val="lt1"/>
              </a:solidFill>
              <a:prstDash val="solid"/>
              <a:round/>
              <a:headEnd len="sm" w="sm" type="none"/>
              <a:tailEnd len="sm" w="sm" type="none"/>
            </a:ln>
          </p:spPr>
          <p:txBody>
            <a:bodyPr anchorCtr="0" anchor="ctr" bIns="2700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8" name="Google Shape;188;p30"/>
            <p:cNvSpPr/>
            <p:nvPr/>
          </p:nvSpPr>
          <p:spPr>
            <a:xfrm>
              <a:off x="5362240" y="2934280"/>
              <a:ext cx="1896949" cy="1568450"/>
            </a:xfrm>
            <a:custGeom>
              <a:rect b="b" l="l" r="r" t="t"/>
              <a:pathLst>
                <a:path extrusionOk="0" h="1568450" w="1896949">
                  <a:moveTo>
                    <a:pt x="10886" y="0"/>
                  </a:moveTo>
                  <a:lnTo>
                    <a:pt x="690091" y="0"/>
                  </a:lnTo>
                  <a:lnTo>
                    <a:pt x="698819" y="794"/>
                  </a:lnTo>
                  <a:lnTo>
                    <a:pt x="706754" y="2381"/>
                  </a:lnTo>
                  <a:lnTo>
                    <a:pt x="713895" y="4763"/>
                  </a:lnTo>
                  <a:lnTo>
                    <a:pt x="720242" y="7144"/>
                  </a:lnTo>
                  <a:lnTo>
                    <a:pt x="725003" y="10319"/>
                  </a:lnTo>
                  <a:lnTo>
                    <a:pt x="728177" y="14288"/>
                  </a:lnTo>
                  <a:lnTo>
                    <a:pt x="730557" y="19050"/>
                  </a:lnTo>
                  <a:lnTo>
                    <a:pt x="732144" y="23813"/>
                  </a:lnTo>
                  <a:lnTo>
                    <a:pt x="732144" y="29369"/>
                  </a:lnTo>
                  <a:lnTo>
                    <a:pt x="730557" y="34131"/>
                  </a:lnTo>
                  <a:lnTo>
                    <a:pt x="728177" y="39688"/>
                  </a:lnTo>
                  <a:lnTo>
                    <a:pt x="725003" y="44450"/>
                  </a:lnTo>
                  <a:lnTo>
                    <a:pt x="720242" y="50800"/>
                  </a:lnTo>
                  <a:lnTo>
                    <a:pt x="713895" y="55563"/>
                  </a:lnTo>
                  <a:lnTo>
                    <a:pt x="708341" y="60325"/>
                  </a:lnTo>
                  <a:lnTo>
                    <a:pt x="699612" y="65088"/>
                  </a:lnTo>
                  <a:lnTo>
                    <a:pt x="689297" y="70644"/>
                  </a:lnTo>
                  <a:lnTo>
                    <a:pt x="679776" y="77788"/>
                  </a:lnTo>
                  <a:lnTo>
                    <a:pt x="667874" y="88900"/>
                  </a:lnTo>
                  <a:lnTo>
                    <a:pt x="662320" y="96044"/>
                  </a:lnTo>
                  <a:lnTo>
                    <a:pt x="655972" y="103188"/>
                  </a:lnTo>
                  <a:lnTo>
                    <a:pt x="650418" y="111125"/>
                  </a:lnTo>
                  <a:lnTo>
                    <a:pt x="645657" y="120650"/>
                  </a:lnTo>
                  <a:lnTo>
                    <a:pt x="641690" y="131763"/>
                  </a:lnTo>
                  <a:lnTo>
                    <a:pt x="638516" y="142081"/>
                  </a:lnTo>
                  <a:lnTo>
                    <a:pt x="636135" y="153988"/>
                  </a:lnTo>
                  <a:lnTo>
                    <a:pt x="636135" y="166688"/>
                  </a:lnTo>
                  <a:lnTo>
                    <a:pt x="636929" y="182563"/>
                  </a:lnTo>
                  <a:lnTo>
                    <a:pt x="639309" y="196850"/>
                  </a:lnTo>
                  <a:lnTo>
                    <a:pt x="644070" y="211138"/>
                  </a:lnTo>
                  <a:lnTo>
                    <a:pt x="650418" y="223838"/>
                  </a:lnTo>
                  <a:lnTo>
                    <a:pt x="657559" y="237331"/>
                  </a:lnTo>
                  <a:lnTo>
                    <a:pt x="667080" y="249238"/>
                  </a:lnTo>
                  <a:lnTo>
                    <a:pt x="677395" y="261144"/>
                  </a:lnTo>
                  <a:lnTo>
                    <a:pt x="689297" y="269875"/>
                  </a:lnTo>
                  <a:lnTo>
                    <a:pt x="701993" y="279400"/>
                  </a:lnTo>
                  <a:lnTo>
                    <a:pt x="715482" y="288131"/>
                  </a:lnTo>
                  <a:lnTo>
                    <a:pt x="730557" y="296069"/>
                  </a:lnTo>
                  <a:lnTo>
                    <a:pt x="747220" y="302419"/>
                  </a:lnTo>
                  <a:lnTo>
                    <a:pt x="763883" y="307181"/>
                  </a:lnTo>
                  <a:lnTo>
                    <a:pt x="780546" y="310356"/>
                  </a:lnTo>
                  <a:lnTo>
                    <a:pt x="799589" y="312738"/>
                  </a:lnTo>
                  <a:lnTo>
                    <a:pt x="817045" y="314325"/>
                  </a:lnTo>
                  <a:lnTo>
                    <a:pt x="836088" y="312738"/>
                  </a:lnTo>
                  <a:lnTo>
                    <a:pt x="854338" y="310356"/>
                  </a:lnTo>
                  <a:lnTo>
                    <a:pt x="871794" y="307181"/>
                  </a:lnTo>
                  <a:lnTo>
                    <a:pt x="888457" y="302419"/>
                  </a:lnTo>
                  <a:lnTo>
                    <a:pt x="903533" y="296069"/>
                  </a:lnTo>
                  <a:lnTo>
                    <a:pt x="919402" y="288131"/>
                  </a:lnTo>
                  <a:lnTo>
                    <a:pt x="933684" y="279400"/>
                  </a:lnTo>
                  <a:lnTo>
                    <a:pt x="946380" y="269875"/>
                  </a:lnTo>
                  <a:lnTo>
                    <a:pt x="958282" y="261144"/>
                  </a:lnTo>
                  <a:lnTo>
                    <a:pt x="969390" y="249238"/>
                  </a:lnTo>
                  <a:lnTo>
                    <a:pt x="977325" y="237331"/>
                  </a:lnTo>
                  <a:lnTo>
                    <a:pt x="986053" y="223838"/>
                  </a:lnTo>
                  <a:lnTo>
                    <a:pt x="991607" y="211138"/>
                  </a:lnTo>
                  <a:lnTo>
                    <a:pt x="996368" y="196850"/>
                  </a:lnTo>
                  <a:lnTo>
                    <a:pt x="998748" y="182563"/>
                  </a:lnTo>
                  <a:lnTo>
                    <a:pt x="1000335" y="166688"/>
                  </a:lnTo>
                  <a:lnTo>
                    <a:pt x="998748" y="153988"/>
                  </a:lnTo>
                  <a:lnTo>
                    <a:pt x="996368" y="142081"/>
                  </a:lnTo>
                  <a:lnTo>
                    <a:pt x="993987" y="131763"/>
                  </a:lnTo>
                  <a:lnTo>
                    <a:pt x="989227" y="120650"/>
                  </a:lnTo>
                  <a:lnTo>
                    <a:pt x="984466" y="111125"/>
                  </a:lnTo>
                  <a:lnTo>
                    <a:pt x="979705" y="103188"/>
                  </a:lnTo>
                  <a:lnTo>
                    <a:pt x="974151" y="96044"/>
                  </a:lnTo>
                  <a:lnTo>
                    <a:pt x="967803" y="88900"/>
                  </a:lnTo>
                  <a:lnTo>
                    <a:pt x="955901" y="77788"/>
                  </a:lnTo>
                  <a:lnTo>
                    <a:pt x="945586" y="70644"/>
                  </a:lnTo>
                  <a:lnTo>
                    <a:pt x="936065" y="65088"/>
                  </a:lnTo>
                  <a:lnTo>
                    <a:pt x="927336" y="60325"/>
                  </a:lnTo>
                  <a:lnTo>
                    <a:pt x="920195" y="55563"/>
                  </a:lnTo>
                  <a:lnTo>
                    <a:pt x="914641" y="50800"/>
                  </a:lnTo>
                  <a:lnTo>
                    <a:pt x="909880" y="44450"/>
                  </a:lnTo>
                  <a:lnTo>
                    <a:pt x="905913" y="39688"/>
                  </a:lnTo>
                  <a:lnTo>
                    <a:pt x="905119" y="34131"/>
                  </a:lnTo>
                  <a:lnTo>
                    <a:pt x="903533" y="29369"/>
                  </a:lnTo>
                  <a:lnTo>
                    <a:pt x="903533" y="23813"/>
                  </a:lnTo>
                  <a:lnTo>
                    <a:pt x="905119" y="19050"/>
                  </a:lnTo>
                  <a:lnTo>
                    <a:pt x="907500" y="14288"/>
                  </a:lnTo>
                  <a:lnTo>
                    <a:pt x="910674" y="10319"/>
                  </a:lnTo>
                  <a:lnTo>
                    <a:pt x="915435" y="7144"/>
                  </a:lnTo>
                  <a:lnTo>
                    <a:pt x="920195" y="4763"/>
                  </a:lnTo>
                  <a:lnTo>
                    <a:pt x="927336" y="2381"/>
                  </a:lnTo>
                  <a:lnTo>
                    <a:pt x="936065" y="794"/>
                  </a:lnTo>
                  <a:lnTo>
                    <a:pt x="945586" y="0"/>
                  </a:lnTo>
                  <a:lnTo>
                    <a:pt x="1581151" y="0"/>
                  </a:lnTo>
                  <a:lnTo>
                    <a:pt x="1581151" y="434181"/>
                  </a:lnTo>
                  <a:lnTo>
                    <a:pt x="1581944" y="434181"/>
                  </a:lnTo>
                  <a:lnTo>
                    <a:pt x="1581944" y="633413"/>
                  </a:lnTo>
                  <a:lnTo>
                    <a:pt x="1583531" y="642938"/>
                  </a:lnTo>
                  <a:lnTo>
                    <a:pt x="1584324" y="652463"/>
                  </a:lnTo>
                  <a:lnTo>
                    <a:pt x="1586705" y="659606"/>
                  </a:lnTo>
                  <a:lnTo>
                    <a:pt x="1590672" y="665163"/>
                  </a:lnTo>
                  <a:lnTo>
                    <a:pt x="1596226" y="671513"/>
                  </a:lnTo>
                  <a:lnTo>
                    <a:pt x="1603368" y="674688"/>
                  </a:lnTo>
                  <a:lnTo>
                    <a:pt x="1610509" y="674688"/>
                  </a:lnTo>
                  <a:lnTo>
                    <a:pt x="1617650" y="673894"/>
                  </a:lnTo>
                  <a:lnTo>
                    <a:pt x="1626378" y="669925"/>
                  </a:lnTo>
                  <a:lnTo>
                    <a:pt x="1633519" y="662781"/>
                  </a:lnTo>
                  <a:lnTo>
                    <a:pt x="1640660" y="654844"/>
                  </a:lnTo>
                  <a:lnTo>
                    <a:pt x="1647802" y="642938"/>
                  </a:lnTo>
                  <a:lnTo>
                    <a:pt x="1653356" y="633413"/>
                  </a:lnTo>
                  <a:lnTo>
                    <a:pt x="1660497" y="622300"/>
                  </a:lnTo>
                  <a:lnTo>
                    <a:pt x="1671605" y="611188"/>
                  </a:lnTo>
                  <a:lnTo>
                    <a:pt x="1678747" y="604838"/>
                  </a:lnTo>
                  <a:lnTo>
                    <a:pt x="1685888" y="599281"/>
                  </a:lnTo>
                  <a:lnTo>
                    <a:pt x="1694616" y="594519"/>
                  </a:lnTo>
                  <a:lnTo>
                    <a:pt x="1703344" y="589756"/>
                  </a:lnTo>
                  <a:lnTo>
                    <a:pt x="1713659" y="584994"/>
                  </a:lnTo>
                  <a:lnTo>
                    <a:pt x="1724768" y="582613"/>
                  </a:lnTo>
                  <a:lnTo>
                    <a:pt x="1736670" y="580231"/>
                  </a:lnTo>
                  <a:lnTo>
                    <a:pt x="1749365" y="578644"/>
                  </a:lnTo>
                  <a:lnTo>
                    <a:pt x="1765234" y="580231"/>
                  </a:lnTo>
                  <a:lnTo>
                    <a:pt x="1779517" y="582613"/>
                  </a:lnTo>
                  <a:lnTo>
                    <a:pt x="1793799" y="587375"/>
                  </a:lnTo>
                  <a:lnTo>
                    <a:pt x="1806494" y="592931"/>
                  </a:lnTo>
                  <a:lnTo>
                    <a:pt x="1819190" y="601663"/>
                  </a:lnTo>
                  <a:lnTo>
                    <a:pt x="1831092" y="609600"/>
                  </a:lnTo>
                  <a:lnTo>
                    <a:pt x="1842994" y="619919"/>
                  </a:lnTo>
                  <a:lnTo>
                    <a:pt x="1854102" y="631825"/>
                  </a:lnTo>
                  <a:lnTo>
                    <a:pt x="1862037" y="645319"/>
                  </a:lnTo>
                  <a:lnTo>
                    <a:pt x="1871558" y="659606"/>
                  </a:lnTo>
                  <a:lnTo>
                    <a:pt x="1878699" y="674688"/>
                  </a:lnTo>
                  <a:lnTo>
                    <a:pt x="1885047" y="690563"/>
                  </a:lnTo>
                  <a:lnTo>
                    <a:pt x="1889808" y="707231"/>
                  </a:lnTo>
                  <a:lnTo>
                    <a:pt x="1892982" y="724694"/>
                  </a:lnTo>
                  <a:lnTo>
                    <a:pt x="1895362" y="742156"/>
                  </a:lnTo>
                  <a:lnTo>
                    <a:pt x="1896949" y="761206"/>
                  </a:lnTo>
                  <a:lnTo>
                    <a:pt x="1895362" y="779463"/>
                  </a:lnTo>
                  <a:lnTo>
                    <a:pt x="1892982" y="798513"/>
                  </a:lnTo>
                  <a:lnTo>
                    <a:pt x="1889808" y="815181"/>
                  </a:lnTo>
                  <a:lnTo>
                    <a:pt x="1885047" y="831850"/>
                  </a:lnTo>
                  <a:lnTo>
                    <a:pt x="1878699" y="847725"/>
                  </a:lnTo>
                  <a:lnTo>
                    <a:pt x="1871558" y="863600"/>
                  </a:lnTo>
                  <a:lnTo>
                    <a:pt x="1862037" y="876300"/>
                  </a:lnTo>
                  <a:lnTo>
                    <a:pt x="1854102" y="889794"/>
                  </a:lnTo>
                  <a:lnTo>
                    <a:pt x="1842994" y="901700"/>
                  </a:lnTo>
                  <a:lnTo>
                    <a:pt x="1831092" y="912019"/>
                  </a:lnTo>
                  <a:lnTo>
                    <a:pt x="1819190" y="921544"/>
                  </a:lnTo>
                  <a:lnTo>
                    <a:pt x="1806494" y="928688"/>
                  </a:lnTo>
                  <a:lnTo>
                    <a:pt x="1793799" y="935038"/>
                  </a:lnTo>
                  <a:lnTo>
                    <a:pt x="1779517" y="939800"/>
                  </a:lnTo>
                  <a:lnTo>
                    <a:pt x="1765234" y="942181"/>
                  </a:lnTo>
                  <a:lnTo>
                    <a:pt x="1749365" y="942975"/>
                  </a:lnTo>
                  <a:lnTo>
                    <a:pt x="1736670" y="942975"/>
                  </a:lnTo>
                  <a:lnTo>
                    <a:pt x="1724768" y="940594"/>
                  </a:lnTo>
                  <a:lnTo>
                    <a:pt x="1713659" y="937419"/>
                  </a:lnTo>
                  <a:lnTo>
                    <a:pt x="1703344" y="933450"/>
                  </a:lnTo>
                  <a:lnTo>
                    <a:pt x="1694616" y="928688"/>
                  </a:lnTo>
                  <a:lnTo>
                    <a:pt x="1685888" y="923131"/>
                  </a:lnTo>
                  <a:lnTo>
                    <a:pt x="1678747" y="916781"/>
                  </a:lnTo>
                  <a:lnTo>
                    <a:pt x="1671605" y="911225"/>
                  </a:lnTo>
                  <a:lnTo>
                    <a:pt x="1660497" y="899319"/>
                  </a:lnTo>
                  <a:lnTo>
                    <a:pt x="1653356" y="889794"/>
                  </a:lnTo>
                  <a:lnTo>
                    <a:pt x="1647802" y="878681"/>
                  </a:lnTo>
                  <a:lnTo>
                    <a:pt x="1640660" y="868363"/>
                  </a:lnTo>
                  <a:lnTo>
                    <a:pt x="1633519" y="858838"/>
                  </a:lnTo>
                  <a:lnTo>
                    <a:pt x="1626378" y="852488"/>
                  </a:lnTo>
                  <a:lnTo>
                    <a:pt x="1617650" y="847725"/>
                  </a:lnTo>
                  <a:lnTo>
                    <a:pt x="1610509" y="846931"/>
                  </a:lnTo>
                  <a:lnTo>
                    <a:pt x="1603368" y="847725"/>
                  </a:lnTo>
                  <a:lnTo>
                    <a:pt x="1596226" y="851694"/>
                  </a:lnTo>
                  <a:lnTo>
                    <a:pt x="1590672" y="856456"/>
                  </a:lnTo>
                  <a:lnTo>
                    <a:pt x="1586705" y="862013"/>
                  </a:lnTo>
                  <a:lnTo>
                    <a:pt x="1584324" y="870744"/>
                  </a:lnTo>
                  <a:lnTo>
                    <a:pt x="1583531" y="878681"/>
                  </a:lnTo>
                  <a:lnTo>
                    <a:pt x="1581944" y="888206"/>
                  </a:lnTo>
                  <a:lnTo>
                    <a:pt x="1581944" y="1207294"/>
                  </a:lnTo>
                  <a:lnTo>
                    <a:pt x="1581151" y="1207294"/>
                  </a:lnTo>
                  <a:lnTo>
                    <a:pt x="1581151" y="1568450"/>
                  </a:lnTo>
                  <a:lnTo>
                    <a:pt x="902739" y="1568450"/>
                  </a:lnTo>
                  <a:lnTo>
                    <a:pt x="893218" y="1568450"/>
                  </a:lnTo>
                  <a:lnTo>
                    <a:pt x="885283" y="1566069"/>
                  </a:lnTo>
                  <a:lnTo>
                    <a:pt x="878142" y="1564481"/>
                  </a:lnTo>
                  <a:lnTo>
                    <a:pt x="873381" y="1561306"/>
                  </a:lnTo>
                  <a:lnTo>
                    <a:pt x="868620" y="1557338"/>
                  </a:lnTo>
                  <a:lnTo>
                    <a:pt x="864653" y="1554163"/>
                  </a:lnTo>
                  <a:lnTo>
                    <a:pt x="862272" y="1549400"/>
                  </a:lnTo>
                  <a:lnTo>
                    <a:pt x="861479" y="1544638"/>
                  </a:lnTo>
                  <a:lnTo>
                    <a:pt x="861479" y="1539875"/>
                  </a:lnTo>
                  <a:lnTo>
                    <a:pt x="861479" y="1534319"/>
                  </a:lnTo>
                  <a:lnTo>
                    <a:pt x="863859" y="1529556"/>
                  </a:lnTo>
                  <a:lnTo>
                    <a:pt x="867033" y="1523206"/>
                  </a:lnTo>
                  <a:lnTo>
                    <a:pt x="871794" y="1518444"/>
                  </a:lnTo>
                  <a:lnTo>
                    <a:pt x="878142" y="1512888"/>
                  </a:lnTo>
                  <a:lnTo>
                    <a:pt x="885283" y="1508125"/>
                  </a:lnTo>
                  <a:lnTo>
                    <a:pt x="893218" y="1503363"/>
                  </a:lnTo>
                  <a:lnTo>
                    <a:pt x="902739" y="1497013"/>
                  </a:lnTo>
                  <a:lnTo>
                    <a:pt x="913054" y="1489869"/>
                  </a:lnTo>
                  <a:lnTo>
                    <a:pt x="924956" y="1479550"/>
                  </a:lnTo>
                  <a:lnTo>
                    <a:pt x="931304" y="1472406"/>
                  </a:lnTo>
                  <a:lnTo>
                    <a:pt x="936858" y="1465263"/>
                  </a:lnTo>
                  <a:lnTo>
                    <a:pt x="941619" y="1456531"/>
                  </a:lnTo>
                  <a:lnTo>
                    <a:pt x="946380" y="1447006"/>
                  </a:lnTo>
                  <a:lnTo>
                    <a:pt x="951140" y="1436688"/>
                  </a:lnTo>
                  <a:lnTo>
                    <a:pt x="953521" y="1425575"/>
                  </a:lnTo>
                  <a:lnTo>
                    <a:pt x="955901" y="1414463"/>
                  </a:lnTo>
                  <a:lnTo>
                    <a:pt x="957488" y="1400969"/>
                  </a:lnTo>
                  <a:lnTo>
                    <a:pt x="955901" y="1385888"/>
                  </a:lnTo>
                  <a:lnTo>
                    <a:pt x="953521" y="1371600"/>
                  </a:lnTo>
                  <a:lnTo>
                    <a:pt x="948760" y="1357313"/>
                  </a:lnTo>
                  <a:lnTo>
                    <a:pt x="943206" y="1343819"/>
                  </a:lnTo>
                  <a:lnTo>
                    <a:pt x="934478" y="1331119"/>
                  </a:lnTo>
                  <a:lnTo>
                    <a:pt x="924956" y="1319213"/>
                  </a:lnTo>
                  <a:lnTo>
                    <a:pt x="915435" y="1308100"/>
                  </a:lnTo>
                  <a:lnTo>
                    <a:pt x="903533" y="1297781"/>
                  </a:lnTo>
                  <a:lnTo>
                    <a:pt x="890837" y="1288256"/>
                  </a:lnTo>
                  <a:lnTo>
                    <a:pt x="876555" y="1280319"/>
                  </a:lnTo>
                  <a:lnTo>
                    <a:pt x="861479" y="1273175"/>
                  </a:lnTo>
                  <a:lnTo>
                    <a:pt x="845610" y="1266031"/>
                  </a:lnTo>
                  <a:lnTo>
                    <a:pt x="828947" y="1261269"/>
                  </a:lnTo>
                  <a:lnTo>
                    <a:pt x="811491" y="1257300"/>
                  </a:lnTo>
                  <a:lnTo>
                    <a:pt x="793241" y="1254919"/>
                  </a:lnTo>
                  <a:lnTo>
                    <a:pt x="774991" y="1254919"/>
                  </a:lnTo>
                  <a:lnTo>
                    <a:pt x="756742" y="1254919"/>
                  </a:lnTo>
                  <a:lnTo>
                    <a:pt x="737699" y="1257300"/>
                  </a:lnTo>
                  <a:lnTo>
                    <a:pt x="721036" y="1261269"/>
                  </a:lnTo>
                  <a:lnTo>
                    <a:pt x="703580" y="1266031"/>
                  </a:lnTo>
                  <a:lnTo>
                    <a:pt x="687710" y="1273175"/>
                  </a:lnTo>
                  <a:lnTo>
                    <a:pt x="672635" y="1280319"/>
                  </a:lnTo>
                  <a:lnTo>
                    <a:pt x="659939" y="1288256"/>
                  </a:lnTo>
                  <a:lnTo>
                    <a:pt x="646450" y="1297781"/>
                  </a:lnTo>
                  <a:lnTo>
                    <a:pt x="634548" y="1308100"/>
                  </a:lnTo>
                  <a:lnTo>
                    <a:pt x="624233" y="1319213"/>
                  </a:lnTo>
                  <a:lnTo>
                    <a:pt x="614712" y="1331119"/>
                  </a:lnTo>
                  <a:lnTo>
                    <a:pt x="607571" y="1343819"/>
                  </a:lnTo>
                  <a:lnTo>
                    <a:pt x="601223" y="1357313"/>
                  </a:lnTo>
                  <a:lnTo>
                    <a:pt x="596462" y="1371600"/>
                  </a:lnTo>
                  <a:lnTo>
                    <a:pt x="594082" y="1385888"/>
                  </a:lnTo>
                  <a:lnTo>
                    <a:pt x="593288" y="1400969"/>
                  </a:lnTo>
                  <a:lnTo>
                    <a:pt x="593288" y="1414463"/>
                  </a:lnTo>
                  <a:lnTo>
                    <a:pt x="595669" y="1425575"/>
                  </a:lnTo>
                  <a:lnTo>
                    <a:pt x="598843" y="1436688"/>
                  </a:lnTo>
                  <a:lnTo>
                    <a:pt x="602810" y="1447006"/>
                  </a:lnTo>
                  <a:lnTo>
                    <a:pt x="607571" y="1456531"/>
                  </a:lnTo>
                  <a:lnTo>
                    <a:pt x="613125" y="1465263"/>
                  </a:lnTo>
                  <a:lnTo>
                    <a:pt x="619473" y="1472406"/>
                  </a:lnTo>
                  <a:lnTo>
                    <a:pt x="625027" y="1479550"/>
                  </a:lnTo>
                  <a:lnTo>
                    <a:pt x="636929" y="1489869"/>
                  </a:lnTo>
                  <a:lnTo>
                    <a:pt x="646450" y="1497013"/>
                  </a:lnTo>
                  <a:lnTo>
                    <a:pt x="657559" y="1503363"/>
                  </a:lnTo>
                  <a:lnTo>
                    <a:pt x="664700" y="1508125"/>
                  </a:lnTo>
                  <a:lnTo>
                    <a:pt x="671841" y="1512888"/>
                  </a:lnTo>
                  <a:lnTo>
                    <a:pt x="677395" y="1518444"/>
                  </a:lnTo>
                  <a:lnTo>
                    <a:pt x="682156" y="1523206"/>
                  </a:lnTo>
                  <a:lnTo>
                    <a:pt x="685330" y="1529556"/>
                  </a:lnTo>
                  <a:lnTo>
                    <a:pt x="687710" y="1534319"/>
                  </a:lnTo>
                  <a:lnTo>
                    <a:pt x="689297" y="1539875"/>
                  </a:lnTo>
                  <a:lnTo>
                    <a:pt x="689297" y="1544638"/>
                  </a:lnTo>
                  <a:lnTo>
                    <a:pt x="687710" y="1549400"/>
                  </a:lnTo>
                  <a:lnTo>
                    <a:pt x="685330" y="1554163"/>
                  </a:lnTo>
                  <a:lnTo>
                    <a:pt x="682156" y="1557338"/>
                  </a:lnTo>
                  <a:lnTo>
                    <a:pt x="677395" y="1561306"/>
                  </a:lnTo>
                  <a:lnTo>
                    <a:pt x="671841" y="1564481"/>
                  </a:lnTo>
                  <a:lnTo>
                    <a:pt x="664700" y="1566069"/>
                  </a:lnTo>
                  <a:lnTo>
                    <a:pt x="655972" y="1568450"/>
                  </a:lnTo>
                  <a:lnTo>
                    <a:pt x="648037" y="1568450"/>
                  </a:lnTo>
                  <a:lnTo>
                    <a:pt x="10886" y="1568450"/>
                  </a:lnTo>
                  <a:lnTo>
                    <a:pt x="10886" y="1134269"/>
                  </a:lnTo>
                  <a:lnTo>
                    <a:pt x="9299" y="1134269"/>
                  </a:lnTo>
                  <a:lnTo>
                    <a:pt x="9299" y="935038"/>
                  </a:lnTo>
                  <a:lnTo>
                    <a:pt x="9299" y="925513"/>
                  </a:lnTo>
                  <a:lnTo>
                    <a:pt x="6919" y="915988"/>
                  </a:lnTo>
                  <a:lnTo>
                    <a:pt x="4538" y="908844"/>
                  </a:lnTo>
                  <a:lnTo>
                    <a:pt x="1364" y="902494"/>
                  </a:lnTo>
                  <a:lnTo>
                    <a:pt x="0" y="900902"/>
                  </a:lnTo>
                  <a:lnTo>
                    <a:pt x="0" y="897731"/>
                  </a:lnTo>
                  <a:lnTo>
                    <a:pt x="1587" y="888206"/>
                  </a:lnTo>
                  <a:lnTo>
                    <a:pt x="2380" y="880269"/>
                  </a:lnTo>
                  <a:lnTo>
                    <a:pt x="4761" y="871538"/>
                  </a:lnTo>
                  <a:lnTo>
                    <a:pt x="8728" y="865981"/>
                  </a:lnTo>
                  <a:lnTo>
                    <a:pt x="14282" y="861219"/>
                  </a:lnTo>
                  <a:lnTo>
                    <a:pt x="21424" y="857250"/>
                  </a:lnTo>
                  <a:lnTo>
                    <a:pt x="28565" y="856456"/>
                  </a:lnTo>
                  <a:lnTo>
                    <a:pt x="35706" y="857250"/>
                  </a:lnTo>
                  <a:lnTo>
                    <a:pt x="44434" y="862013"/>
                  </a:lnTo>
                  <a:lnTo>
                    <a:pt x="51575" y="868363"/>
                  </a:lnTo>
                  <a:lnTo>
                    <a:pt x="58716" y="877888"/>
                  </a:lnTo>
                  <a:lnTo>
                    <a:pt x="65858" y="888206"/>
                  </a:lnTo>
                  <a:lnTo>
                    <a:pt x="71412" y="899319"/>
                  </a:lnTo>
                  <a:lnTo>
                    <a:pt x="78553" y="908844"/>
                  </a:lnTo>
                  <a:lnTo>
                    <a:pt x="89661" y="920750"/>
                  </a:lnTo>
                  <a:lnTo>
                    <a:pt x="96803" y="926306"/>
                  </a:lnTo>
                  <a:lnTo>
                    <a:pt x="103944" y="932656"/>
                  </a:lnTo>
                  <a:lnTo>
                    <a:pt x="112672" y="938213"/>
                  </a:lnTo>
                  <a:lnTo>
                    <a:pt x="121400" y="942975"/>
                  </a:lnTo>
                  <a:lnTo>
                    <a:pt x="131715" y="946944"/>
                  </a:lnTo>
                  <a:lnTo>
                    <a:pt x="142824" y="950119"/>
                  </a:lnTo>
                  <a:lnTo>
                    <a:pt x="154726" y="952500"/>
                  </a:lnTo>
                  <a:lnTo>
                    <a:pt x="167421" y="952500"/>
                  </a:lnTo>
                  <a:lnTo>
                    <a:pt x="183290" y="951706"/>
                  </a:lnTo>
                  <a:lnTo>
                    <a:pt x="197573" y="949325"/>
                  </a:lnTo>
                  <a:lnTo>
                    <a:pt x="211855" y="944563"/>
                  </a:lnTo>
                  <a:lnTo>
                    <a:pt x="224550" y="938213"/>
                  </a:lnTo>
                  <a:lnTo>
                    <a:pt x="237246" y="931069"/>
                  </a:lnTo>
                  <a:lnTo>
                    <a:pt x="249148" y="921544"/>
                  </a:lnTo>
                  <a:lnTo>
                    <a:pt x="261050" y="911225"/>
                  </a:lnTo>
                  <a:lnTo>
                    <a:pt x="272158" y="899319"/>
                  </a:lnTo>
                  <a:lnTo>
                    <a:pt x="280093" y="885825"/>
                  </a:lnTo>
                  <a:lnTo>
                    <a:pt x="289614" y="873125"/>
                  </a:lnTo>
                  <a:lnTo>
                    <a:pt x="296755" y="857250"/>
                  </a:lnTo>
                  <a:lnTo>
                    <a:pt x="303103" y="841375"/>
                  </a:lnTo>
                  <a:lnTo>
                    <a:pt x="307864" y="824706"/>
                  </a:lnTo>
                  <a:lnTo>
                    <a:pt x="311038" y="808038"/>
                  </a:lnTo>
                  <a:lnTo>
                    <a:pt x="313418" y="788988"/>
                  </a:lnTo>
                  <a:lnTo>
                    <a:pt x="315005" y="770731"/>
                  </a:lnTo>
                  <a:lnTo>
                    <a:pt x="313418" y="751681"/>
                  </a:lnTo>
                  <a:lnTo>
                    <a:pt x="311038" y="734219"/>
                  </a:lnTo>
                  <a:lnTo>
                    <a:pt x="307864" y="716756"/>
                  </a:lnTo>
                  <a:lnTo>
                    <a:pt x="303103" y="700088"/>
                  </a:lnTo>
                  <a:lnTo>
                    <a:pt x="296755" y="684213"/>
                  </a:lnTo>
                  <a:lnTo>
                    <a:pt x="289614" y="669131"/>
                  </a:lnTo>
                  <a:lnTo>
                    <a:pt x="280093" y="654844"/>
                  </a:lnTo>
                  <a:lnTo>
                    <a:pt x="272158" y="641350"/>
                  </a:lnTo>
                  <a:lnTo>
                    <a:pt x="261050" y="629444"/>
                  </a:lnTo>
                  <a:lnTo>
                    <a:pt x="249148" y="619125"/>
                  </a:lnTo>
                  <a:lnTo>
                    <a:pt x="237246" y="611188"/>
                  </a:lnTo>
                  <a:lnTo>
                    <a:pt x="224550" y="602456"/>
                  </a:lnTo>
                  <a:lnTo>
                    <a:pt x="211855" y="596900"/>
                  </a:lnTo>
                  <a:lnTo>
                    <a:pt x="197573" y="592138"/>
                  </a:lnTo>
                  <a:lnTo>
                    <a:pt x="183290" y="589756"/>
                  </a:lnTo>
                  <a:lnTo>
                    <a:pt x="167421" y="588169"/>
                  </a:lnTo>
                  <a:lnTo>
                    <a:pt x="154726" y="589756"/>
                  </a:lnTo>
                  <a:lnTo>
                    <a:pt x="142824" y="592138"/>
                  </a:lnTo>
                  <a:lnTo>
                    <a:pt x="131715" y="594519"/>
                  </a:lnTo>
                  <a:lnTo>
                    <a:pt x="121400" y="599281"/>
                  </a:lnTo>
                  <a:lnTo>
                    <a:pt x="112672" y="604044"/>
                  </a:lnTo>
                  <a:lnTo>
                    <a:pt x="103944" y="608806"/>
                  </a:lnTo>
                  <a:lnTo>
                    <a:pt x="96803" y="614363"/>
                  </a:lnTo>
                  <a:lnTo>
                    <a:pt x="89661" y="620713"/>
                  </a:lnTo>
                  <a:lnTo>
                    <a:pt x="78553" y="631825"/>
                  </a:lnTo>
                  <a:lnTo>
                    <a:pt x="71412" y="642938"/>
                  </a:lnTo>
                  <a:lnTo>
                    <a:pt x="65858" y="652463"/>
                  </a:lnTo>
                  <a:lnTo>
                    <a:pt x="58716" y="664369"/>
                  </a:lnTo>
                  <a:lnTo>
                    <a:pt x="51575" y="672306"/>
                  </a:lnTo>
                  <a:lnTo>
                    <a:pt x="44434" y="679450"/>
                  </a:lnTo>
                  <a:lnTo>
                    <a:pt x="35706" y="683419"/>
                  </a:lnTo>
                  <a:lnTo>
                    <a:pt x="28565" y="684213"/>
                  </a:lnTo>
                  <a:lnTo>
                    <a:pt x="21424" y="684213"/>
                  </a:lnTo>
                  <a:lnTo>
                    <a:pt x="14282" y="681038"/>
                  </a:lnTo>
                  <a:lnTo>
                    <a:pt x="9299" y="675340"/>
                  </a:lnTo>
                  <a:lnTo>
                    <a:pt x="9299" y="360363"/>
                  </a:lnTo>
                  <a:lnTo>
                    <a:pt x="10886" y="360363"/>
                  </a:lnTo>
                  <a:close/>
                </a:path>
              </a:pathLst>
            </a:custGeom>
            <a:solidFill>
              <a:srgbClr val="3E3A37"/>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u="none" cap="none" strike="noStrike">
                <a:solidFill>
                  <a:srgbClr val="000000"/>
                </a:solidFill>
                <a:latin typeface="Muli"/>
                <a:ea typeface="Muli"/>
                <a:cs typeface="Muli"/>
                <a:sym typeface="Muli"/>
              </a:endParaRPr>
            </a:p>
          </p:txBody>
        </p:sp>
        <p:sp>
          <p:nvSpPr>
            <p:cNvPr id="189" name="Google Shape;189;p30"/>
            <p:cNvSpPr txBox="1"/>
            <p:nvPr/>
          </p:nvSpPr>
          <p:spPr>
            <a:xfrm>
              <a:off x="2101350" y="1855500"/>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21st Century </a:t>
              </a:r>
              <a:endParaRPr>
                <a:latin typeface="Muli"/>
                <a:ea typeface="Muli"/>
                <a:cs typeface="Muli"/>
                <a:sym typeface="Muli"/>
              </a:endParaRPr>
            </a:p>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Skills</a:t>
              </a:r>
              <a:endParaRPr b="1" i="0" u="none" cap="none" strike="noStrike">
                <a:solidFill>
                  <a:srgbClr val="000000"/>
                </a:solidFill>
                <a:latin typeface="Muli"/>
                <a:ea typeface="Muli"/>
                <a:cs typeface="Muli"/>
                <a:sym typeface="Muli"/>
              </a:endParaRPr>
            </a:p>
          </p:txBody>
        </p:sp>
        <p:sp>
          <p:nvSpPr>
            <p:cNvPr id="190" name="Google Shape;190;p30"/>
            <p:cNvSpPr txBox="1"/>
            <p:nvPr/>
          </p:nvSpPr>
          <p:spPr>
            <a:xfrm>
              <a:off x="3701550" y="1855500"/>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School </a:t>
              </a:r>
              <a:endParaRPr>
                <a:latin typeface="Muli"/>
                <a:ea typeface="Muli"/>
                <a:cs typeface="Muli"/>
                <a:sym typeface="Muli"/>
              </a:endParaRPr>
            </a:p>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Leadership</a:t>
              </a:r>
              <a:endParaRPr b="1" i="0" u="none" cap="none" strike="noStrike">
                <a:solidFill>
                  <a:srgbClr val="000000"/>
                </a:solidFill>
                <a:latin typeface="Muli"/>
                <a:ea typeface="Muli"/>
                <a:cs typeface="Muli"/>
                <a:sym typeface="Muli"/>
              </a:endParaRPr>
            </a:p>
          </p:txBody>
        </p:sp>
        <p:sp>
          <p:nvSpPr>
            <p:cNvPr id="191" name="Google Shape;191;p30"/>
            <p:cNvSpPr txBox="1"/>
            <p:nvPr/>
          </p:nvSpPr>
          <p:spPr>
            <a:xfrm>
              <a:off x="5257299" y="1855500"/>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Parent </a:t>
              </a:r>
              <a:endParaRPr>
                <a:latin typeface="Muli"/>
                <a:ea typeface="Muli"/>
                <a:cs typeface="Muli"/>
                <a:sym typeface="Muli"/>
              </a:endParaRPr>
            </a:p>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Engagement</a:t>
              </a:r>
              <a:endParaRPr b="1" i="0" u="none" cap="none" strike="noStrike">
                <a:solidFill>
                  <a:srgbClr val="000000"/>
                </a:solidFill>
                <a:latin typeface="Muli"/>
                <a:ea typeface="Muli"/>
                <a:cs typeface="Muli"/>
                <a:sym typeface="Muli"/>
              </a:endParaRPr>
            </a:p>
          </p:txBody>
        </p:sp>
        <p:sp>
          <p:nvSpPr>
            <p:cNvPr id="192" name="Google Shape;192;p30"/>
            <p:cNvSpPr txBox="1"/>
            <p:nvPr/>
          </p:nvSpPr>
          <p:spPr>
            <a:xfrm>
              <a:off x="7056389" y="3517232"/>
              <a:ext cx="1590900" cy="4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Curriculum</a:t>
              </a:r>
              <a:endParaRPr b="1" i="0" u="none" cap="none" strike="noStrike">
                <a:solidFill>
                  <a:srgbClr val="000000"/>
                </a:solidFill>
                <a:latin typeface="Muli"/>
                <a:ea typeface="Muli"/>
                <a:cs typeface="Muli"/>
                <a:sym typeface="Muli"/>
              </a:endParaRPr>
            </a:p>
          </p:txBody>
        </p:sp>
        <p:sp>
          <p:nvSpPr>
            <p:cNvPr id="193" name="Google Shape;193;p30"/>
            <p:cNvSpPr txBox="1"/>
            <p:nvPr/>
          </p:nvSpPr>
          <p:spPr>
            <a:xfrm>
              <a:off x="2209800" y="3505200"/>
              <a:ext cx="1590900" cy="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chemeClr val="lt1"/>
                  </a:solidFill>
                  <a:latin typeface="Muli"/>
                  <a:ea typeface="Muli"/>
                  <a:cs typeface="Muli"/>
                  <a:sym typeface="Muli"/>
                </a:rPr>
                <a:t>Traditional Skills</a:t>
              </a:r>
              <a:endParaRPr i="0" u="none" cap="none" strike="noStrike">
                <a:solidFill>
                  <a:srgbClr val="000000"/>
                </a:solidFill>
                <a:latin typeface="Muli"/>
                <a:ea typeface="Muli"/>
                <a:cs typeface="Muli"/>
                <a:sym typeface="Muli"/>
              </a:endParaRPr>
            </a:p>
          </p:txBody>
        </p:sp>
        <p:sp>
          <p:nvSpPr>
            <p:cNvPr id="194" name="Google Shape;194;p30"/>
            <p:cNvSpPr txBox="1"/>
            <p:nvPr/>
          </p:nvSpPr>
          <p:spPr>
            <a:xfrm>
              <a:off x="3918451" y="3531893"/>
              <a:ext cx="1590900" cy="4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Health Care</a:t>
              </a:r>
              <a:endParaRPr b="1" i="0" u="none" cap="none" strike="noStrike">
                <a:solidFill>
                  <a:srgbClr val="000000"/>
                </a:solidFill>
                <a:latin typeface="Muli"/>
                <a:ea typeface="Muli"/>
                <a:cs typeface="Muli"/>
                <a:sym typeface="Muli"/>
              </a:endParaRPr>
            </a:p>
          </p:txBody>
        </p:sp>
        <p:sp>
          <p:nvSpPr>
            <p:cNvPr id="195" name="Google Shape;195;p30"/>
            <p:cNvSpPr txBox="1"/>
            <p:nvPr/>
          </p:nvSpPr>
          <p:spPr>
            <a:xfrm>
              <a:off x="5399176" y="3518008"/>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Teacher </a:t>
              </a:r>
              <a:br>
                <a:rPr b="1" i="0" lang="en" u="none" cap="none" strike="noStrike">
                  <a:solidFill>
                    <a:schemeClr val="lt1"/>
                  </a:solidFill>
                  <a:latin typeface="Muli"/>
                  <a:ea typeface="Muli"/>
                  <a:cs typeface="Muli"/>
                  <a:sym typeface="Muli"/>
                </a:rPr>
              </a:br>
              <a:r>
                <a:rPr b="1" i="0" lang="en" u="none" cap="none" strike="noStrike">
                  <a:solidFill>
                    <a:schemeClr val="lt1"/>
                  </a:solidFill>
                  <a:latin typeface="Muli"/>
                  <a:ea typeface="Muli"/>
                  <a:cs typeface="Muli"/>
                  <a:sym typeface="Muli"/>
                </a:rPr>
                <a:t>Development</a:t>
              </a:r>
              <a:endParaRPr>
                <a:latin typeface="Muli"/>
                <a:ea typeface="Muli"/>
                <a:cs typeface="Muli"/>
                <a:sym typeface="Muli"/>
              </a:endParaRPr>
            </a:p>
          </p:txBody>
        </p:sp>
        <p:sp>
          <p:nvSpPr>
            <p:cNvPr id="196" name="Google Shape;196;p30"/>
            <p:cNvSpPr txBox="1"/>
            <p:nvPr/>
          </p:nvSpPr>
          <p:spPr>
            <a:xfrm>
              <a:off x="6938568" y="1855492"/>
              <a:ext cx="16608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Differentiated Learning</a:t>
              </a:r>
              <a:endParaRPr b="1" i="0" u="none" cap="none" strike="noStrike">
                <a:solidFill>
                  <a:srgbClr val="000000"/>
                </a:solidFill>
                <a:latin typeface="Muli"/>
                <a:ea typeface="Muli"/>
                <a:cs typeface="Muli"/>
                <a:sym typeface="Muli"/>
              </a:endParaRPr>
            </a:p>
          </p:txBody>
        </p:sp>
        <p:sp>
          <p:nvSpPr>
            <p:cNvPr id="197" name="Google Shape;197;p30"/>
            <p:cNvSpPr txBox="1"/>
            <p:nvPr/>
          </p:nvSpPr>
          <p:spPr>
            <a:xfrm>
              <a:off x="2347880" y="4962654"/>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Early </a:t>
              </a:r>
              <a:endParaRPr>
                <a:latin typeface="Muli"/>
                <a:ea typeface="Muli"/>
                <a:cs typeface="Muli"/>
                <a:sym typeface="Muli"/>
              </a:endParaRPr>
            </a:p>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Childhood</a:t>
              </a:r>
              <a:endParaRPr b="1" i="0" u="none" cap="none" strike="noStrike">
                <a:solidFill>
                  <a:srgbClr val="000000"/>
                </a:solidFill>
                <a:latin typeface="Muli"/>
                <a:ea typeface="Muli"/>
                <a:cs typeface="Muli"/>
                <a:sym typeface="Muli"/>
              </a:endParaRPr>
            </a:p>
          </p:txBody>
        </p:sp>
        <p:sp>
          <p:nvSpPr>
            <p:cNvPr id="198" name="Google Shape;198;p30"/>
            <p:cNvSpPr txBox="1"/>
            <p:nvPr/>
          </p:nvSpPr>
          <p:spPr>
            <a:xfrm>
              <a:off x="3933796" y="5088015"/>
              <a:ext cx="1590900" cy="4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Technology</a:t>
              </a:r>
              <a:endParaRPr b="1" i="0" u="none" cap="none" strike="noStrike">
                <a:solidFill>
                  <a:srgbClr val="000000"/>
                </a:solidFill>
                <a:latin typeface="Muli"/>
                <a:ea typeface="Muli"/>
                <a:cs typeface="Muli"/>
                <a:sym typeface="Muli"/>
              </a:endParaRPr>
            </a:p>
          </p:txBody>
        </p:sp>
        <p:sp>
          <p:nvSpPr>
            <p:cNvPr id="199" name="Google Shape;199;p30"/>
            <p:cNvSpPr txBox="1"/>
            <p:nvPr/>
          </p:nvSpPr>
          <p:spPr>
            <a:xfrm>
              <a:off x="5489546" y="4948876"/>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Social </a:t>
              </a:r>
              <a:endParaRPr>
                <a:latin typeface="Muli"/>
                <a:ea typeface="Muli"/>
                <a:cs typeface="Muli"/>
                <a:sym typeface="Muli"/>
              </a:endParaRPr>
            </a:p>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Services</a:t>
              </a:r>
              <a:endParaRPr b="1" i="0" u="none" cap="none" strike="noStrike">
                <a:solidFill>
                  <a:srgbClr val="000000"/>
                </a:solidFill>
                <a:latin typeface="Muli"/>
                <a:ea typeface="Muli"/>
                <a:cs typeface="Muli"/>
                <a:sym typeface="Muli"/>
              </a:endParaRPr>
            </a:p>
          </p:txBody>
        </p:sp>
        <p:sp>
          <p:nvSpPr>
            <p:cNvPr id="200" name="Google Shape;200;p30"/>
            <p:cNvSpPr txBox="1"/>
            <p:nvPr/>
          </p:nvSpPr>
          <p:spPr>
            <a:xfrm>
              <a:off x="7048926" y="4948876"/>
              <a:ext cx="1590900" cy="69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 u="none" cap="none" strike="noStrike">
                  <a:solidFill>
                    <a:schemeClr val="lt1"/>
                  </a:solidFill>
                  <a:latin typeface="Muli"/>
                  <a:ea typeface="Muli"/>
                  <a:cs typeface="Muli"/>
                  <a:sym typeface="Muli"/>
                </a:rPr>
                <a:t>Economic Development</a:t>
              </a:r>
              <a:endParaRPr>
                <a:latin typeface="Muli"/>
                <a:ea typeface="Muli"/>
                <a:cs typeface="Muli"/>
                <a:sym typeface="Muli"/>
              </a:endParaRPr>
            </a:p>
          </p:txBody>
        </p:sp>
      </p:grpSp>
      <p:sp>
        <p:nvSpPr>
          <p:cNvPr id="201" name="Google Shape;201;p30"/>
          <p:cNvSpPr txBox="1"/>
          <p:nvPr/>
        </p:nvSpPr>
        <p:spPr>
          <a:xfrm>
            <a:off x="1465644" y="4315354"/>
            <a:ext cx="6117600" cy="161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0" lang="en" u="none" cap="none" strike="noStrike">
                <a:solidFill>
                  <a:schemeClr val="lt1"/>
                </a:solidFill>
                <a:latin typeface="Muli"/>
                <a:ea typeface="Muli"/>
                <a:cs typeface="Muli"/>
                <a:sym typeface="Muli"/>
              </a:rPr>
              <a:t>…to a problem so entrenched and complex.</a:t>
            </a:r>
            <a:endParaRPr i="0" u="none" cap="none" strike="noStrike">
              <a:solidFill>
                <a:schemeClr val="lt1"/>
              </a:solidFill>
              <a:latin typeface="Muli"/>
              <a:ea typeface="Muli"/>
              <a:cs typeface="Muli"/>
              <a:sym typeface="Muli"/>
            </a:endParaRPr>
          </a:p>
        </p:txBody>
      </p:sp>
      <p:sp>
        <p:nvSpPr>
          <p:cNvPr id="202" name="Google Shape;202;p30"/>
          <p:cNvSpPr/>
          <p:nvPr/>
        </p:nvSpPr>
        <p:spPr>
          <a:xfrm>
            <a:off x="337353" y="248600"/>
            <a:ext cx="7640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2000" u="none" cap="none" strike="noStrike">
                <a:solidFill>
                  <a:srgbClr val="FFFFFF"/>
                </a:solidFill>
                <a:latin typeface="Muli ExtraBold"/>
                <a:ea typeface="Muli ExtraBold"/>
                <a:cs typeface="Muli ExtraBold"/>
                <a:sym typeface="Muli ExtraBold"/>
              </a:rPr>
              <a:t>Because there is no single solution</a:t>
            </a:r>
            <a:endParaRPr i="0" sz="2000" u="none" cap="none" strike="noStrike">
              <a:solidFill>
                <a:srgbClr val="000000"/>
              </a:solidFill>
              <a:latin typeface="Muli"/>
              <a:ea typeface="Muli"/>
              <a:cs typeface="Muli"/>
              <a:sym typeface="Mul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31"/>
          <p:cNvPicPr preferRelativeResize="0"/>
          <p:nvPr/>
        </p:nvPicPr>
        <p:blipFill rotWithShape="1">
          <a:blip r:embed="rId3">
            <a:alphaModFix/>
          </a:blip>
          <a:srcRect b="20673" l="11013" r="4527" t="4638"/>
          <a:stretch/>
        </p:blipFill>
        <p:spPr>
          <a:xfrm>
            <a:off x="132953" y="2464621"/>
            <a:ext cx="4484249" cy="2627174"/>
          </a:xfrm>
          <a:prstGeom prst="rect">
            <a:avLst/>
          </a:prstGeom>
          <a:noFill/>
          <a:ln>
            <a:noFill/>
          </a:ln>
        </p:spPr>
      </p:pic>
      <p:pic>
        <p:nvPicPr>
          <p:cNvPr id="209" name="Google Shape;209;p31"/>
          <p:cNvPicPr preferRelativeResize="0"/>
          <p:nvPr/>
        </p:nvPicPr>
        <p:blipFill rotWithShape="1">
          <a:blip r:embed="rId4">
            <a:alphaModFix/>
          </a:blip>
          <a:srcRect b="0" l="0" r="0" t="0"/>
          <a:stretch/>
        </p:blipFill>
        <p:spPr>
          <a:xfrm>
            <a:off x="8264957" y="248600"/>
            <a:ext cx="627012" cy="293100"/>
          </a:xfrm>
          <a:prstGeom prst="rect">
            <a:avLst/>
          </a:prstGeom>
          <a:noFill/>
          <a:ln>
            <a:noFill/>
          </a:ln>
        </p:spPr>
      </p:pic>
      <p:pic>
        <p:nvPicPr>
          <p:cNvPr id="210" name="Google Shape;210;p31"/>
          <p:cNvPicPr preferRelativeResize="0"/>
          <p:nvPr/>
        </p:nvPicPr>
        <p:blipFill rotWithShape="1">
          <a:blip r:embed="rId5">
            <a:alphaModFix/>
          </a:blip>
          <a:srcRect b="0" l="0" r="0" t="0"/>
          <a:stretch/>
        </p:blipFill>
        <p:spPr>
          <a:xfrm>
            <a:off x="3633950" y="541700"/>
            <a:ext cx="5457224" cy="2261875"/>
          </a:xfrm>
          <a:prstGeom prst="rect">
            <a:avLst/>
          </a:prstGeom>
          <a:noFill/>
          <a:ln>
            <a:noFill/>
          </a:ln>
        </p:spPr>
      </p:pic>
      <p:sp>
        <p:nvSpPr>
          <p:cNvPr id="211" name="Google Shape;211;p31"/>
          <p:cNvSpPr txBox="1"/>
          <p:nvPr/>
        </p:nvSpPr>
        <p:spPr>
          <a:xfrm>
            <a:off x="5189000" y="3168150"/>
            <a:ext cx="3478200" cy="167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Muli SemiBold"/>
                <a:ea typeface="Muli SemiBold"/>
                <a:cs typeface="Muli SemiBold"/>
                <a:sym typeface="Muli SemiBold"/>
              </a:rPr>
              <a:t>I previously founded Teach First which became the UK’s largest graduate recruiter over 15 years. </a:t>
            </a:r>
            <a:endParaRPr>
              <a:solidFill>
                <a:srgbClr val="FFFFFF"/>
              </a:solidFill>
              <a:latin typeface="Muli SemiBold"/>
              <a:ea typeface="Muli SemiBold"/>
              <a:cs typeface="Muli SemiBold"/>
              <a:sym typeface="Muli SemiBold"/>
            </a:endParaRPr>
          </a:p>
          <a:p>
            <a:pPr indent="0" lvl="0" marL="0" rtl="0" algn="l">
              <a:lnSpc>
                <a:spcPct val="115000"/>
              </a:lnSpc>
              <a:spcBef>
                <a:spcPts val="0"/>
              </a:spcBef>
              <a:spcAft>
                <a:spcPts val="0"/>
              </a:spcAft>
              <a:buNone/>
            </a:pPr>
            <a:r>
              <a:t/>
            </a:r>
            <a:endParaRPr>
              <a:solidFill>
                <a:srgbClr val="FFFFFF"/>
              </a:solidFill>
              <a:latin typeface="Muli SemiBold"/>
              <a:ea typeface="Muli SemiBold"/>
              <a:cs typeface="Muli SemiBold"/>
              <a:sym typeface="Muli SemiBold"/>
            </a:endParaRPr>
          </a:p>
          <a:p>
            <a:pPr indent="0" lvl="0" marL="0" rtl="0" algn="l">
              <a:lnSpc>
                <a:spcPct val="115000"/>
              </a:lnSpc>
              <a:spcBef>
                <a:spcPts val="0"/>
              </a:spcBef>
              <a:spcAft>
                <a:spcPts val="0"/>
              </a:spcAft>
              <a:buNone/>
            </a:pPr>
            <a:r>
              <a:rPr lang="en">
                <a:solidFill>
                  <a:srgbClr val="FFFFFF"/>
                </a:solidFill>
                <a:latin typeface="Muli SemiBold"/>
                <a:ea typeface="Muli SemiBold"/>
                <a:cs typeface="Muli SemiBold"/>
                <a:sym typeface="Muli SemiBold"/>
              </a:rPr>
              <a:t>We trained over 10,000 teachers and the model has now been taken to over 50 countries.</a:t>
            </a:r>
            <a:endParaRPr>
              <a:solidFill>
                <a:srgbClr val="FFFFFF"/>
              </a:solidFill>
              <a:latin typeface="Muli SemiBold"/>
              <a:ea typeface="Muli SemiBold"/>
              <a:cs typeface="Muli SemiBold"/>
              <a:sym typeface="Muli SemiBold"/>
            </a:endParaRPr>
          </a:p>
          <a:p>
            <a:pPr indent="0" lvl="0" marL="0" rtl="0" algn="l">
              <a:lnSpc>
                <a:spcPct val="115000"/>
              </a:lnSpc>
              <a:spcBef>
                <a:spcPts val="0"/>
              </a:spcBef>
              <a:spcAft>
                <a:spcPts val="0"/>
              </a:spcAft>
              <a:buNone/>
            </a:pPr>
            <a:r>
              <a:t/>
            </a:r>
            <a:endParaRPr>
              <a:solidFill>
                <a:srgbClr val="FFFFFF"/>
              </a:solidFill>
              <a:latin typeface="Muli SemiBold"/>
              <a:ea typeface="Muli SemiBold"/>
              <a:cs typeface="Muli SemiBold"/>
              <a:sym typeface="Muli SemiBold"/>
            </a:endParaRPr>
          </a:p>
          <a:p>
            <a:pPr indent="0" lvl="0" marL="0" rtl="0" algn="l">
              <a:lnSpc>
                <a:spcPct val="115000"/>
              </a:lnSpc>
              <a:spcBef>
                <a:spcPts val="0"/>
              </a:spcBef>
              <a:spcAft>
                <a:spcPts val="0"/>
              </a:spcAft>
              <a:buNone/>
            </a:pPr>
            <a:r>
              <a:t/>
            </a:r>
            <a:endParaRPr>
              <a:solidFill>
                <a:srgbClr val="FFFFFF"/>
              </a:solidFill>
              <a:latin typeface="Muli SemiBold"/>
              <a:ea typeface="Muli SemiBold"/>
              <a:cs typeface="Muli SemiBold"/>
              <a:sym typeface="Muli SemiBold"/>
            </a:endParaRPr>
          </a:p>
        </p:txBody>
      </p:sp>
      <p:sp>
        <p:nvSpPr>
          <p:cNvPr id="212" name="Google Shape;212;p31"/>
          <p:cNvSpPr txBox="1"/>
          <p:nvPr>
            <p:ph idx="4294967295" type="title"/>
          </p:nvPr>
        </p:nvSpPr>
        <p:spPr>
          <a:xfrm>
            <a:off x="-97000" y="112250"/>
            <a:ext cx="8820900" cy="5658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800">
                <a:latin typeface="Muli ExtraBold"/>
                <a:ea typeface="Muli ExtraBold"/>
                <a:cs typeface="Muli ExtraBold"/>
                <a:sym typeface="Muli ExtraBold"/>
              </a:rPr>
              <a:t>It’s all about unlocking leadership to hack the education system</a:t>
            </a:r>
            <a:endParaRPr sz="1800">
              <a:solidFill>
                <a:srgbClr val="FAFAFA"/>
              </a:solidFill>
              <a:latin typeface="Muli"/>
              <a:ea typeface="Muli"/>
              <a:cs typeface="Muli"/>
              <a:sym typeface="Muli"/>
            </a:endParaRPr>
          </a:p>
        </p:txBody>
      </p:sp>
      <p:sp>
        <p:nvSpPr>
          <p:cNvPr id="213" name="Google Shape;213;p31"/>
          <p:cNvSpPr txBox="1"/>
          <p:nvPr/>
        </p:nvSpPr>
        <p:spPr>
          <a:xfrm>
            <a:off x="234300" y="958350"/>
            <a:ext cx="3232800" cy="130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uli"/>
                <a:ea typeface="Muli"/>
                <a:cs typeface="Muli"/>
                <a:sym typeface="Muli"/>
              </a:rPr>
              <a:t>We have first hand experience, we know our own supply pool will be more defensible and valuable, plus we’re uniquely positioned to do it.</a:t>
            </a:r>
            <a:endParaRPr b="1" sz="1200">
              <a:solidFill>
                <a:schemeClr val="lt1"/>
              </a:solidFill>
              <a:latin typeface="Muli"/>
              <a:ea typeface="Muli"/>
              <a:cs typeface="Muli"/>
              <a:sym typeface="Mul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9" name="Google Shape;219;p32"/>
          <p:cNvSpPr txBox="1"/>
          <p:nvPr>
            <p:ph type="title"/>
          </p:nvPr>
        </p:nvSpPr>
        <p:spPr>
          <a:xfrm>
            <a:off x="608252" y="1026350"/>
            <a:ext cx="3243600" cy="27528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0"/>
              </a:spcAft>
              <a:buNone/>
            </a:pPr>
            <a:r>
              <a:rPr lang="en" sz="3600">
                <a:solidFill>
                  <a:srgbClr val="FAFAFA"/>
                </a:solidFill>
              </a:rPr>
              <a:t>People</a:t>
            </a:r>
            <a:endParaRPr sz="3600">
              <a:solidFill>
                <a:srgbClr val="FAFAFA"/>
              </a:solidFill>
            </a:endParaRPr>
          </a:p>
          <a:p>
            <a:pPr indent="0" lvl="0" marL="0" rtl="0" algn="l">
              <a:lnSpc>
                <a:spcPct val="105000"/>
              </a:lnSpc>
              <a:spcBef>
                <a:spcPts val="0"/>
              </a:spcBef>
              <a:spcAft>
                <a:spcPts val="0"/>
              </a:spcAft>
              <a:buNone/>
            </a:pPr>
            <a:r>
              <a:rPr lang="en" sz="3600">
                <a:solidFill>
                  <a:srgbClr val="FAFAFA"/>
                </a:solidFill>
              </a:rPr>
              <a:t>Powered</a:t>
            </a:r>
            <a:endParaRPr sz="3600">
              <a:solidFill>
                <a:srgbClr val="FAFAFA"/>
              </a:solidFill>
            </a:endParaRPr>
          </a:p>
          <a:p>
            <a:pPr indent="0" lvl="0" marL="0" rtl="0" algn="l">
              <a:lnSpc>
                <a:spcPct val="105000"/>
              </a:lnSpc>
              <a:spcBef>
                <a:spcPts val="0"/>
              </a:spcBef>
              <a:spcAft>
                <a:spcPts val="0"/>
              </a:spcAft>
              <a:buNone/>
            </a:pPr>
            <a:r>
              <a:rPr lang="en" sz="3600">
                <a:solidFill>
                  <a:srgbClr val="FAFAFA"/>
                </a:solidFill>
              </a:rPr>
              <a:t>Change.</a:t>
            </a:r>
            <a:endParaRPr sz="3600">
              <a:solidFill>
                <a:srgbClr val="FAFAFA"/>
              </a:solidFill>
            </a:endParaRPr>
          </a:p>
          <a:p>
            <a:pPr indent="0" lvl="0" marL="0" rtl="0" algn="l">
              <a:lnSpc>
                <a:spcPct val="105000"/>
              </a:lnSpc>
              <a:spcBef>
                <a:spcPts val="0"/>
              </a:spcBef>
              <a:spcAft>
                <a:spcPts val="0"/>
              </a:spcAft>
              <a:buNone/>
            </a:pPr>
            <a:r>
              <a:rPr lang="en" sz="3600">
                <a:solidFill>
                  <a:srgbClr val="5E5F93"/>
                </a:solidFill>
              </a:rPr>
              <a:t>Evidence.</a:t>
            </a:r>
            <a:endParaRPr sz="3600">
              <a:solidFill>
                <a:srgbClr val="5E5F93"/>
              </a:solidFill>
            </a:endParaRPr>
          </a:p>
        </p:txBody>
      </p:sp>
      <p:pic>
        <p:nvPicPr>
          <p:cNvPr id="220" name="Google Shape;220;p32"/>
          <p:cNvPicPr preferRelativeResize="0"/>
          <p:nvPr/>
        </p:nvPicPr>
        <p:blipFill>
          <a:blip r:embed="rId4">
            <a:alphaModFix/>
          </a:blip>
          <a:stretch>
            <a:fillRect/>
          </a:stretch>
        </p:blipFill>
        <p:spPr>
          <a:xfrm>
            <a:off x="8262484" y="248600"/>
            <a:ext cx="629441" cy="293100"/>
          </a:xfrm>
          <a:prstGeom prst="rect">
            <a:avLst/>
          </a:prstGeom>
          <a:noFill/>
          <a:ln>
            <a:noFill/>
          </a:ln>
        </p:spPr>
      </p:pic>
      <p:sp>
        <p:nvSpPr>
          <p:cNvPr id="221" name="Google Shape;221;p32"/>
          <p:cNvSpPr txBox="1"/>
          <p:nvPr/>
        </p:nvSpPr>
        <p:spPr>
          <a:xfrm>
            <a:off x="608250" y="4635230"/>
            <a:ext cx="42747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AFAFA"/>
                </a:solidFill>
                <a:latin typeface="Muli SemiBold"/>
                <a:ea typeface="Muli SemiBold"/>
                <a:cs typeface="Muli SemiBold"/>
                <a:sym typeface="Muli SemiBold"/>
              </a:rPr>
              <a:t>@wigdortz | @tineyco</a:t>
            </a:r>
            <a:endParaRPr sz="1000">
              <a:solidFill>
                <a:srgbClr val="FAFAFA"/>
              </a:solidFill>
              <a:latin typeface="Muli SemiBold"/>
              <a:ea typeface="Muli SemiBold"/>
              <a:cs typeface="Muli SemiBold"/>
              <a:sym typeface="Muli SemiBold"/>
            </a:endParaRPr>
          </a:p>
        </p:txBody>
      </p:sp>
      <p:sp>
        <p:nvSpPr>
          <p:cNvPr id="222" name="Google Shape;222;p32"/>
          <p:cNvSpPr txBox="1"/>
          <p:nvPr/>
        </p:nvSpPr>
        <p:spPr>
          <a:xfrm>
            <a:off x="3276600" y="609600"/>
            <a:ext cx="5715000" cy="30000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0"/>
              </a:spcAft>
              <a:buNone/>
            </a:pPr>
            <a:r>
              <a:rPr lang="en" sz="5000">
                <a:solidFill>
                  <a:schemeClr val="accent4"/>
                </a:solidFill>
                <a:latin typeface="Muli Black"/>
                <a:ea typeface="Muli Black"/>
                <a:cs typeface="Muli Black"/>
                <a:sym typeface="Muli Black"/>
              </a:rPr>
              <a:t>48 </a:t>
            </a:r>
            <a:r>
              <a:rPr lang="en" sz="5000">
                <a:solidFill>
                  <a:srgbClr val="5E5F93"/>
                </a:solidFill>
                <a:latin typeface="Muli Black"/>
                <a:ea typeface="Muli Black"/>
                <a:cs typeface="Muli Black"/>
                <a:sym typeface="Muli Black"/>
              </a:rPr>
              <a:t>Countries.</a:t>
            </a:r>
            <a:endParaRPr sz="5000">
              <a:solidFill>
                <a:srgbClr val="5E5F93"/>
              </a:solidFill>
              <a:latin typeface="Muli Black"/>
              <a:ea typeface="Muli Black"/>
              <a:cs typeface="Muli Black"/>
              <a:sym typeface="Muli Black"/>
            </a:endParaRPr>
          </a:p>
          <a:p>
            <a:pPr indent="0" lvl="0" marL="0" rtl="0" algn="l">
              <a:lnSpc>
                <a:spcPct val="105000"/>
              </a:lnSpc>
              <a:spcBef>
                <a:spcPts val="0"/>
              </a:spcBef>
              <a:spcAft>
                <a:spcPts val="0"/>
              </a:spcAft>
              <a:buNone/>
            </a:pPr>
            <a:r>
              <a:rPr lang="en" sz="5000">
                <a:solidFill>
                  <a:schemeClr val="accent4"/>
                </a:solidFill>
                <a:latin typeface="Muli Black"/>
                <a:ea typeface="Muli Black"/>
                <a:cs typeface="Muli Black"/>
                <a:sym typeface="Muli Black"/>
              </a:rPr>
              <a:t>14,000</a:t>
            </a:r>
            <a:r>
              <a:rPr lang="en" sz="5000">
                <a:solidFill>
                  <a:srgbClr val="5E5F93"/>
                </a:solidFill>
                <a:latin typeface="Muli Black"/>
                <a:ea typeface="Muli Black"/>
                <a:cs typeface="Muli Black"/>
                <a:sym typeface="Muli Black"/>
              </a:rPr>
              <a:t> Teachers.</a:t>
            </a:r>
            <a:endParaRPr sz="5000">
              <a:solidFill>
                <a:srgbClr val="5E5F93"/>
              </a:solidFill>
              <a:latin typeface="Muli Black"/>
              <a:ea typeface="Muli Black"/>
              <a:cs typeface="Muli Black"/>
              <a:sym typeface="Muli Black"/>
            </a:endParaRPr>
          </a:p>
          <a:p>
            <a:pPr indent="0" lvl="0" marL="0" rtl="0" algn="l">
              <a:lnSpc>
                <a:spcPct val="105000"/>
              </a:lnSpc>
              <a:spcBef>
                <a:spcPts val="0"/>
              </a:spcBef>
              <a:spcAft>
                <a:spcPts val="0"/>
              </a:spcAft>
              <a:buNone/>
            </a:pPr>
            <a:r>
              <a:rPr lang="en" sz="5000">
                <a:solidFill>
                  <a:schemeClr val="accent4"/>
                </a:solidFill>
                <a:latin typeface="Muli Black"/>
                <a:ea typeface="Muli Black"/>
                <a:cs typeface="Muli Black"/>
                <a:sym typeface="Muli Black"/>
              </a:rPr>
              <a:t>60,000 </a:t>
            </a:r>
            <a:r>
              <a:rPr lang="en" sz="5000">
                <a:solidFill>
                  <a:srgbClr val="5E5F93"/>
                </a:solidFill>
                <a:latin typeface="Muli Black"/>
                <a:ea typeface="Muli Black"/>
                <a:cs typeface="Muli Black"/>
                <a:sym typeface="Muli Black"/>
              </a:rPr>
              <a:t>Alumni.</a:t>
            </a:r>
            <a:endParaRPr sz="5000">
              <a:solidFill>
                <a:srgbClr val="5E5F93"/>
              </a:solidFill>
              <a:latin typeface="Muli Black"/>
              <a:ea typeface="Muli Black"/>
              <a:cs typeface="Muli Black"/>
              <a:sym typeface="Muli Black"/>
            </a:endParaRPr>
          </a:p>
        </p:txBody>
      </p:sp>
      <p:sp>
        <p:nvSpPr>
          <p:cNvPr id="223" name="Google Shape;223;p32"/>
          <p:cNvSpPr txBox="1"/>
          <p:nvPr/>
        </p:nvSpPr>
        <p:spPr>
          <a:xfrm>
            <a:off x="3352800" y="2895600"/>
            <a:ext cx="4800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AFAFA"/>
                </a:solidFill>
                <a:latin typeface="Muli"/>
                <a:ea typeface="Muli"/>
                <a:cs typeface="Muli"/>
                <a:sym typeface="Muli"/>
              </a:rPr>
              <a:t>Short Term Impact:</a:t>
            </a:r>
            <a:endParaRPr b="1" sz="1000">
              <a:solidFill>
                <a:srgbClr val="FAFAFA"/>
              </a:solidFill>
              <a:latin typeface="Muli"/>
              <a:ea typeface="Muli"/>
              <a:cs typeface="Muli"/>
              <a:sym typeface="Muli"/>
            </a:endParaRPr>
          </a:p>
          <a:p>
            <a:pPr indent="0" lvl="0" marL="0" rtl="0" algn="l">
              <a:spcBef>
                <a:spcPts val="0"/>
              </a:spcBef>
              <a:spcAft>
                <a:spcPts val="0"/>
              </a:spcAft>
              <a:buNone/>
            </a:pPr>
            <a:r>
              <a:rPr lang="en" sz="1000">
                <a:solidFill>
                  <a:srgbClr val="FAFAFA"/>
                </a:solidFill>
                <a:latin typeface="Muli"/>
                <a:ea typeface="Muli"/>
                <a:cs typeface="Muli"/>
                <a:sym typeface="Muli"/>
              </a:rPr>
              <a:t>External studies and internal student impact data demonstrate that network teachers are having a positive impact in the classroom.</a:t>
            </a:r>
            <a:endParaRPr sz="1000">
              <a:solidFill>
                <a:srgbClr val="FAFAFA"/>
              </a:solidFill>
              <a:latin typeface="Muli"/>
              <a:ea typeface="Muli"/>
              <a:cs typeface="Muli"/>
              <a:sym typeface="Muli"/>
            </a:endParaRPr>
          </a:p>
          <a:p>
            <a:pPr indent="0" lvl="0" marL="0" rtl="0" algn="l">
              <a:spcBef>
                <a:spcPts val="0"/>
              </a:spcBef>
              <a:spcAft>
                <a:spcPts val="0"/>
              </a:spcAft>
              <a:buNone/>
            </a:pPr>
            <a:r>
              <a:t/>
            </a:r>
            <a:endParaRPr sz="1000">
              <a:solidFill>
                <a:srgbClr val="FAFAFA"/>
              </a:solidFill>
              <a:latin typeface="Muli"/>
              <a:ea typeface="Muli"/>
              <a:cs typeface="Muli"/>
              <a:sym typeface="Muli"/>
            </a:endParaRPr>
          </a:p>
          <a:p>
            <a:pPr indent="0" lvl="0" marL="0" rtl="0" algn="l">
              <a:spcBef>
                <a:spcPts val="0"/>
              </a:spcBef>
              <a:spcAft>
                <a:spcPts val="0"/>
              </a:spcAft>
              <a:buNone/>
            </a:pPr>
            <a:r>
              <a:rPr b="1" lang="en" sz="1000">
                <a:solidFill>
                  <a:srgbClr val="FAFAFA"/>
                </a:solidFill>
                <a:latin typeface="Muli"/>
                <a:ea typeface="Muli"/>
                <a:cs typeface="Muli"/>
                <a:sym typeface="Muli"/>
              </a:rPr>
              <a:t>Long term impact: </a:t>
            </a:r>
            <a:endParaRPr b="1" sz="1000">
              <a:solidFill>
                <a:srgbClr val="FAFAFA"/>
              </a:solidFill>
              <a:latin typeface="Muli"/>
              <a:ea typeface="Muli"/>
              <a:cs typeface="Muli"/>
              <a:sym typeface="Muli"/>
            </a:endParaRPr>
          </a:p>
          <a:p>
            <a:pPr indent="0" lvl="0" marL="0" rtl="0" algn="l">
              <a:spcBef>
                <a:spcPts val="0"/>
              </a:spcBef>
              <a:spcAft>
                <a:spcPts val="0"/>
              </a:spcAft>
              <a:buNone/>
            </a:pPr>
            <a:r>
              <a:rPr lang="en" sz="1000">
                <a:solidFill>
                  <a:srgbClr val="FAFAFA"/>
                </a:solidFill>
                <a:latin typeface="Muli"/>
                <a:ea typeface="Muli"/>
                <a:cs typeface="Muli"/>
                <a:sym typeface="Muli"/>
              </a:rPr>
              <a:t>Over 65% of alumni across the network continue to work </a:t>
            </a:r>
            <a:br>
              <a:rPr lang="en" sz="1000">
                <a:solidFill>
                  <a:srgbClr val="FAFAFA"/>
                </a:solidFill>
                <a:latin typeface="Muli"/>
                <a:ea typeface="Muli"/>
                <a:cs typeface="Muli"/>
                <a:sym typeface="Muli"/>
              </a:rPr>
            </a:br>
            <a:r>
              <a:rPr lang="en" sz="1000">
                <a:solidFill>
                  <a:srgbClr val="FAFAFA"/>
                </a:solidFill>
                <a:latin typeface="Muli"/>
                <a:ea typeface="Muli"/>
                <a:cs typeface="Muli"/>
                <a:sym typeface="Muli"/>
              </a:rPr>
              <a:t>in education or with disadvantaged communities.</a:t>
            </a:r>
            <a:endParaRPr sz="1000">
              <a:solidFill>
                <a:srgbClr val="FAFAFA"/>
              </a:solidFill>
              <a:latin typeface="Muli"/>
              <a:ea typeface="Muli"/>
              <a:cs typeface="Muli"/>
              <a:sym typeface="Mul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9" name="Google Shape;229;p33"/>
          <p:cNvSpPr txBox="1"/>
          <p:nvPr>
            <p:ph type="title"/>
          </p:nvPr>
        </p:nvSpPr>
        <p:spPr>
          <a:xfrm>
            <a:off x="490250" y="1294650"/>
            <a:ext cx="5278800" cy="3210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FAFAFA"/>
                </a:solidFill>
              </a:rPr>
              <a:t>Our mission at tiney is to</a:t>
            </a:r>
            <a:r>
              <a:rPr lang="en" sz="2000">
                <a:solidFill>
                  <a:srgbClr val="FAFAFA"/>
                </a:solidFill>
                <a:latin typeface="Muli"/>
                <a:ea typeface="Muli"/>
                <a:cs typeface="Muli"/>
                <a:sym typeface="Muli"/>
              </a:rPr>
              <a:t> </a:t>
            </a:r>
            <a:r>
              <a:rPr lang="en" sz="2000">
                <a:solidFill>
                  <a:srgbClr val="FFB7A6"/>
                </a:solidFill>
              </a:rPr>
              <a:t>unlock the potential of every child.</a:t>
            </a:r>
            <a:endParaRPr sz="2000">
              <a:solidFill>
                <a:srgbClr val="FFB7A6"/>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lnSpc>
                <a:spcPct val="115000"/>
              </a:lnSpc>
              <a:spcBef>
                <a:spcPts val="0"/>
              </a:spcBef>
              <a:spcAft>
                <a:spcPts val="0"/>
              </a:spcAft>
              <a:buNone/>
            </a:pPr>
            <a:r>
              <a:rPr lang="en" sz="2000">
                <a:solidFill>
                  <a:srgbClr val="FFFFFF"/>
                </a:solidFill>
              </a:rPr>
              <a:t>Our vision is to build </a:t>
            </a:r>
            <a:r>
              <a:rPr lang="en" sz="2000">
                <a:solidFill>
                  <a:srgbClr val="FFB7A6"/>
                </a:solidFill>
              </a:rPr>
              <a:t>the most trusted early years education brand in the world</a:t>
            </a:r>
            <a:r>
              <a:rPr lang="en" sz="2000"/>
              <a:t> </a:t>
            </a:r>
            <a:r>
              <a:rPr lang="en" sz="2000">
                <a:solidFill>
                  <a:srgbClr val="FFFFFF"/>
                </a:solidFill>
              </a:rPr>
              <a:t>by creating 21st century childcare that works for educators, families and </a:t>
            </a:r>
            <a:br>
              <a:rPr lang="en" sz="2000">
                <a:solidFill>
                  <a:srgbClr val="FFFFFF"/>
                </a:solidFill>
              </a:rPr>
            </a:br>
            <a:r>
              <a:rPr lang="en" sz="2000">
                <a:solidFill>
                  <a:srgbClr val="FFFFFF"/>
                </a:solidFill>
              </a:rPr>
              <a:t>their children.</a:t>
            </a:r>
            <a:endParaRPr sz="2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lnSpc>
                <a:spcPct val="105000"/>
              </a:lnSpc>
              <a:spcBef>
                <a:spcPts val="0"/>
              </a:spcBef>
              <a:spcAft>
                <a:spcPts val="0"/>
              </a:spcAft>
              <a:buNone/>
            </a:pPr>
            <a:r>
              <a:t/>
            </a:r>
            <a:endParaRPr sz="2000">
              <a:solidFill>
                <a:srgbClr val="FAFAFA"/>
              </a:solidFill>
              <a:latin typeface="Roboto"/>
              <a:ea typeface="Roboto"/>
              <a:cs typeface="Roboto"/>
              <a:sym typeface="Roboto"/>
            </a:endParaRPr>
          </a:p>
        </p:txBody>
      </p:sp>
      <p:pic>
        <p:nvPicPr>
          <p:cNvPr id="230" name="Google Shape;230;p33"/>
          <p:cNvPicPr preferRelativeResize="0"/>
          <p:nvPr/>
        </p:nvPicPr>
        <p:blipFill>
          <a:blip r:embed="rId4">
            <a:alphaModFix/>
          </a:blip>
          <a:stretch>
            <a:fillRect/>
          </a:stretch>
        </p:blipFill>
        <p:spPr>
          <a:xfrm>
            <a:off x="8264957" y="248600"/>
            <a:ext cx="627012" cy="29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id="235" name="Google Shape;235;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6" name="Google Shape;236;p34"/>
          <p:cNvSpPr txBox="1"/>
          <p:nvPr/>
        </p:nvSpPr>
        <p:spPr>
          <a:xfrm>
            <a:off x="5820988" y="4029600"/>
            <a:ext cx="26898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Those leaving cite isolation, billing complexity, admin time &amp; Ofsted as main frictions</a:t>
            </a:r>
            <a:endParaRPr sz="900"/>
          </a:p>
        </p:txBody>
      </p:sp>
      <p:sp>
        <p:nvSpPr>
          <p:cNvPr id="237" name="Google Shape;237;p34"/>
          <p:cNvSpPr txBox="1"/>
          <p:nvPr/>
        </p:nvSpPr>
        <p:spPr>
          <a:xfrm>
            <a:off x="5775250" y="3694325"/>
            <a:ext cx="26898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Muli"/>
                <a:ea typeface="Muli"/>
                <a:cs typeface="Muli"/>
                <a:sym typeface="Muli"/>
              </a:rPr>
              <a:t>Dejected workforce</a:t>
            </a:r>
            <a:endParaRPr>
              <a:solidFill>
                <a:srgbClr val="FFFFFF"/>
              </a:solidFill>
            </a:endParaRPr>
          </a:p>
        </p:txBody>
      </p:sp>
      <p:sp>
        <p:nvSpPr>
          <p:cNvPr id="238" name="Google Shape;238;p34"/>
          <p:cNvSpPr txBox="1"/>
          <p:nvPr>
            <p:ph type="title"/>
          </p:nvPr>
        </p:nvSpPr>
        <p:spPr>
          <a:xfrm>
            <a:off x="1774650" y="432525"/>
            <a:ext cx="5594700" cy="565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t>The problem</a:t>
            </a:r>
            <a:br>
              <a:rPr lang="en" sz="1200"/>
            </a:br>
            <a:endParaRPr sz="1200">
              <a:solidFill>
                <a:srgbClr val="FAFAFA"/>
              </a:solidFill>
              <a:latin typeface="Roboto"/>
              <a:ea typeface="Roboto"/>
              <a:cs typeface="Roboto"/>
              <a:sym typeface="Roboto"/>
            </a:endParaRPr>
          </a:p>
        </p:txBody>
      </p:sp>
      <p:pic>
        <p:nvPicPr>
          <p:cNvPr id="239" name="Google Shape;239;p34"/>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240" name="Google Shape;240;p34"/>
          <p:cNvSpPr txBox="1"/>
          <p:nvPr/>
        </p:nvSpPr>
        <p:spPr>
          <a:xfrm>
            <a:off x="671800" y="4029600"/>
            <a:ext cx="24300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50% of existing home-based  businesses </a:t>
            </a:r>
            <a:r>
              <a:rPr lang="en" sz="900">
                <a:solidFill>
                  <a:srgbClr val="FFFFFF"/>
                </a:solidFill>
                <a:latin typeface="Muli SemiBold"/>
                <a:ea typeface="Muli SemiBold"/>
                <a:cs typeface="Muli SemiBold"/>
                <a:sym typeface="Muli SemiBold"/>
              </a:rPr>
              <a:t>have closed </a:t>
            </a:r>
            <a:r>
              <a:rPr lang="en" sz="900">
                <a:solidFill>
                  <a:srgbClr val="FFFFFF"/>
                </a:solidFill>
                <a:latin typeface="Muli SemiBold"/>
                <a:ea typeface="Muli SemiBold"/>
                <a:cs typeface="Muli SemiBold"/>
                <a:sym typeface="Muli SemiBold"/>
              </a:rPr>
              <a:t>in the last 10 yrs.</a:t>
            </a:r>
            <a:endParaRPr sz="900"/>
          </a:p>
        </p:txBody>
      </p:sp>
      <p:sp>
        <p:nvSpPr>
          <p:cNvPr id="241" name="Google Shape;241;p34"/>
          <p:cNvSpPr txBox="1"/>
          <p:nvPr/>
        </p:nvSpPr>
        <p:spPr>
          <a:xfrm>
            <a:off x="0" y="929785"/>
            <a:ext cx="9144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B7A6"/>
                </a:solidFill>
                <a:latin typeface="Muli"/>
                <a:ea typeface="Muli"/>
                <a:cs typeface="Muli"/>
                <a:sym typeface="Muli"/>
              </a:rPr>
              <a:t>UK demand for home-based childcare is high, with an evergreen customer base</a:t>
            </a:r>
            <a:endParaRPr b="1" sz="1200">
              <a:solidFill>
                <a:srgbClr val="FFB7A6"/>
              </a:solidFill>
              <a:latin typeface="Muli"/>
              <a:ea typeface="Muli"/>
              <a:cs typeface="Muli"/>
              <a:sym typeface="Muli"/>
            </a:endParaRPr>
          </a:p>
        </p:txBody>
      </p:sp>
      <p:sp>
        <p:nvSpPr>
          <p:cNvPr id="242" name="Google Shape;242;p34"/>
          <p:cNvSpPr txBox="1"/>
          <p:nvPr/>
        </p:nvSpPr>
        <p:spPr>
          <a:xfrm>
            <a:off x="0" y="2455650"/>
            <a:ext cx="91440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B7A6"/>
                </a:solidFill>
                <a:latin typeface="Muli"/>
                <a:ea typeface="Muli"/>
                <a:cs typeface="Muli"/>
                <a:sym typeface="Muli"/>
              </a:rPr>
              <a:t>But home-based independent childcare businesses do not currently work for providers</a:t>
            </a:r>
            <a:endParaRPr b="1" sz="1200">
              <a:solidFill>
                <a:srgbClr val="FFB7A6"/>
              </a:solidFill>
              <a:latin typeface="Muli"/>
              <a:ea typeface="Muli"/>
              <a:cs typeface="Muli"/>
              <a:sym typeface="Muli"/>
            </a:endParaRPr>
          </a:p>
        </p:txBody>
      </p:sp>
      <p:sp>
        <p:nvSpPr>
          <p:cNvPr id="243" name="Google Shape;243;p34"/>
          <p:cNvSpPr txBox="1"/>
          <p:nvPr/>
        </p:nvSpPr>
        <p:spPr>
          <a:xfrm>
            <a:off x="496150" y="3694325"/>
            <a:ext cx="26898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Muli"/>
                <a:ea typeface="Muli"/>
                <a:cs typeface="Muli"/>
                <a:sym typeface="Muli"/>
              </a:rPr>
              <a:t>Decrease of existing supply</a:t>
            </a:r>
            <a:endParaRPr>
              <a:solidFill>
                <a:srgbClr val="FFFFFF"/>
              </a:solidFill>
            </a:endParaRPr>
          </a:p>
        </p:txBody>
      </p:sp>
      <p:sp>
        <p:nvSpPr>
          <p:cNvPr id="244" name="Google Shape;244;p34"/>
          <p:cNvSpPr txBox="1"/>
          <p:nvPr/>
        </p:nvSpPr>
        <p:spPr>
          <a:xfrm>
            <a:off x="3403050" y="4029600"/>
            <a:ext cx="23379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lt1"/>
                </a:solidFill>
                <a:latin typeface="Muli SemiBold"/>
                <a:ea typeface="Muli SemiBold"/>
                <a:cs typeface="Muli SemiBold"/>
                <a:sym typeface="Muli SemiBold"/>
              </a:rPr>
              <a:t>50% fewer home-based businesses are opening YoY (</a:t>
            </a:r>
            <a:r>
              <a:rPr lang="en" sz="900">
                <a:solidFill>
                  <a:schemeClr val="lt1"/>
                </a:solidFill>
                <a:latin typeface="Muli SemiBold"/>
                <a:ea typeface="Muli SemiBold"/>
                <a:cs typeface="Muli SemiBold"/>
                <a:sym typeface="Muli SemiBold"/>
              </a:rPr>
              <a:t>new registrations </a:t>
            </a:r>
            <a:r>
              <a:rPr lang="en" sz="900">
                <a:solidFill>
                  <a:schemeClr val="lt1"/>
                </a:solidFill>
                <a:latin typeface="Muli SemiBold"/>
                <a:ea typeface="Muli SemiBold"/>
                <a:cs typeface="Muli SemiBold"/>
                <a:sym typeface="Muli SemiBold"/>
              </a:rPr>
              <a:t>18-19)</a:t>
            </a:r>
            <a:endParaRPr sz="900">
              <a:solidFill>
                <a:schemeClr val="lt1"/>
              </a:solidFill>
              <a:latin typeface="Muli SemiBold"/>
              <a:ea typeface="Muli SemiBold"/>
              <a:cs typeface="Muli SemiBold"/>
              <a:sym typeface="Muli SemiBold"/>
            </a:endParaRPr>
          </a:p>
        </p:txBody>
      </p:sp>
      <p:sp>
        <p:nvSpPr>
          <p:cNvPr id="245" name="Google Shape;245;p34"/>
          <p:cNvSpPr txBox="1"/>
          <p:nvPr/>
        </p:nvSpPr>
        <p:spPr>
          <a:xfrm>
            <a:off x="3427200" y="369433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Muli"/>
                <a:ea typeface="Muli"/>
                <a:cs typeface="Muli"/>
                <a:sym typeface="Muli"/>
              </a:rPr>
              <a:t>Lack of new entrants</a:t>
            </a:r>
            <a:endParaRPr>
              <a:solidFill>
                <a:srgbClr val="FFFFFF"/>
              </a:solidFill>
            </a:endParaRPr>
          </a:p>
          <a:p>
            <a:pPr indent="0" lvl="0" marL="0" rtl="0" algn="ctr">
              <a:lnSpc>
                <a:spcPct val="115000"/>
              </a:lnSpc>
              <a:spcBef>
                <a:spcPts val="0"/>
              </a:spcBef>
              <a:spcAft>
                <a:spcPts val="0"/>
              </a:spcAft>
              <a:buNone/>
            </a:pPr>
            <a:r>
              <a:t/>
            </a:r>
            <a:endParaRPr b="1">
              <a:solidFill>
                <a:schemeClr val="lt1"/>
              </a:solidFill>
              <a:latin typeface="Muli"/>
              <a:ea typeface="Muli"/>
              <a:cs typeface="Muli"/>
              <a:sym typeface="Muli"/>
            </a:endParaRPr>
          </a:p>
        </p:txBody>
      </p:sp>
      <p:sp>
        <p:nvSpPr>
          <p:cNvPr id="246" name="Google Shape;246;p34"/>
          <p:cNvSpPr txBox="1"/>
          <p:nvPr/>
        </p:nvSpPr>
        <p:spPr>
          <a:xfrm>
            <a:off x="720700" y="1649660"/>
            <a:ext cx="22407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Increase in home-based childcare demand between 2016-2018</a:t>
            </a:r>
            <a:br>
              <a:rPr lang="en" sz="900">
                <a:solidFill>
                  <a:srgbClr val="FFFFFF"/>
                </a:solidFill>
                <a:latin typeface="Muli SemiBold"/>
                <a:ea typeface="Muli SemiBold"/>
                <a:cs typeface="Muli SemiBold"/>
                <a:sym typeface="Muli SemiBold"/>
              </a:rPr>
            </a:br>
            <a:endParaRPr sz="700"/>
          </a:p>
        </p:txBody>
      </p:sp>
      <p:sp>
        <p:nvSpPr>
          <p:cNvPr id="247" name="Google Shape;247;p34"/>
          <p:cNvSpPr txBox="1"/>
          <p:nvPr/>
        </p:nvSpPr>
        <p:spPr>
          <a:xfrm>
            <a:off x="696250" y="131439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FFFFFF"/>
                </a:solidFill>
                <a:latin typeface="Muli"/>
                <a:ea typeface="Muli"/>
                <a:cs typeface="Muli"/>
                <a:sym typeface="Muli"/>
              </a:rPr>
              <a:t>25%</a:t>
            </a:r>
            <a:endParaRPr sz="2000">
              <a:solidFill>
                <a:srgbClr val="FFFFFF"/>
              </a:solidFill>
            </a:endParaRPr>
          </a:p>
        </p:txBody>
      </p:sp>
      <p:sp>
        <p:nvSpPr>
          <p:cNvPr id="248" name="Google Shape;248;p34"/>
          <p:cNvSpPr txBox="1"/>
          <p:nvPr/>
        </p:nvSpPr>
        <p:spPr>
          <a:xfrm>
            <a:off x="3357000" y="1649660"/>
            <a:ext cx="24300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Lower yearly costs (UK average </a:t>
            </a:r>
            <a:r>
              <a:rPr lang="en" sz="900">
                <a:solidFill>
                  <a:schemeClr val="lt1"/>
                </a:solidFill>
                <a:latin typeface="Muli SemiBold"/>
                <a:ea typeface="Muli SemiBold"/>
                <a:cs typeface="Muli SemiBold"/>
                <a:sym typeface="Muli SemiBold"/>
              </a:rPr>
              <a:t>25hrs f/t)</a:t>
            </a:r>
            <a:r>
              <a:rPr lang="en" sz="900">
                <a:solidFill>
                  <a:srgbClr val="FFFFFF"/>
                </a:solidFill>
                <a:latin typeface="Muli SemiBold"/>
                <a:ea typeface="Muli SemiBold"/>
                <a:cs typeface="Muli SemiBold"/>
                <a:sym typeface="Muli SemiBold"/>
              </a:rPr>
              <a:t>) versus equivalent Nursery Place. </a:t>
            </a:r>
            <a:endParaRPr sz="900"/>
          </a:p>
        </p:txBody>
      </p:sp>
      <p:sp>
        <p:nvSpPr>
          <p:cNvPr id="249" name="Google Shape;249;p34"/>
          <p:cNvSpPr txBox="1"/>
          <p:nvPr/>
        </p:nvSpPr>
        <p:spPr>
          <a:xfrm>
            <a:off x="3427200" y="131439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FFFFFF"/>
                </a:solidFill>
                <a:latin typeface="Muli"/>
                <a:ea typeface="Muli"/>
                <a:cs typeface="Muli"/>
                <a:sym typeface="Muli"/>
              </a:rPr>
              <a:t>11%</a:t>
            </a:r>
            <a:endParaRPr sz="2000">
              <a:solidFill>
                <a:srgbClr val="FFFFFF"/>
              </a:solidFill>
            </a:endParaRPr>
          </a:p>
        </p:txBody>
      </p:sp>
      <p:sp>
        <p:nvSpPr>
          <p:cNvPr id="250" name="Google Shape;250;p34"/>
          <p:cNvSpPr txBox="1"/>
          <p:nvPr/>
        </p:nvSpPr>
        <p:spPr>
          <a:xfrm>
            <a:off x="6093550" y="1649660"/>
            <a:ext cx="20532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of mothers of toddlers are now in full time or part-time work</a:t>
            </a:r>
            <a:endParaRPr sz="900"/>
          </a:p>
        </p:txBody>
      </p:sp>
      <p:sp>
        <p:nvSpPr>
          <p:cNvPr id="251" name="Google Shape;251;p34"/>
          <p:cNvSpPr txBox="1"/>
          <p:nvPr/>
        </p:nvSpPr>
        <p:spPr>
          <a:xfrm>
            <a:off x="5975350" y="131439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FFFFFF"/>
                </a:solidFill>
                <a:latin typeface="Muli"/>
                <a:ea typeface="Muli"/>
                <a:cs typeface="Muli"/>
                <a:sym typeface="Muli"/>
              </a:rPr>
              <a:t>65%</a:t>
            </a:r>
            <a:endParaRPr sz="2000">
              <a:solidFill>
                <a:srgbClr val="FFFFFF"/>
              </a:solidFill>
            </a:endParaRPr>
          </a:p>
        </p:txBody>
      </p:sp>
      <p:pic>
        <p:nvPicPr>
          <p:cNvPr id="252" name="Google Shape;252;p34"/>
          <p:cNvPicPr preferRelativeResize="0"/>
          <p:nvPr/>
        </p:nvPicPr>
        <p:blipFill>
          <a:blip r:embed="rId5">
            <a:alphaModFix/>
          </a:blip>
          <a:stretch>
            <a:fillRect/>
          </a:stretch>
        </p:blipFill>
        <p:spPr>
          <a:xfrm>
            <a:off x="1435336" y="2933825"/>
            <a:ext cx="811432" cy="704100"/>
          </a:xfrm>
          <a:prstGeom prst="rect">
            <a:avLst/>
          </a:prstGeom>
          <a:noFill/>
          <a:ln>
            <a:noFill/>
          </a:ln>
        </p:spPr>
      </p:pic>
      <p:pic>
        <p:nvPicPr>
          <p:cNvPr id="253" name="Google Shape;253;p34"/>
          <p:cNvPicPr preferRelativeResize="0"/>
          <p:nvPr/>
        </p:nvPicPr>
        <p:blipFill>
          <a:blip r:embed="rId6">
            <a:alphaModFix/>
          </a:blip>
          <a:stretch>
            <a:fillRect/>
          </a:stretch>
        </p:blipFill>
        <p:spPr>
          <a:xfrm>
            <a:off x="4258489" y="2946303"/>
            <a:ext cx="627025" cy="684756"/>
          </a:xfrm>
          <a:prstGeom prst="rect">
            <a:avLst/>
          </a:prstGeom>
          <a:noFill/>
          <a:ln>
            <a:noFill/>
          </a:ln>
        </p:spPr>
      </p:pic>
      <p:pic>
        <p:nvPicPr>
          <p:cNvPr id="254" name="Google Shape;254;p34"/>
          <p:cNvPicPr preferRelativeResize="0"/>
          <p:nvPr/>
        </p:nvPicPr>
        <p:blipFill>
          <a:blip r:embed="rId7">
            <a:alphaModFix/>
          </a:blip>
          <a:stretch>
            <a:fillRect/>
          </a:stretch>
        </p:blipFill>
        <p:spPr>
          <a:xfrm>
            <a:off x="6671285" y="3065248"/>
            <a:ext cx="989226" cy="56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0" name="Google Shape;260;p35"/>
          <p:cNvSpPr txBox="1"/>
          <p:nvPr>
            <p:ph type="title"/>
          </p:nvPr>
        </p:nvSpPr>
        <p:spPr>
          <a:xfrm>
            <a:off x="1774650" y="384725"/>
            <a:ext cx="5594700" cy="565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t>The opportunity</a:t>
            </a:r>
            <a:endParaRPr sz="1100">
              <a:solidFill>
                <a:srgbClr val="FAFAFA"/>
              </a:solidFill>
              <a:latin typeface="Roboto"/>
              <a:ea typeface="Roboto"/>
              <a:cs typeface="Roboto"/>
              <a:sym typeface="Roboto"/>
            </a:endParaRPr>
          </a:p>
        </p:txBody>
      </p:sp>
      <p:pic>
        <p:nvPicPr>
          <p:cNvPr id="261" name="Google Shape;261;p35"/>
          <p:cNvPicPr preferRelativeResize="0"/>
          <p:nvPr/>
        </p:nvPicPr>
        <p:blipFill>
          <a:blip r:embed="rId4">
            <a:alphaModFix/>
          </a:blip>
          <a:stretch>
            <a:fillRect/>
          </a:stretch>
        </p:blipFill>
        <p:spPr>
          <a:xfrm>
            <a:off x="8264957" y="248600"/>
            <a:ext cx="627012" cy="293100"/>
          </a:xfrm>
          <a:prstGeom prst="rect">
            <a:avLst/>
          </a:prstGeom>
          <a:noFill/>
          <a:ln>
            <a:noFill/>
          </a:ln>
        </p:spPr>
      </p:pic>
      <p:sp>
        <p:nvSpPr>
          <p:cNvPr id="262" name="Google Shape;262;p35"/>
          <p:cNvSpPr txBox="1"/>
          <p:nvPr/>
        </p:nvSpPr>
        <p:spPr>
          <a:xfrm>
            <a:off x="1641750" y="988875"/>
            <a:ext cx="5860500" cy="38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FFB7A6"/>
                </a:solidFill>
                <a:latin typeface="Muli"/>
                <a:ea typeface="Muli"/>
                <a:cs typeface="Muli"/>
                <a:sym typeface="Muli"/>
              </a:rPr>
              <a:t>High quality early years care is a global issue with a sizeable home market to penetrate within the UK and a £50</a:t>
            </a:r>
            <a:r>
              <a:rPr b="1" lang="en" sz="1100">
                <a:solidFill>
                  <a:srgbClr val="FFB7A6"/>
                </a:solidFill>
                <a:latin typeface="Muli"/>
                <a:ea typeface="Muli"/>
                <a:cs typeface="Muli"/>
                <a:sym typeface="Muli"/>
              </a:rPr>
              <a:t>bn+ international market beyond that.</a:t>
            </a:r>
            <a:endParaRPr b="1" sz="1100">
              <a:solidFill>
                <a:srgbClr val="FFB7A6"/>
              </a:solidFill>
              <a:latin typeface="Muli"/>
              <a:ea typeface="Muli"/>
              <a:cs typeface="Muli"/>
              <a:sym typeface="Muli"/>
            </a:endParaRPr>
          </a:p>
        </p:txBody>
      </p:sp>
      <p:sp>
        <p:nvSpPr>
          <p:cNvPr id="263" name="Google Shape;263;p35"/>
          <p:cNvSpPr txBox="1"/>
          <p:nvPr/>
        </p:nvSpPr>
        <p:spPr>
          <a:xfrm>
            <a:off x="2306850" y="2057275"/>
            <a:ext cx="22407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Total size of UK childcare market </a:t>
            </a:r>
            <a:r>
              <a:rPr lang="en" sz="700">
                <a:solidFill>
                  <a:srgbClr val="FFFFFF"/>
                </a:solidFill>
                <a:latin typeface="Muli SemiBold"/>
                <a:ea typeface="Muli SemiBold"/>
                <a:cs typeface="Muli SemiBold"/>
                <a:sym typeface="Muli SemiBold"/>
              </a:rPr>
              <a:t>(across all childcare provider types)</a:t>
            </a:r>
            <a:endParaRPr sz="700"/>
          </a:p>
        </p:txBody>
      </p:sp>
      <p:sp>
        <p:nvSpPr>
          <p:cNvPr id="264" name="Google Shape;264;p35"/>
          <p:cNvSpPr txBox="1"/>
          <p:nvPr/>
        </p:nvSpPr>
        <p:spPr>
          <a:xfrm>
            <a:off x="2282400" y="1722007"/>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1"/>
                </a:solidFill>
                <a:latin typeface="Muli"/>
                <a:ea typeface="Muli"/>
                <a:cs typeface="Muli"/>
                <a:sym typeface="Muli"/>
              </a:rPr>
              <a:t>£5.5 billion</a:t>
            </a:r>
            <a:endParaRPr sz="2000"/>
          </a:p>
        </p:txBody>
      </p:sp>
      <p:sp>
        <p:nvSpPr>
          <p:cNvPr id="265" name="Google Shape;265;p35"/>
          <p:cNvSpPr txBox="1"/>
          <p:nvPr/>
        </p:nvSpPr>
        <p:spPr>
          <a:xfrm>
            <a:off x="2400600" y="2963875"/>
            <a:ext cx="20532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Estimated shortfall in childcare places currently on offer</a:t>
            </a:r>
            <a:endParaRPr sz="900"/>
          </a:p>
        </p:txBody>
      </p:sp>
      <p:sp>
        <p:nvSpPr>
          <p:cNvPr id="266" name="Google Shape;266;p35"/>
          <p:cNvSpPr txBox="1"/>
          <p:nvPr/>
        </p:nvSpPr>
        <p:spPr>
          <a:xfrm>
            <a:off x="2282400" y="2628607"/>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1"/>
                </a:solidFill>
                <a:latin typeface="Muli"/>
                <a:ea typeface="Muli"/>
                <a:cs typeface="Muli"/>
                <a:sym typeface="Muli"/>
              </a:rPr>
              <a:t>1 million</a:t>
            </a:r>
            <a:endParaRPr sz="2000"/>
          </a:p>
        </p:txBody>
      </p:sp>
      <p:pic>
        <p:nvPicPr>
          <p:cNvPr id="267" name="Google Shape;267;p35"/>
          <p:cNvPicPr preferRelativeResize="0"/>
          <p:nvPr/>
        </p:nvPicPr>
        <p:blipFill rotWithShape="1">
          <a:blip r:embed="rId5">
            <a:alphaModFix amt="60000"/>
          </a:blip>
          <a:srcRect b="5427" l="0" r="0" t="12456"/>
          <a:stretch/>
        </p:blipFill>
        <p:spPr>
          <a:xfrm>
            <a:off x="717317" y="1617000"/>
            <a:ext cx="1712300" cy="2762256"/>
          </a:xfrm>
          <a:prstGeom prst="rect">
            <a:avLst/>
          </a:prstGeom>
          <a:noFill/>
          <a:ln>
            <a:noFill/>
          </a:ln>
        </p:spPr>
      </p:pic>
      <p:sp>
        <p:nvSpPr>
          <p:cNvPr id="268" name="Google Shape;268;p35"/>
          <p:cNvSpPr txBox="1"/>
          <p:nvPr/>
        </p:nvSpPr>
        <p:spPr>
          <a:xfrm>
            <a:off x="4763750" y="2243850"/>
            <a:ext cx="22407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Total size of addressable international childcare market with 1% of OECD GDP spent on early years care</a:t>
            </a:r>
            <a:endParaRPr sz="700"/>
          </a:p>
        </p:txBody>
      </p:sp>
      <p:sp>
        <p:nvSpPr>
          <p:cNvPr id="269" name="Google Shape;269;p35"/>
          <p:cNvSpPr txBox="1"/>
          <p:nvPr/>
        </p:nvSpPr>
        <p:spPr>
          <a:xfrm>
            <a:off x="4739300" y="190858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1"/>
                </a:solidFill>
                <a:latin typeface="Muli"/>
                <a:ea typeface="Muli"/>
                <a:cs typeface="Muli"/>
                <a:sym typeface="Muli"/>
              </a:rPr>
              <a:t>£50</a:t>
            </a:r>
            <a:r>
              <a:rPr b="1" lang="en" sz="2000">
                <a:solidFill>
                  <a:schemeClr val="lt1"/>
                </a:solidFill>
                <a:latin typeface="Muli"/>
                <a:ea typeface="Muli"/>
                <a:cs typeface="Muli"/>
                <a:sym typeface="Muli"/>
              </a:rPr>
              <a:t> billion+</a:t>
            </a:r>
            <a:endParaRPr sz="2000"/>
          </a:p>
        </p:txBody>
      </p:sp>
      <p:sp>
        <p:nvSpPr>
          <p:cNvPr id="270" name="Google Shape;270;p35"/>
          <p:cNvSpPr txBox="1"/>
          <p:nvPr/>
        </p:nvSpPr>
        <p:spPr>
          <a:xfrm>
            <a:off x="4857500" y="3455250"/>
            <a:ext cx="2053200" cy="100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By promoting our education ethos and building strong brand reputation we can position tiney for future revenue growth into the wider education category.</a:t>
            </a:r>
            <a:endParaRPr sz="900"/>
          </a:p>
        </p:txBody>
      </p:sp>
      <p:sp>
        <p:nvSpPr>
          <p:cNvPr id="271" name="Google Shape;271;p35"/>
          <p:cNvSpPr txBox="1"/>
          <p:nvPr/>
        </p:nvSpPr>
        <p:spPr>
          <a:xfrm>
            <a:off x="4739300" y="3119982"/>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1"/>
                </a:solidFill>
                <a:latin typeface="Muli"/>
                <a:ea typeface="Muli"/>
                <a:cs typeface="Muli"/>
                <a:sym typeface="Muli"/>
              </a:rPr>
              <a:t>Wider market</a:t>
            </a:r>
            <a:endParaRPr sz="2000"/>
          </a:p>
          <a:p>
            <a:pPr indent="0" lvl="0" marL="0" rtl="0" algn="ctr">
              <a:lnSpc>
                <a:spcPct val="115000"/>
              </a:lnSpc>
              <a:spcBef>
                <a:spcPts val="0"/>
              </a:spcBef>
              <a:spcAft>
                <a:spcPts val="0"/>
              </a:spcAft>
              <a:buNone/>
            </a:pPr>
            <a:r>
              <a:t/>
            </a:r>
            <a:endParaRPr b="1" sz="2000">
              <a:solidFill>
                <a:schemeClr val="lt1"/>
              </a:solidFill>
              <a:latin typeface="Muli"/>
              <a:ea typeface="Muli"/>
              <a:cs typeface="Muli"/>
              <a:sym typeface="Muli"/>
            </a:endParaRPr>
          </a:p>
        </p:txBody>
      </p:sp>
      <p:sp>
        <p:nvSpPr>
          <p:cNvPr id="272" name="Google Shape;272;p35"/>
          <p:cNvSpPr txBox="1"/>
          <p:nvPr/>
        </p:nvSpPr>
        <p:spPr>
          <a:xfrm>
            <a:off x="2400600" y="3870463"/>
            <a:ext cx="2053200" cy="70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Muli SemiBold"/>
                <a:ea typeface="Muli SemiBold"/>
                <a:cs typeface="Muli SemiBold"/>
                <a:sym typeface="Muli SemiBold"/>
              </a:rPr>
              <a:t>Of the nursery market currently captured between two Nursery Chain supergroups with c.300 settings (2% of entire market)</a:t>
            </a:r>
            <a:endParaRPr sz="900"/>
          </a:p>
        </p:txBody>
      </p:sp>
      <p:sp>
        <p:nvSpPr>
          <p:cNvPr id="273" name="Google Shape;273;p35"/>
          <p:cNvSpPr txBox="1"/>
          <p:nvPr/>
        </p:nvSpPr>
        <p:spPr>
          <a:xfrm>
            <a:off x="2282400" y="3535195"/>
            <a:ext cx="2289600" cy="5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1"/>
                </a:solidFill>
                <a:latin typeface="Muli"/>
                <a:ea typeface="Muli"/>
                <a:cs typeface="Muli"/>
                <a:sym typeface="Muli"/>
              </a:rPr>
              <a:t>8</a:t>
            </a:r>
            <a:r>
              <a:rPr b="1" lang="en" sz="2000">
                <a:solidFill>
                  <a:schemeClr val="lt1"/>
                </a:solidFill>
                <a:latin typeface="Muli"/>
                <a:ea typeface="Muli"/>
                <a:cs typeface="Muli"/>
                <a:sym typeface="Muli"/>
              </a:rPr>
              <a:t>%</a:t>
            </a:r>
            <a:endParaRPr sz="2000"/>
          </a:p>
        </p:txBody>
      </p:sp>
      <p:pic>
        <p:nvPicPr>
          <p:cNvPr id="274" name="Google Shape;274;p35"/>
          <p:cNvPicPr preferRelativeResize="0"/>
          <p:nvPr/>
        </p:nvPicPr>
        <p:blipFill>
          <a:blip r:embed="rId6">
            <a:alphaModFix/>
          </a:blip>
          <a:stretch>
            <a:fillRect/>
          </a:stretch>
        </p:blipFill>
        <p:spPr>
          <a:xfrm>
            <a:off x="7108989" y="2448038"/>
            <a:ext cx="1647749" cy="819684"/>
          </a:xfrm>
          <a:prstGeom prst="rect">
            <a:avLst/>
          </a:prstGeom>
          <a:noFill/>
          <a:ln>
            <a:noFill/>
          </a:ln>
        </p:spPr>
      </p:pic>
      <p:pic>
        <p:nvPicPr>
          <p:cNvPr id="275" name="Google Shape;275;p35"/>
          <p:cNvPicPr preferRelativeResize="0"/>
          <p:nvPr/>
        </p:nvPicPr>
        <p:blipFill>
          <a:blip r:embed="rId7">
            <a:alphaModFix amt="60000"/>
          </a:blip>
          <a:stretch>
            <a:fillRect/>
          </a:stretch>
        </p:blipFill>
        <p:spPr>
          <a:xfrm>
            <a:off x="7554101" y="2448100"/>
            <a:ext cx="1337886" cy="926859"/>
          </a:xfrm>
          <a:prstGeom prst="rect">
            <a:avLst/>
          </a:prstGeom>
          <a:noFill/>
          <a:ln>
            <a:noFill/>
          </a:ln>
        </p:spPr>
      </p:pic>
      <p:sp>
        <p:nvSpPr>
          <p:cNvPr id="276" name="Google Shape;276;p35"/>
          <p:cNvSpPr txBox="1"/>
          <p:nvPr/>
        </p:nvSpPr>
        <p:spPr>
          <a:xfrm>
            <a:off x="7314400" y="3454975"/>
            <a:ext cx="14709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00">
                <a:solidFill>
                  <a:schemeClr val="lt1"/>
                </a:solidFill>
                <a:latin typeface="Muli SemiBold"/>
                <a:ea typeface="Muli SemiBold"/>
                <a:cs typeface="Muli SemiBold"/>
                <a:sym typeface="Muli SemiBold"/>
              </a:rPr>
              <a:t>(Canada, EU, Australia = £16.5 billion, US = £40 billion)</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