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1"/>
  </p:notesMasterIdLst>
  <p:sldIdLst>
    <p:sldId id="256" r:id="rId2"/>
    <p:sldId id="535" r:id="rId3"/>
    <p:sldId id="532" r:id="rId4"/>
    <p:sldId id="346" r:id="rId5"/>
    <p:sldId id="484" r:id="rId6"/>
    <p:sldId id="533" r:id="rId7"/>
    <p:sldId id="259" r:id="rId8"/>
    <p:sldId id="530" r:id="rId9"/>
    <p:sldId id="273" r:id="rId10"/>
    <p:sldId id="531" r:id="rId11"/>
    <p:sldId id="290" r:id="rId12"/>
    <p:sldId id="291" r:id="rId13"/>
    <p:sldId id="545" r:id="rId14"/>
    <p:sldId id="538" r:id="rId15"/>
    <p:sldId id="274" r:id="rId16"/>
    <p:sldId id="277" r:id="rId17"/>
    <p:sldId id="284" r:id="rId18"/>
    <p:sldId id="287" r:id="rId19"/>
    <p:sldId id="53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6"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BFBF"/>
    <a:srgbClr val="6860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94376"/>
  </p:normalViewPr>
  <p:slideViewPr>
    <p:cSldViewPr snapToGrid="0" snapToObjects="1">
      <p:cViewPr varScale="1">
        <p:scale>
          <a:sx n="76" d="100"/>
          <a:sy n="76" d="100"/>
        </p:scale>
        <p:origin x="1880" y="192"/>
      </p:cViewPr>
      <p:guideLst>
        <p:guide orient="horz" pos="229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1.5631331891320956E-2"/>
          <c:y val="3.04687481256922E-2"/>
          <c:w val="0.85818560915445263"/>
          <c:h val="0.939062503748616"/>
        </c:manualLayout>
      </c:layout>
      <c:barChart>
        <c:barDir val="bar"/>
        <c:grouping val="stacked"/>
        <c:varyColors val="0"/>
        <c:ser>
          <c:idx val="0"/>
          <c:order val="0"/>
          <c:tx>
            <c:strRef>
              <c:f>Sheet1!$B$1</c:f>
              <c:strCache>
                <c:ptCount val="1"/>
                <c:pt idx="0">
                  <c:v>Series 1</c:v>
                </c:pt>
              </c:strCache>
            </c:strRef>
          </c:tx>
          <c:spPr>
            <a:effectLst/>
          </c:spPr>
          <c:invertIfNegative val="0"/>
          <c:dPt>
            <c:idx val="0"/>
            <c:invertIfNegative val="0"/>
            <c:bubble3D val="0"/>
            <c:spPr>
              <a:solidFill>
                <a:schemeClr val="accent2"/>
              </a:solidFill>
              <a:effectLst/>
            </c:spPr>
            <c:extLst>
              <c:ext xmlns:c16="http://schemas.microsoft.com/office/drawing/2014/chart" uri="{C3380CC4-5D6E-409C-BE32-E72D297353CC}">
                <c16:uniqueId val="{00000001-17E1-1441-89DA-3E53005D85C2}"/>
              </c:ext>
            </c:extLst>
          </c:dPt>
          <c:dPt>
            <c:idx val="1"/>
            <c:invertIfNegative val="0"/>
            <c:bubble3D val="0"/>
            <c:spPr>
              <a:noFill/>
              <a:ln>
                <a:noFill/>
              </a:ln>
              <a:effectLst/>
            </c:spPr>
            <c:extLst>
              <c:ext xmlns:c16="http://schemas.microsoft.com/office/drawing/2014/chart" uri="{C3380CC4-5D6E-409C-BE32-E72D297353CC}">
                <c16:uniqueId val="{00000003-17E1-1441-89DA-3E53005D85C2}"/>
              </c:ext>
            </c:extLst>
          </c:dPt>
          <c:dPt>
            <c:idx val="2"/>
            <c:invertIfNegative val="0"/>
            <c:bubble3D val="0"/>
            <c:spPr>
              <a:noFill/>
              <a:ln>
                <a:noFill/>
              </a:ln>
              <a:effectLst/>
            </c:spPr>
            <c:extLst>
              <c:ext xmlns:c16="http://schemas.microsoft.com/office/drawing/2014/chart" uri="{C3380CC4-5D6E-409C-BE32-E72D297353CC}">
                <c16:uniqueId val="{00000005-17E1-1441-89DA-3E53005D85C2}"/>
              </c:ext>
            </c:extLst>
          </c:dPt>
          <c:dPt>
            <c:idx val="3"/>
            <c:invertIfNegative val="0"/>
            <c:bubble3D val="0"/>
            <c:spPr>
              <a:noFill/>
              <a:ln>
                <a:noFill/>
              </a:ln>
              <a:effectLst/>
            </c:spPr>
            <c:extLst>
              <c:ext xmlns:c16="http://schemas.microsoft.com/office/drawing/2014/chart" uri="{C3380CC4-5D6E-409C-BE32-E72D297353CC}">
                <c16:uniqueId val="{00000007-17E1-1441-89DA-3E53005D85C2}"/>
              </c:ext>
            </c:extLst>
          </c:dPt>
          <c:dPt>
            <c:idx val="4"/>
            <c:invertIfNegative val="0"/>
            <c:bubble3D val="0"/>
            <c:spPr>
              <a:noFill/>
              <a:ln>
                <a:noFill/>
              </a:ln>
              <a:effectLst/>
            </c:spPr>
            <c:extLst>
              <c:ext xmlns:c16="http://schemas.microsoft.com/office/drawing/2014/chart" uri="{C3380CC4-5D6E-409C-BE32-E72D297353CC}">
                <c16:uniqueId val="{00000009-17E1-1441-89DA-3E53005D85C2}"/>
              </c:ext>
            </c:extLst>
          </c:dPt>
          <c:dPt>
            <c:idx val="5"/>
            <c:invertIfNegative val="0"/>
            <c:bubble3D val="0"/>
            <c:spPr>
              <a:solidFill>
                <a:schemeClr val="accent4"/>
              </a:solidFill>
              <a:effectLst/>
            </c:spPr>
            <c:extLst>
              <c:ext xmlns:c16="http://schemas.microsoft.com/office/drawing/2014/chart" uri="{C3380CC4-5D6E-409C-BE32-E72D297353CC}">
                <c16:uniqueId val="{0000000B-17E1-1441-89DA-3E53005D85C2}"/>
              </c:ext>
            </c:extLst>
          </c:dPt>
          <c:dLbls>
            <c:dLbl>
              <c:idx val="0"/>
              <c:layout>
                <c:manualLayout>
                  <c:x val="0.46277251491758392"/>
                  <c:y val="-2.7438987243064101E-4"/>
                </c:manualLayout>
              </c:layout>
              <c:numFmt formatCode="#,##0" sourceLinked="0"/>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E1-1441-89DA-3E53005D85C2}"/>
                </c:ext>
              </c:extLst>
            </c:dLbl>
            <c:dLbl>
              <c:idx val="5"/>
              <c:layout>
                <c:manualLayout>
                  <c:x val="0.17711904735275347"/>
                  <c:y val="0"/>
                </c:manualLayout>
              </c:layout>
              <c:numFmt formatCode="#,##0" sourceLinked="0"/>
              <c:spPr>
                <a:noFill/>
                <a:ln>
                  <a:noFill/>
                </a:ln>
                <a:effectLst/>
              </c:spPr>
              <c:txPr>
                <a:bodyPr/>
                <a:lstStyle/>
                <a:p>
                  <a:pPr>
                    <a:defRPr sz="1600" b="0">
                      <a:solidFill>
                        <a:schemeClr val="accent4"/>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7E1-1441-89DA-3E53005D85C2}"/>
                </c:ext>
              </c:extLst>
            </c:dLbl>
            <c:numFmt formatCode="#,##0" sourceLinked="0"/>
            <c:spPr>
              <a:noFill/>
              <a:ln>
                <a:noFill/>
              </a:ln>
              <a:effectLst/>
            </c:spPr>
            <c:txPr>
              <a:bodyPr/>
              <a:lstStyle/>
              <a:p>
                <a:pPr>
                  <a:defRPr sz="1600" b="1"/>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Total</c:v>
                </c:pt>
                <c:pt idx="1">
                  <c:v>ICOs</c:v>
                </c:pt>
                <c:pt idx="2">
                  <c:v>Syndicated Lending</c:v>
                </c:pt>
                <c:pt idx="3">
                  <c:v>Bonds</c:v>
                </c:pt>
                <c:pt idx="4">
                  <c:v>IPOs</c:v>
                </c:pt>
                <c:pt idx="5">
                  <c:v>Private Offerings</c:v>
                </c:pt>
              </c:strCache>
            </c:strRef>
          </c:cat>
          <c:val>
            <c:numRef>
              <c:f>Sheet1!$B$2:$B$7</c:f>
              <c:numCache>
                <c:formatCode>General</c:formatCode>
                <c:ptCount val="6"/>
                <c:pt idx="0">
                  <c:v>7521</c:v>
                </c:pt>
                <c:pt idx="1">
                  <c:v>7509</c:v>
                </c:pt>
                <c:pt idx="2">
                  <c:v>4296</c:v>
                </c:pt>
                <c:pt idx="3">
                  <c:v>2241</c:v>
                </c:pt>
                <c:pt idx="4">
                  <c:v>2100</c:v>
                </c:pt>
                <c:pt idx="5">
                  <c:v>2100</c:v>
                </c:pt>
              </c:numCache>
            </c:numRef>
          </c:val>
          <c:extLst>
            <c:ext xmlns:c16="http://schemas.microsoft.com/office/drawing/2014/chart" uri="{C3380CC4-5D6E-409C-BE32-E72D297353CC}">
              <c16:uniqueId val="{0000000C-17E1-1441-89DA-3E53005D85C2}"/>
            </c:ext>
          </c:extLst>
        </c:ser>
        <c:ser>
          <c:idx val="1"/>
          <c:order val="1"/>
          <c:tx>
            <c:strRef>
              <c:f>Sheet1!$C$1</c:f>
              <c:strCache>
                <c:ptCount val="1"/>
                <c:pt idx="0">
                  <c:v>Series 2</c:v>
                </c:pt>
              </c:strCache>
            </c:strRef>
          </c:tx>
          <c:spPr>
            <a:solidFill>
              <a:schemeClr val="accent4"/>
            </a:solidFill>
            <a:effectLst/>
          </c:spPr>
          <c:invertIfNegative val="0"/>
          <c:dPt>
            <c:idx val="1"/>
            <c:invertIfNegative val="0"/>
            <c:bubble3D val="0"/>
            <c:extLst>
              <c:ext xmlns:c16="http://schemas.microsoft.com/office/drawing/2014/chart" uri="{C3380CC4-5D6E-409C-BE32-E72D297353CC}">
                <c16:uniqueId val="{0000000D-17E1-1441-89DA-3E53005D85C2}"/>
              </c:ext>
            </c:extLst>
          </c:dPt>
          <c:dLbls>
            <c:dLbl>
              <c:idx val="1"/>
              <c:layout>
                <c:manualLayout>
                  <c:x val="3.6665561460012867E-2"/>
                  <c:y val="-2.7438987243064101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7E1-1441-89DA-3E53005D85C2}"/>
                </c:ext>
              </c:extLst>
            </c:dLbl>
            <c:dLbl>
              <c:idx val="2"/>
              <c:layout>
                <c:manualLayout>
                  <c:x val="0.23524648333224496"/>
                  <c:y val="-3.9367392443312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7E1-1441-89DA-3E53005D85C2}"/>
                </c:ext>
              </c:extLst>
            </c:dLbl>
            <c:dLbl>
              <c:idx val="3"/>
              <c:layout>
                <c:manualLayout>
                  <c:x val="0.1713951832953366"/>
                  <c:y val="-5.673745169638483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7E1-1441-89DA-3E53005D85C2}"/>
                </c:ext>
              </c:extLst>
            </c:dLbl>
            <c:dLbl>
              <c:idx val="4"/>
              <c:layout>
                <c:manualLayout>
                  <c:x val="5.216671615442924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7E1-1441-89DA-3E53005D85C2}"/>
                </c:ext>
              </c:extLst>
            </c:dLbl>
            <c:numFmt formatCode="#,##0" sourceLinked="0"/>
            <c:spPr>
              <a:noFill/>
              <a:ln>
                <a:noFill/>
              </a:ln>
              <a:effectLst/>
            </c:spPr>
            <c:txPr>
              <a:bodyPr/>
              <a:lstStyle/>
              <a:p>
                <a:pPr>
                  <a:defRPr sz="1600" b="0">
                    <a:solidFill>
                      <a:schemeClr val="accent4"/>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Total</c:v>
                </c:pt>
                <c:pt idx="1">
                  <c:v>ICOs</c:v>
                </c:pt>
                <c:pt idx="2">
                  <c:v>Syndicated Lending</c:v>
                </c:pt>
                <c:pt idx="3">
                  <c:v>Bonds</c:v>
                </c:pt>
                <c:pt idx="4">
                  <c:v>IPOs</c:v>
                </c:pt>
                <c:pt idx="5">
                  <c:v>Private Offerings</c:v>
                </c:pt>
              </c:strCache>
            </c:strRef>
          </c:cat>
          <c:val>
            <c:numRef>
              <c:f>Sheet1!$C$2:$C$7</c:f>
              <c:numCache>
                <c:formatCode>General</c:formatCode>
                <c:ptCount val="6"/>
                <c:pt idx="1">
                  <c:v>12</c:v>
                </c:pt>
                <c:pt idx="2">
                  <c:v>3213</c:v>
                </c:pt>
                <c:pt idx="3">
                  <c:v>2055</c:v>
                </c:pt>
                <c:pt idx="4">
                  <c:v>141</c:v>
                </c:pt>
              </c:numCache>
            </c:numRef>
          </c:val>
          <c:extLst>
            <c:ext xmlns:c16="http://schemas.microsoft.com/office/drawing/2014/chart" uri="{C3380CC4-5D6E-409C-BE32-E72D297353CC}">
              <c16:uniqueId val="{00000011-17E1-1441-89DA-3E53005D85C2}"/>
            </c:ext>
          </c:extLst>
        </c:ser>
        <c:ser>
          <c:idx val="2"/>
          <c:order val="2"/>
          <c:tx>
            <c:strRef>
              <c:f>Sheet1!$D$1</c:f>
              <c:strCache>
                <c:ptCount val="1"/>
              </c:strCache>
            </c:strRef>
          </c:tx>
          <c:invertIfNegative val="0"/>
          <c:cat>
            <c:strRef>
              <c:f>Sheet1!$A$2:$A$7</c:f>
              <c:strCache>
                <c:ptCount val="6"/>
                <c:pt idx="0">
                  <c:v>Total</c:v>
                </c:pt>
                <c:pt idx="1">
                  <c:v>ICOs</c:v>
                </c:pt>
                <c:pt idx="2">
                  <c:v>Syndicated Lending</c:v>
                </c:pt>
                <c:pt idx="3">
                  <c:v>Bonds</c:v>
                </c:pt>
                <c:pt idx="4">
                  <c:v>IPOs</c:v>
                </c:pt>
                <c:pt idx="5">
                  <c:v>Private Offerings</c:v>
                </c:pt>
              </c:strCache>
            </c:strRef>
          </c:cat>
          <c:val>
            <c:numRef>
              <c:f>Sheet1!$D$2:$D$7</c:f>
              <c:numCache>
                <c:formatCode>General</c:formatCode>
                <c:ptCount val="6"/>
              </c:numCache>
            </c:numRef>
          </c:val>
          <c:extLst>
            <c:ext xmlns:c16="http://schemas.microsoft.com/office/drawing/2014/chart" uri="{C3380CC4-5D6E-409C-BE32-E72D297353CC}">
              <c16:uniqueId val="{00000012-17E1-1441-89DA-3E53005D85C2}"/>
            </c:ext>
          </c:extLst>
        </c:ser>
        <c:dLbls>
          <c:showLegendKey val="0"/>
          <c:showVal val="0"/>
          <c:showCatName val="0"/>
          <c:showSerName val="0"/>
          <c:showPercent val="0"/>
          <c:showBubbleSize val="0"/>
        </c:dLbls>
        <c:gapWidth val="150"/>
        <c:overlap val="100"/>
        <c:axId val="66589184"/>
        <c:axId val="56951936"/>
      </c:barChart>
      <c:catAx>
        <c:axId val="66589184"/>
        <c:scaling>
          <c:orientation val="minMax"/>
        </c:scaling>
        <c:delete val="1"/>
        <c:axPos val="l"/>
        <c:numFmt formatCode="General" sourceLinked="0"/>
        <c:majorTickMark val="out"/>
        <c:minorTickMark val="none"/>
        <c:tickLblPos val="nextTo"/>
        <c:crossAx val="56951936"/>
        <c:crosses val="autoZero"/>
        <c:auto val="1"/>
        <c:lblAlgn val="ctr"/>
        <c:lblOffset val="100"/>
        <c:noMultiLvlLbl val="0"/>
      </c:catAx>
      <c:valAx>
        <c:axId val="56951936"/>
        <c:scaling>
          <c:orientation val="minMax"/>
        </c:scaling>
        <c:delete val="1"/>
        <c:axPos val="b"/>
        <c:numFmt formatCode="General" sourceLinked="1"/>
        <c:majorTickMark val="out"/>
        <c:minorTickMark val="none"/>
        <c:tickLblPos val="nextTo"/>
        <c:crossAx val="665891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30E725-83E0-4B4A-A727-809B9794A993}" type="doc">
      <dgm:prSet loTypeId="urn:microsoft.com/office/officeart/2005/8/layout/hierarchy4" loCatId="" qsTypeId="urn:microsoft.com/office/officeart/2005/8/quickstyle/simple1" qsCatId="simple" csTypeId="urn:microsoft.com/office/officeart/2005/8/colors/accent1_3" csCatId="accent1" phldr="1"/>
      <dgm:spPr/>
      <dgm:t>
        <a:bodyPr/>
        <a:lstStyle/>
        <a:p>
          <a:endParaRPr lang="en-US"/>
        </a:p>
      </dgm:t>
    </dgm:pt>
    <dgm:pt modelId="{7F75732B-2603-F84D-B472-DD01B108B188}">
      <dgm:prSet phldrT="[Text]" custT="1"/>
      <dgm:spPr/>
      <dgm:t>
        <a:bodyPr/>
        <a:lstStyle/>
        <a:p>
          <a:r>
            <a:rPr lang="en-US" sz="3600" dirty="0"/>
            <a:t>Early Adopters</a:t>
          </a:r>
        </a:p>
      </dgm:t>
    </dgm:pt>
    <dgm:pt modelId="{2309038B-615E-9347-945B-7F7A1A08E0B5}" type="parTrans" cxnId="{960098B8-7EB8-BC48-8E64-544C89E8ECAC}">
      <dgm:prSet/>
      <dgm:spPr/>
      <dgm:t>
        <a:bodyPr/>
        <a:lstStyle/>
        <a:p>
          <a:endParaRPr lang="en-US" sz="1200"/>
        </a:p>
      </dgm:t>
    </dgm:pt>
    <dgm:pt modelId="{10EBC6B7-A918-5045-8A8A-B76E5EEB9638}" type="sibTrans" cxnId="{960098B8-7EB8-BC48-8E64-544C89E8ECAC}">
      <dgm:prSet/>
      <dgm:spPr/>
      <dgm:t>
        <a:bodyPr/>
        <a:lstStyle/>
        <a:p>
          <a:endParaRPr lang="en-US" sz="1200"/>
        </a:p>
      </dgm:t>
    </dgm:pt>
    <dgm:pt modelId="{72C7FAF2-A4C0-C74F-AC32-2AAC53F4762D}">
      <dgm:prSet phldrT="[Text]" custT="1"/>
      <dgm:spPr/>
      <dgm:t>
        <a:bodyPr/>
        <a:lstStyle/>
        <a:p>
          <a:r>
            <a:rPr lang="en-US" sz="2800" dirty="0"/>
            <a:t>Public Blockchain</a:t>
          </a:r>
        </a:p>
      </dgm:t>
    </dgm:pt>
    <dgm:pt modelId="{0977731B-F01B-EC4C-88F4-4004EDA78207}" type="parTrans" cxnId="{C33F09B4-65E6-264C-A01D-7E2C4A0825AC}">
      <dgm:prSet/>
      <dgm:spPr/>
      <dgm:t>
        <a:bodyPr/>
        <a:lstStyle/>
        <a:p>
          <a:endParaRPr lang="en-US" sz="1200"/>
        </a:p>
      </dgm:t>
    </dgm:pt>
    <dgm:pt modelId="{CC449A37-52E6-0840-BA9C-6E65A5776F35}" type="sibTrans" cxnId="{C33F09B4-65E6-264C-A01D-7E2C4A0825AC}">
      <dgm:prSet/>
      <dgm:spPr/>
      <dgm:t>
        <a:bodyPr/>
        <a:lstStyle/>
        <a:p>
          <a:endParaRPr lang="en-US" sz="1200"/>
        </a:p>
      </dgm:t>
    </dgm:pt>
    <dgm:pt modelId="{2AEBED97-41FF-3349-867D-75775B239ED0}">
      <dgm:prSet phldrT="[Text]" custT="1"/>
      <dgm:spPr/>
      <dgm:t>
        <a:bodyPr/>
        <a:lstStyle/>
        <a:p>
          <a:r>
            <a:rPr lang="en-US" sz="1800" dirty="0"/>
            <a:t>REIT</a:t>
          </a:r>
        </a:p>
      </dgm:t>
    </dgm:pt>
    <dgm:pt modelId="{534E630C-5C6F-964C-B13B-09AA8C7D01C2}" type="parTrans" cxnId="{8284F4F5-4046-3B4D-9FB5-47800A424722}">
      <dgm:prSet/>
      <dgm:spPr/>
      <dgm:t>
        <a:bodyPr/>
        <a:lstStyle/>
        <a:p>
          <a:endParaRPr lang="en-US" sz="1200"/>
        </a:p>
      </dgm:t>
    </dgm:pt>
    <dgm:pt modelId="{E689B2C1-9787-E847-9DE5-AEE8067964BF}" type="sibTrans" cxnId="{8284F4F5-4046-3B4D-9FB5-47800A424722}">
      <dgm:prSet/>
      <dgm:spPr/>
      <dgm:t>
        <a:bodyPr/>
        <a:lstStyle/>
        <a:p>
          <a:endParaRPr lang="en-US" sz="1200"/>
        </a:p>
      </dgm:t>
    </dgm:pt>
    <dgm:pt modelId="{29DEACF0-62A6-9E4F-8947-EEA97299D397}">
      <dgm:prSet phldrT="[Text]" custT="1"/>
      <dgm:spPr/>
      <dgm:t>
        <a:bodyPr/>
        <a:lstStyle/>
        <a:p>
          <a:r>
            <a:rPr lang="en-US" sz="1800" dirty="0"/>
            <a:t>Venture Fund</a:t>
          </a:r>
        </a:p>
      </dgm:t>
    </dgm:pt>
    <dgm:pt modelId="{BEB49234-CFC0-5249-A4A5-CFC4AD4064DA}" type="parTrans" cxnId="{0F610A69-19D2-6D4F-B866-16634FDEAF60}">
      <dgm:prSet/>
      <dgm:spPr/>
      <dgm:t>
        <a:bodyPr/>
        <a:lstStyle/>
        <a:p>
          <a:endParaRPr lang="en-US" sz="1200"/>
        </a:p>
      </dgm:t>
    </dgm:pt>
    <dgm:pt modelId="{5008E2E7-38FB-A943-90EB-20EACA3FD930}" type="sibTrans" cxnId="{0F610A69-19D2-6D4F-B866-16634FDEAF60}">
      <dgm:prSet/>
      <dgm:spPr/>
      <dgm:t>
        <a:bodyPr/>
        <a:lstStyle/>
        <a:p>
          <a:endParaRPr lang="en-US" sz="1200"/>
        </a:p>
      </dgm:t>
    </dgm:pt>
    <dgm:pt modelId="{3FD080EE-AF2D-7C44-B69B-31A028FD2102}">
      <dgm:prSet phldrT="[Text]" custT="1"/>
      <dgm:spPr/>
      <dgm:t>
        <a:bodyPr/>
        <a:lstStyle/>
        <a:p>
          <a:r>
            <a:rPr lang="en-US" sz="3600" dirty="0"/>
            <a:t>Institutional Customers</a:t>
          </a:r>
        </a:p>
      </dgm:t>
    </dgm:pt>
    <dgm:pt modelId="{4206F79C-3C6A-824B-B188-E018B8CDA842}" type="parTrans" cxnId="{AB8F17C5-164D-7A4C-947D-46F5CE955783}">
      <dgm:prSet/>
      <dgm:spPr/>
      <dgm:t>
        <a:bodyPr/>
        <a:lstStyle/>
        <a:p>
          <a:endParaRPr lang="en-US" sz="1200"/>
        </a:p>
      </dgm:t>
    </dgm:pt>
    <dgm:pt modelId="{1146DAEC-760E-BF49-B5DC-F0FF8047E094}" type="sibTrans" cxnId="{AB8F17C5-164D-7A4C-947D-46F5CE955783}">
      <dgm:prSet/>
      <dgm:spPr/>
      <dgm:t>
        <a:bodyPr/>
        <a:lstStyle/>
        <a:p>
          <a:endParaRPr lang="en-US" sz="1200"/>
        </a:p>
      </dgm:t>
    </dgm:pt>
    <dgm:pt modelId="{E7E790B9-6AC6-3B41-A886-511DC9FBC921}">
      <dgm:prSet phldrT="[Text]" custT="1"/>
      <dgm:spPr/>
      <dgm:t>
        <a:bodyPr/>
        <a:lstStyle/>
        <a:p>
          <a:r>
            <a:rPr lang="en-US" sz="2800" dirty="0"/>
            <a:t>Permissioned Based Blockchain</a:t>
          </a:r>
        </a:p>
      </dgm:t>
    </dgm:pt>
    <dgm:pt modelId="{5F146F5D-F09A-704B-ACCA-346D10535103}" type="parTrans" cxnId="{C3E5435B-0BAD-AB4D-9F9E-081BC74DDC80}">
      <dgm:prSet/>
      <dgm:spPr/>
      <dgm:t>
        <a:bodyPr/>
        <a:lstStyle/>
        <a:p>
          <a:endParaRPr lang="en-US" sz="1200"/>
        </a:p>
      </dgm:t>
    </dgm:pt>
    <dgm:pt modelId="{AE3805A0-A8B7-2F48-B532-6726579AE572}" type="sibTrans" cxnId="{C3E5435B-0BAD-AB4D-9F9E-081BC74DDC80}">
      <dgm:prSet/>
      <dgm:spPr/>
      <dgm:t>
        <a:bodyPr/>
        <a:lstStyle/>
        <a:p>
          <a:endParaRPr lang="en-US" sz="1200"/>
        </a:p>
      </dgm:t>
    </dgm:pt>
    <dgm:pt modelId="{830EE1C3-95A8-4241-856E-10EFFAC8B2A0}">
      <dgm:prSet phldrT="[Text]" custT="1"/>
      <dgm:spPr/>
      <dgm:t>
        <a:bodyPr/>
        <a:lstStyle/>
        <a:p>
          <a:r>
            <a:rPr lang="en-US" sz="1800" dirty="0"/>
            <a:t>Equity </a:t>
          </a:r>
        </a:p>
      </dgm:t>
    </dgm:pt>
    <dgm:pt modelId="{581085AC-9A2D-8C44-BD3C-9709E9B60073}" type="parTrans" cxnId="{4165A93B-103C-DB46-A56B-2102B988EBFD}">
      <dgm:prSet/>
      <dgm:spPr/>
      <dgm:t>
        <a:bodyPr/>
        <a:lstStyle/>
        <a:p>
          <a:endParaRPr lang="en-US" sz="1200"/>
        </a:p>
      </dgm:t>
    </dgm:pt>
    <dgm:pt modelId="{43904A40-22C6-6E45-A085-24563C9381C1}" type="sibTrans" cxnId="{4165A93B-103C-DB46-A56B-2102B988EBFD}">
      <dgm:prSet/>
      <dgm:spPr/>
      <dgm:t>
        <a:bodyPr/>
        <a:lstStyle/>
        <a:p>
          <a:endParaRPr lang="en-US" sz="1200"/>
        </a:p>
      </dgm:t>
    </dgm:pt>
    <dgm:pt modelId="{BF5ECA81-48F9-AB4A-AC13-4B9366BF13AB}">
      <dgm:prSet phldrT="[Text]" custT="1"/>
      <dgm:spPr/>
      <dgm:t>
        <a:bodyPr/>
        <a:lstStyle/>
        <a:p>
          <a:r>
            <a:rPr lang="en-US" sz="1800" dirty="0"/>
            <a:t>Revenue Streams</a:t>
          </a:r>
        </a:p>
      </dgm:t>
    </dgm:pt>
    <dgm:pt modelId="{0DECE096-6B33-444A-B24F-8BFCE6DEC204}" type="parTrans" cxnId="{D0E31D76-ED96-8843-9631-ACDF4866D808}">
      <dgm:prSet/>
      <dgm:spPr/>
      <dgm:t>
        <a:bodyPr/>
        <a:lstStyle/>
        <a:p>
          <a:endParaRPr lang="en-US" sz="1200"/>
        </a:p>
      </dgm:t>
    </dgm:pt>
    <dgm:pt modelId="{0C3750BD-3D4E-6040-B8BD-E458C99F7F74}" type="sibTrans" cxnId="{D0E31D76-ED96-8843-9631-ACDF4866D808}">
      <dgm:prSet/>
      <dgm:spPr/>
      <dgm:t>
        <a:bodyPr/>
        <a:lstStyle/>
        <a:p>
          <a:endParaRPr lang="en-US" sz="1200"/>
        </a:p>
      </dgm:t>
    </dgm:pt>
    <dgm:pt modelId="{534562F9-1FA6-FC47-9F77-7CFC42939ABA}">
      <dgm:prSet phldrT="[Text]" custT="1"/>
      <dgm:spPr/>
      <dgm:t>
        <a:bodyPr/>
        <a:lstStyle/>
        <a:p>
          <a:r>
            <a:rPr lang="en-US" sz="1800" dirty="0"/>
            <a:t>Debt</a:t>
          </a:r>
        </a:p>
      </dgm:t>
    </dgm:pt>
    <dgm:pt modelId="{A48D4F74-2F9E-BD4A-9E7B-FE2DFAB9806E}" type="parTrans" cxnId="{00982F6A-6941-2949-94A9-F18C78870316}">
      <dgm:prSet/>
      <dgm:spPr/>
      <dgm:t>
        <a:bodyPr/>
        <a:lstStyle/>
        <a:p>
          <a:endParaRPr lang="en-US" sz="1200"/>
        </a:p>
      </dgm:t>
    </dgm:pt>
    <dgm:pt modelId="{446AD75C-E8AB-0943-A224-BED9432FC839}" type="sibTrans" cxnId="{00982F6A-6941-2949-94A9-F18C78870316}">
      <dgm:prSet/>
      <dgm:spPr/>
      <dgm:t>
        <a:bodyPr/>
        <a:lstStyle/>
        <a:p>
          <a:endParaRPr lang="en-US" sz="1200"/>
        </a:p>
      </dgm:t>
    </dgm:pt>
    <dgm:pt modelId="{EEA9C51F-C389-154B-B692-ED22D7D554DE}">
      <dgm:prSet phldrT="[Text]" custT="1"/>
      <dgm:spPr/>
      <dgm:t>
        <a:bodyPr/>
        <a:lstStyle/>
        <a:p>
          <a:r>
            <a:rPr lang="en-US" sz="1800" dirty="0"/>
            <a:t>Commercial Paper</a:t>
          </a:r>
        </a:p>
      </dgm:t>
    </dgm:pt>
    <dgm:pt modelId="{AE09A557-4F48-B148-AAB1-C96BDC0E30FE}" type="parTrans" cxnId="{9904DF74-ABF6-354C-BE52-5F72BF89E34A}">
      <dgm:prSet/>
      <dgm:spPr/>
      <dgm:t>
        <a:bodyPr/>
        <a:lstStyle/>
        <a:p>
          <a:endParaRPr lang="en-US" sz="1200"/>
        </a:p>
      </dgm:t>
    </dgm:pt>
    <dgm:pt modelId="{8855E0C5-27E3-8B48-97AA-3DE50483604B}" type="sibTrans" cxnId="{9904DF74-ABF6-354C-BE52-5F72BF89E34A}">
      <dgm:prSet/>
      <dgm:spPr/>
      <dgm:t>
        <a:bodyPr/>
        <a:lstStyle/>
        <a:p>
          <a:endParaRPr lang="en-US" sz="1200"/>
        </a:p>
      </dgm:t>
    </dgm:pt>
    <dgm:pt modelId="{09B875FC-C88E-8B4B-B004-FF536CE43BA9}">
      <dgm:prSet phldrT="[Text]" custT="1"/>
      <dgm:spPr/>
      <dgm:t>
        <a:bodyPr/>
        <a:lstStyle/>
        <a:p>
          <a:r>
            <a:rPr lang="en-US" sz="1800" dirty="0"/>
            <a:t>Bonds</a:t>
          </a:r>
        </a:p>
      </dgm:t>
    </dgm:pt>
    <dgm:pt modelId="{77DD2EC7-24C5-A341-8930-8A5968B85544}" type="parTrans" cxnId="{A97E20BE-B712-684E-8791-E25F5FC721EF}">
      <dgm:prSet/>
      <dgm:spPr/>
      <dgm:t>
        <a:bodyPr/>
        <a:lstStyle/>
        <a:p>
          <a:endParaRPr lang="en-US" sz="1200"/>
        </a:p>
      </dgm:t>
    </dgm:pt>
    <dgm:pt modelId="{2EE518F7-60FA-0448-878C-F9714042F12D}" type="sibTrans" cxnId="{A97E20BE-B712-684E-8791-E25F5FC721EF}">
      <dgm:prSet/>
      <dgm:spPr/>
      <dgm:t>
        <a:bodyPr/>
        <a:lstStyle/>
        <a:p>
          <a:endParaRPr lang="en-US" sz="1200"/>
        </a:p>
      </dgm:t>
    </dgm:pt>
    <dgm:pt modelId="{69AB88E1-2772-CE4F-8EED-275A24E16D95}">
      <dgm:prSet phldrT="[Text]" custT="1"/>
      <dgm:spPr/>
      <dgm:t>
        <a:bodyPr/>
        <a:lstStyle/>
        <a:p>
          <a:r>
            <a:rPr lang="en-US" sz="1800" dirty="0"/>
            <a:t>Loans</a:t>
          </a:r>
        </a:p>
      </dgm:t>
    </dgm:pt>
    <dgm:pt modelId="{9FDF720C-50F4-8F42-A09F-C0331A0C6B70}" type="parTrans" cxnId="{392D9085-98E4-BC47-B40B-358CC08F7725}">
      <dgm:prSet/>
      <dgm:spPr/>
      <dgm:t>
        <a:bodyPr/>
        <a:lstStyle/>
        <a:p>
          <a:endParaRPr lang="en-US" sz="1200"/>
        </a:p>
      </dgm:t>
    </dgm:pt>
    <dgm:pt modelId="{A3838ED4-CD30-FF4D-BA8E-6825E44BB72E}" type="sibTrans" cxnId="{392D9085-98E4-BC47-B40B-358CC08F7725}">
      <dgm:prSet/>
      <dgm:spPr/>
      <dgm:t>
        <a:bodyPr/>
        <a:lstStyle/>
        <a:p>
          <a:endParaRPr lang="en-US" sz="1200"/>
        </a:p>
      </dgm:t>
    </dgm:pt>
    <dgm:pt modelId="{58543FC7-5293-8E42-A39C-4F73F213B23C}" type="pres">
      <dgm:prSet presAssocID="{3630E725-83E0-4B4A-A727-809B9794A993}" presName="Name0" presStyleCnt="0">
        <dgm:presLayoutVars>
          <dgm:chPref val="1"/>
          <dgm:dir/>
          <dgm:animOne val="branch"/>
          <dgm:animLvl val="lvl"/>
          <dgm:resizeHandles/>
        </dgm:presLayoutVars>
      </dgm:prSet>
      <dgm:spPr/>
    </dgm:pt>
    <dgm:pt modelId="{A2F74AF3-5A7F-F04C-A564-634FCC44DFC9}" type="pres">
      <dgm:prSet presAssocID="{7F75732B-2603-F84D-B472-DD01B108B188}" presName="vertOne" presStyleCnt="0"/>
      <dgm:spPr/>
    </dgm:pt>
    <dgm:pt modelId="{ECF7456E-746B-3240-9E86-4E196F0D26BD}" type="pres">
      <dgm:prSet presAssocID="{7F75732B-2603-F84D-B472-DD01B108B188}" presName="txOne" presStyleLbl="node0" presStyleIdx="0" presStyleCnt="2">
        <dgm:presLayoutVars>
          <dgm:chPref val="3"/>
        </dgm:presLayoutVars>
      </dgm:prSet>
      <dgm:spPr/>
    </dgm:pt>
    <dgm:pt modelId="{99CB9CF1-8038-4F42-80C1-C8A277C893B9}" type="pres">
      <dgm:prSet presAssocID="{7F75732B-2603-F84D-B472-DD01B108B188}" presName="parTransOne" presStyleCnt="0"/>
      <dgm:spPr/>
    </dgm:pt>
    <dgm:pt modelId="{8EC32265-9CAF-4D42-BE3C-3BB8176D3617}" type="pres">
      <dgm:prSet presAssocID="{7F75732B-2603-F84D-B472-DD01B108B188}" presName="horzOne" presStyleCnt="0"/>
      <dgm:spPr/>
    </dgm:pt>
    <dgm:pt modelId="{75BAFA7E-8A1C-564B-9C4C-991F2287DE00}" type="pres">
      <dgm:prSet presAssocID="{72C7FAF2-A4C0-C74F-AC32-2AAC53F4762D}" presName="vertTwo" presStyleCnt="0"/>
      <dgm:spPr/>
    </dgm:pt>
    <dgm:pt modelId="{8FE50FCE-A151-914B-A9EF-65ECD5761DC7}" type="pres">
      <dgm:prSet presAssocID="{72C7FAF2-A4C0-C74F-AC32-2AAC53F4762D}" presName="txTwo" presStyleLbl="node2" presStyleIdx="0" presStyleCnt="2">
        <dgm:presLayoutVars>
          <dgm:chPref val="3"/>
        </dgm:presLayoutVars>
      </dgm:prSet>
      <dgm:spPr/>
    </dgm:pt>
    <dgm:pt modelId="{B84C1CE9-6EFE-0C46-9ABF-C0E4E549D760}" type="pres">
      <dgm:prSet presAssocID="{72C7FAF2-A4C0-C74F-AC32-2AAC53F4762D}" presName="parTransTwo" presStyleCnt="0"/>
      <dgm:spPr/>
    </dgm:pt>
    <dgm:pt modelId="{0DF2016B-4DEE-324E-ADA6-BF2BD2DF6750}" type="pres">
      <dgm:prSet presAssocID="{72C7FAF2-A4C0-C74F-AC32-2AAC53F4762D}" presName="horzTwo" presStyleCnt="0"/>
      <dgm:spPr/>
    </dgm:pt>
    <dgm:pt modelId="{BF29A964-D15F-0944-A984-F339EF1F0AC1}" type="pres">
      <dgm:prSet presAssocID="{2AEBED97-41FF-3349-867D-75775B239ED0}" presName="vertThree" presStyleCnt="0"/>
      <dgm:spPr/>
    </dgm:pt>
    <dgm:pt modelId="{0DCEDBFC-AAC7-114B-92B2-D0C0A01F5283}" type="pres">
      <dgm:prSet presAssocID="{2AEBED97-41FF-3349-867D-75775B239ED0}" presName="txThree" presStyleLbl="node3" presStyleIdx="0" presStyleCnt="8">
        <dgm:presLayoutVars>
          <dgm:chPref val="3"/>
        </dgm:presLayoutVars>
      </dgm:prSet>
      <dgm:spPr/>
    </dgm:pt>
    <dgm:pt modelId="{7FA628C9-BCEF-514D-A937-DEDA9778F42F}" type="pres">
      <dgm:prSet presAssocID="{2AEBED97-41FF-3349-867D-75775B239ED0}" presName="horzThree" presStyleCnt="0"/>
      <dgm:spPr/>
    </dgm:pt>
    <dgm:pt modelId="{83BC350A-18DA-B941-AAC8-7E9CA6489B46}" type="pres">
      <dgm:prSet presAssocID="{E689B2C1-9787-E847-9DE5-AEE8067964BF}" presName="sibSpaceThree" presStyleCnt="0"/>
      <dgm:spPr/>
    </dgm:pt>
    <dgm:pt modelId="{F59118E7-EBA7-6040-96E3-C228E24FB5F2}" type="pres">
      <dgm:prSet presAssocID="{29DEACF0-62A6-9E4F-8947-EEA97299D397}" presName="vertThree" presStyleCnt="0"/>
      <dgm:spPr/>
    </dgm:pt>
    <dgm:pt modelId="{CD76B5C4-839A-9F4A-8286-A0BAAF1ECFC8}" type="pres">
      <dgm:prSet presAssocID="{29DEACF0-62A6-9E4F-8947-EEA97299D397}" presName="txThree" presStyleLbl="node3" presStyleIdx="1" presStyleCnt="8">
        <dgm:presLayoutVars>
          <dgm:chPref val="3"/>
        </dgm:presLayoutVars>
      </dgm:prSet>
      <dgm:spPr/>
    </dgm:pt>
    <dgm:pt modelId="{E0D61F4A-5F63-334C-B423-F0FA4E854EDC}" type="pres">
      <dgm:prSet presAssocID="{29DEACF0-62A6-9E4F-8947-EEA97299D397}" presName="horzThree" presStyleCnt="0"/>
      <dgm:spPr/>
    </dgm:pt>
    <dgm:pt modelId="{7AB55BAC-5FCC-BB42-8FBF-59C2DB7D8049}" type="pres">
      <dgm:prSet presAssocID="{5008E2E7-38FB-A943-90EB-20EACA3FD930}" presName="sibSpaceThree" presStyleCnt="0"/>
      <dgm:spPr/>
    </dgm:pt>
    <dgm:pt modelId="{7CCFA9E1-CACB-0B45-ADC7-05FD7430D74E}" type="pres">
      <dgm:prSet presAssocID="{830EE1C3-95A8-4241-856E-10EFFAC8B2A0}" presName="vertThree" presStyleCnt="0"/>
      <dgm:spPr/>
    </dgm:pt>
    <dgm:pt modelId="{A7CF5423-1A7A-874D-956C-13A47F92F894}" type="pres">
      <dgm:prSet presAssocID="{830EE1C3-95A8-4241-856E-10EFFAC8B2A0}" presName="txThree" presStyleLbl="node3" presStyleIdx="2" presStyleCnt="8">
        <dgm:presLayoutVars>
          <dgm:chPref val="3"/>
        </dgm:presLayoutVars>
      </dgm:prSet>
      <dgm:spPr/>
    </dgm:pt>
    <dgm:pt modelId="{5FF70523-D9FA-8D46-A586-59E2AF790CA8}" type="pres">
      <dgm:prSet presAssocID="{830EE1C3-95A8-4241-856E-10EFFAC8B2A0}" presName="horzThree" presStyleCnt="0"/>
      <dgm:spPr/>
    </dgm:pt>
    <dgm:pt modelId="{7DF8A576-97A4-0A4A-A78E-E52459E16DBC}" type="pres">
      <dgm:prSet presAssocID="{43904A40-22C6-6E45-A085-24563C9381C1}" presName="sibSpaceThree" presStyleCnt="0"/>
      <dgm:spPr/>
    </dgm:pt>
    <dgm:pt modelId="{AB51E36C-B4C8-D74C-A56F-F762F305C347}" type="pres">
      <dgm:prSet presAssocID="{BF5ECA81-48F9-AB4A-AC13-4B9366BF13AB}" presName="vertThree" presStyleCnt="0"/>
      <dgm:spPr/>
    </dgm:pt>
    <dgm:pt modelId="{68E97253-7919-0949-B554-B8E636D65620}" type="pres">
      <dgm:prSet presAssocID="{BF5ECA81-48F9-AB4A-AC13-4B9366BF13AB}" presName="txThree" presStyleLbl="node3" presStyleIdx="3" presStyleCnt="8">
        <dgm:presLayoutVars>
          <dgm:chPref val="3"/>
        </dgm:presLayoutVars>
      </dgm:prSet>
      <dgm:spPr/>
    </dgm:pt>
    <dgm:pt modelId="{79A878F0-321F-1940-8325-1D6AAB799F9D}" type="pres">
      <dgm:prSet presAssocID="{BF5ECA81-48F9-AB4A-AC13-4B9366BF13AB}" presName="horzThree" presStyleCnt="0"/>
      <dgm:spPr/>
    </dgm:pt>
    <dgm:pt modelId="{767F7D8B-6A28-9D4D-81B5-D5B2AC6F19DC}" type="pres">
      <dgm:prSet presAssocID="{10EBC6B7-A918-5045-8A8A-B76E5EEB9638}" presName="sibSpaceOne" presStyleCnt="0"/>
      <dgm:spPr/>
    </dgm:pt>
    <dgm:pt modelId="{03A19DBA-4CB6-3340-9FF8-AF5BFDA758A2}" type="pres">
      <dgm:prSet presAssocID="{3FD080EE-AF2D-7C44-B69B-31A028FD2102}" presName="vertOne" presStyleCnt="0"/>
      <dgm:spPr/>
    </dgm:pt>
    <dgm:pt modelId="{E47EADA3-6654-4849-B313-AFEAB829B46A}" type="pres">
      <dgm:prSet presAssocID="{3FD080EE-AF2D-7C44-B69B-31A028FD2102}" presName="txOne" presStyleLbl="node0" presStyleIdx="1" presStyleCnt="2">
        <dgm:presLayoutVars>
          <dgm:chPref val="3"/>
        </dgm:presLayoutVars>
      </dgm:prSet>
      <dgm:spPr/>
    </dgm:pt>
    <dgm:pt modelId="{90C8C43C-14D1-974A-8791-A3BD154E0453}" type="pres">
      <dgm:prSet presAssocID="{3FD080EE-AF2D-7C44-B69B-31A028FD2102}" presName="parTransOne" presStyleCnt="0"/>
      <dgm:spPr/>
    </dgm:pt>
    <dgm:pt modelId="{3BB8BF0D-9059-F740-8D31-5654E7938A22}" type="pres">
      <dgm:prSet presAssocID="{3FD080EE-AF2D-7C44-B69B-31A028FD2102}" presName="horzOne" presStyleCnt="0"/>
      <dgm:spPr/>
    </dgm:pt>
    <dgm:pt modelId="{AF9603D4-8881-F64D-8B99-A3F860486719}" type="pres">
      <dgm:prSet presAssocID="{E7E790B9-6AC6-3B41-A886-511DC9FBC921}" presName="vertTwo" presStyleCnt="0"/>
      <dgm:spPr/>
    </dgm:pt>
    <dgm:pt modelId="{9C228811-C5B4-2E42-A1DB-CCC9766C48D6}" type="pres">
      <dgm:prSet presAssocID="{E7E790B9-6AC6-3B41-A886-511DC9FBC921}" presName="txTwo" presStyleLbl="node2" presStyleIdx="1" presStyleCnt="2">
        <dgm:presLayoutVars>
          <dgm:chPref val="3"/>
        </dgm:presLayoutVars>
      </dgm:prSet>
      <dgm:spPr/>
    </dgm:pt>
    <dgm:pt modelId="{320D7FEC-5E09-8D4B-B988-6BEFCB51AC75}" type="pres">
      <dgm:prSet presAssocID="{E7E790B9-6AC6-3B41-A886-511DC9FBC921}" presName="parTransTwo" presStyleCnt="0"/>
      <dgm:spPr/>
    </dgm:pt>
    <dgm:pt modelId="{E36E8575-EC65-7C42-B84F-33590C67F289}" type="pres">
      <dgm:prSet presAssocID="{E7E790B9-6AC6-3B41-A886-511DC9FBC921}" presName="horzTwo" presStyleCnt="0"/>
      <dgm:spPr/>
    </dgm:pt>
    <dgm:pt modelId="{786CCC55-64A9-884C-A238-9DFEDF2E22FA}" type="pres">
      <dgm:prSet presAssocID="{534562F9-1FA6-FC47-9F77-7CFC42939ABA}" presName="vertThree" presStyleCnt="0"/>
      <dgm:spPr/>
    </dgm:pt>
    <dgm:pt modelId="{4870DF19-B3C6-B94E-AF45-DDB9816074EC}" type="pres">
      <dgm:prSet presAssocID="{534562F9-1FA6-FC47-9F77-7CFC42939ABA}" presName="txThree" presStyleLbl="node3" presStyleIdx="4" presStyleCnt="8">
        <dgm:presLayoutVars>
          <dgm:chPref val="3"/>
        </dgm:presLayoutVars>
      </dgm:prSet>
      <dgm:spPr/>
    </dgm:pt>
    <dgm:pt modelId="{FF7901EE-4BD9-894C-9700-D9FE6843808D}" type="pres">
      <dgm:prSet presAssocID="{534562F9-1FA6-FC47-9F77-7CFC42939ABA}" presName="horzThree" presStyleCnt="0"/>
      <dgm:spPr/>
    </dgm:pt>
    <dgm:pt modelId="{BAE3FA6B-FAC2-8042-B05B-EC1FDC039CB8}" type="pres">
      <dgm:prSet presAssocID="{446AD75C-E8AB-0943-A224-BED9432FC839}" presName="sibSpaceThree" presStyleCnt="0"/>
      <dgm:spPr/>
    </dgm:pt>
    <dgm:pt modelId="{81C1AE45-1431-254F-90DB-6CD65FC3247F}" type="pres">
      <dgm:prSet presAssocID="{EEA9C51F-C389-154B-B692-ED22D7D554DE}" presName="vertThree" presStyleCnt="0"/>
      <dgm:spPr/>
    </dgm:pt>
    <dgm:pt modelId="{9C5B1DE3-8CF5-8B4C-B707-4BF23232B64E}" type="pres">
      <dgm:prSet presAssocID="{EEA9C51F-C389-154B-B692-ED22D7D554DE}" presName="txThree" presStyleLbl="node3" presStyleIdx="5" presStyleCnt="8">
        <dgm:presLayoutVars>
          <dgm:chPref val="3"/>
        </dgm:presLayoutVars>
      </dgm:prSet>
      <dgm:spPr/>
    </dgm:pt>
    <dgm:pt modelId="{2FE0FC8A-5C81-864B-8503-FC1C5AC07974}" type="pres">
      <dgm:prSet presAssocID="{EEA9C51F-C389-154B-B692-ED22D7D554DE}" presName="horzThree" presStyleCnt="0"/>
      <dgm:spPr/>
    </dgm:pt>
    <dgm:pt modelId="{B2116877-920F-6549-9F8C-C35102D2B588}" type="pres">
      <dgm:prSet presAssocID="{8855E0C5-27E3-8B48-97AA-3DE50483604B}" presName="sibSpaceThree" presStyleCnt="0"/>
      <dgm:spPr/>
    </dgm:pt>
    <dgm:pt modelId="{F656C08E-0BA0-FE4D-8F73-48CB79ED3A35}" type="pres">
      <dgm:prSet presAssocID="{09B875FC-C88E-8B4B-B004-FF536CE43BA9}" presName="vertThree" presStyleCnt="0"/>
      <dgm:spPr/>
    </dgm:pt>
    <dgm:pt modelId="{E8C30E35-76B9-6B40-A7A5-5D8911E3DC48}" type="pres">
      <dgm:prSet presAssocID="{09B875FC-C88E-8B4B-B004-FF536CE43BA9}" presName="txThree" presStyleLbl="node3" presStyleIdx="6" presStyleCnt="8">
        <dgm:presLayoutVars>
          <dgm:chPref val="3"/>
        </dgm:presLayoutVars>
      </dgm:prSet>
      <dgm:spPr/>
    </dgm:pt>
    <dgm:pt modelId="{E33925A4-ED8C-6A4B-8C46-222075182796}" type="pres">
      <dgm:prSet presAssocID="{09B875FC-C88E-8B4B-B004-FF536CE43BA9}" presName="horzThree" presStyleCnt="0"/>
      <dgm:spPr/>
    </dgm:pt>
    <dgm:pt modelId="{C0B8CE59-31D9-084F-9AE4-2CB34B6785A5}" type="pres">
      <dgm:prSet presAssocID="{2EE518F7-60FA-0448-878C-F9714042F12D}" presName="sibSpaceThree" presStyleCnt="0"/>
      <dgm:spPr/>
    </dgm:pt>
    <dgm:pt modelId="{8D191860-BB5A-4C43-804D-BCCCF64696F5}" type="pres">
      <dgm:prSet presAssocID="{69AB88E1-2772-CE4F-8EED-275A24E16D95}" presName="vertThree" presStyleCnt="0"/>
      <dgm:spPr/>
    </dgm:pt>
    <dgm:pt modelId="{923D595B-EF4D-7C43-AAFD-45320682EB47}" type="pres">
      <dgm:prSet presAssocID="{69AB88E1-2772-CE4F-8EED-275A24E16D95}" presName="txThree" presStyleLbl="node3" presStyleIdx="7" presStyleCnt="8">
        <dgm:presLayoutVars>
          <dgm:chPref val="3"/>
        </dgm:presLayoutVars>
      </dgm:prSet>
      <dgm:spPr/>
    </dgm:pt>
    <dgm:pt modelId="{EC8D671D-2B01-BB45-845F-4A89CEC01254}" type="pres">
      <dgm:prSet presAssocID="{69AB88E1-2772-CE4F-8EED-275A24E16D95}" presName="horzThree" presStyleCnt="0"/>
      <dgm:spPr/>
    </dgm:pt>
  </dgm:ptLst>
  <dgm:cxnLst>
    <dgm:cxn modelId="{C7E7230E-1B02-C24A-A38A-14FC21987FC3}" type="presOf" srcId="{69AB88E1-2772-CE4F-8EED-275A24E16D95}" destId="{923D595B-EF4D-7C43-AAFD-45320682EB47}" srcOrd="0" destOrd="0" presId="urn:microsoft.com/office/officeart/2005/8/layout/hierarchy4"/>
    <dgm:cxn modelId="{3F73E929-EB86-DD48-8792-368A1F48031E}" type="presOf" srcId="{09B875FC-C88E-8B4B-B004-FF536CE43BA9}" destId="{E8C30E35-76B9-6B40-A7A5-5D8911E3DC48}" srcOrd="0" destOrd="0" presId="urn:microsoft.com/office/officeart/2005/8/layout/hierarchy4"/>
    <dgm:cxn modelId="{4165A93B-103C-DB46-A56B-2102B988EBFD}" srcId="{72C7FAF2-A4C0-C74F-AC32-2AAC53F4762D}" destId="{830EE1C3-95A8-4241-856E-10EFFAC8B2A0}" srcOrd="2" destOrd="0" parTransId="{581085AC-9A2D-8C44-BD3C-9709E9B60073}" sibTransId="{43904A40-22C6-6E45-A085-24563C9381C1}"/>
    <dgm:cxn modelId="{F6C67759-B05C-A441-A6E1-357632C8892A}" type="presOf" srcId="{3630E725-83E0-4B4A-A727-809B9794A993}" destId="{58543FC7-5293-8E42-A39C-4F73F213B23C}" srcOrd="0" destOrd="0" presId="urn:microsoft.com/office/officeart/2005/8/layout/hierarchy4"/>
    <dgm:cxn modelId="{C3E5435B-0BAD-AB4D-9F9E-081BC74DDC80}" srcId="{3FD080EE-AF2D-7C44-B69B-31A028FD2102}" destId="{E7E790B9-6AC6-3B41-A886-511DC9FBC921}" srcOrd="0" destOrd="0" parTransId="{5F146F5D-F09A-704B-ACCA-346D10535103}" sibTransId="{AE3805A0-A8B7-2F48-B532-6726579AE572}"/>
    <dgm:cxn modelId="{DCC4F45C-59C7-C845-B96B-AA6971D1CA86}" type="presOf" srcId="{830EE1C3-95A8-4241-856E-10EFFAC8B2A0}" destId="{A7CF5423-1A7A-874D-956C-13A47F92F894}" srcOrd="0" destOrd="0" presId="urn:microsoft.com/office/officeart/2005/8/layout/hierarchy4"/>
    <dgm:cxn modelId="{0F610A69-19D2-6D4F-B866-16634FDEAF60}" srcId="{72C7FAF2-A4C0-C74F-AC32-2AAC53F4762D}" destId="{29DEACF0-62A6-9E4F-8947-EEA97299D397}" srcOrd="1" destOrd="0" parTransId="{BEB49234-CFC0-5249-A4A5-CFC4AD4064DA}" sibTransId="{5008E2E7-38FB-A943-90EB-20EACA3FD930}"/>
    <dgm:cxn modelId="{00982F6A-6941-2949-94A9-F18C78870316}" srcId="{E7E790B9-6AC6-3B41-A886-511DC9FBC921}" destId="{534562F9-1FA6-FC47-9F77-7CFC42939ABA}" srcOrd="0" destOrd="0" parTransId="{A48D4F74-2F9E-BD4A-9E7B-FE2DFAB9806E}" sibTransId="{446AD75C-E8AB-0943-A224-BED9432FC839}"/>
    <dgm:cxn modelId="{C409F96F-3207-BC4A-A452-12D7FD7B7896}" type="presOf" srcId="{2AEBED97-41FF-3349-867D-75775B239ED0}" destId="{0DCEDBFC-AAC7-114B-92B2-D0C0A01F5283}" srcOrd="0" destOrd="0" presId="urn:microsoft.com/office/officeart/2005/8/layout/hierarchy4"/>
    <dgm:cxn modelId="{9904DF74-ABF6-354C-BE52-5F72BF89E34A}" srcId="{E7E790B9-6AC6-3B41-A886-511DC9FBC921}" destId="{EEA9C51F-C389-154B-B692-ED22D7D554DE}" srcOrd="1" destOrd="0" parTransId="{AE09A557-4F48-B148-AAB1-C96BDC0E30FE}" sibTransId="{8855E0C5-27E3-8B48-97AA-3DE50483604B}"/>
    <dgm:cxn modelId="{D0E31D76-ED96-8843-9631-ACDF4866D808}" srcId="{72C7FAF2-A4C0-C74F-AC32-2AAC53F4762D}" destId="{BF5ECA81-48F9-AB4A-AC13-4B9366BF13AB}" srcOrd="3" destOrd="0" parTransId="{0DECE096-6B33-444A-B24F-8BFCE6DEC204}" sibTransId="{0C3750BD-3D4E-6040-B8BD-E458C99F7F74}"/>
    <dgm:cxn modelId="{8EFB6279-CDA0-B045-B436-AC109BA64846}" type="presOf" srcId="{3FD080EE-AF2D-7C44-B69B-31A028FD2102}" destId="{E47EADA3-6654-4849-B313-AFEAB829B46A}" srcOrd="0" destOrd="0" presId="urn:microsoft.com/office/officeart/2005/8/layout/hierarchy4"/>
    <dgm:cxn modelId="{F024007F-1E11-4F4C-BA48-D51F88DB5D55}" type="presOf" srcId="{EEA9C51F-C389-154B-B692-ED22D7D554DE}" destId="{9C5B1DE3-8CF5-8B4C-B707-4BF23232B64E}" srcOrd="0" destOrd="0" presId="urn:microsoft.com/office/officeart/2005/8/layout/hierarchy4"/>
    <dgm:cxn modelId="{675D1383-BC40-F942-8224-A9623592C347}" type="presOf" srcId="{E7E790B9-6AC6-3B41-A886-511DC9FBC921}" destId="{9C228811-C5B4-2E42-A1DB-CCC9766C48D6}" srcOrd="0" destOrd="0" presId="urn:microsoft.com/office/officeart/2005/8/layout/hierarchy4"/>
    <dgm:cxn modelId="{392D9085-98E4-BC47-B40B-358CC08F7725}" srcId="{E7E790B9-6AC6-3B41-A886-511DC9FBC921}" destId="{69AB88E1-2772-CE4F-8EED-275A24E16D95}" srcOrd="3" destOrd="0" parTransId="{9FDF720C-50F4-8F42-A09F-C0331A0C6B70}" sibTransId="{A3838ED4-CD30-FF4D-BA8E-6825E44BB72E}"/>
    <dgm:cxn modelId="{FF75EE9F-7F10-FE4E-8D45-96D494013869}" type="presOf" srcId="{534562F9-1FA6-FC47-9F77-7CFC42939ABA}" destId="{4870DF19-B3C6-B94E-AF45-DDB9816074EC}" srcOrd="0" destOrd="0" presId="urn:microsoft.com/office/officeart/2005/8/layout/hierarchy4"/>
    <dgm:cxn modelId="{C33F09B4-65E6-264C-A01D-7E2C4A0825AC}" srcId="{7F75732B-2603-F84D-B472-DD01B108B188}" destId="{72C7FAF2-A4C0-C74F-AC32-2AAC53F4762D}" srcOrd="0" destOrd="0" parTransId="{0977731B-F01B-EC4C-88F4-4004EDA78207}" sibTransId="{CC449A37-52E6-0840-BA9C-6E65A5776F35}"/>
    <dgm:cxn modelId="{960098B8-7EB8-BC48-8E64-544C89E8ECAC}" srcId="{3630E725-83E0-4B4A-A727-809B9794A993}" destId="{7F75732B-2603-F84D-B472-DD01B108B188}" srcOrd="0" destOrd="0" parTransId="{2309038B-615E-9347-945B-7F7A1A08E0B5}" sibTransId="{10EBC6B7-A918-5045-8A8A-B76E5EEB9638}"/>
    <dgm:cxn modelId="{432591B9-DAD7-B042-A27E-09D780FC00D6}" type="presOf" srcId="{29DEACF0-62A6-9E4F-8947-EEA97299D397}" destId="{CD76B5C4-839A-9F4A-8286-A0BAAF1ECFC8}" srcOrd="0" destOrd="0" presId="urn:microsoft.com/office/officeart/2005/8/layout/hierarchy4"/>
    <dgm:cxn modelId="{A97E20BE-B712-684E-8791-E25F5FC721EF}" srcId="{E7E790B9-6AC6-3B41-A886-511DC9FBC921}" destId="{09B875FC-C88E-8B4B-B004-FF536CE43BA9}" srcOrd="2" destOrd="0" parTransId="{77DD2EC7-24C5-A341-8930-8A5968B85544}" sibTransId="{2EE518F7-60FA-0448-878C-F9714042F12D}"/>
    <dgm:cxn modelId="{97C846C0-504C-7F47-9698-C42A5CE065BD}" type="presOf" srcId="{BF5ECA81-48F9-AB4A-AC13-4B9366BF13AB}" destId="{68E97253-7919-0949-B554-B8E636D65620}" srcOrd="0" destOrd="0" presId="urn:microsoft.com/office/officeart/2005/8/layout/hierarchy4"/>
    <dgm:cxn modelId="{AB8F17C5-164D-7A4C-947D-46F5CE955783}" srcId="{3630E725-83E0-4B4A-A727-809B9794A993}" destId="{3FD080EE-AF2D-7C44-B69B-31A028FD2102}" srcOrd="1" destOrd="0" parTransId="{4206F79C-3C6A-824B-B188-E018B8CDA842}" sibTransId="{1146DAEC-760E-BF49-B5DC-F0FF8047E094}"/>
    <dgm:cxn modelId="{D198B9EA-8B8C-5445-99BD-F02C56A0D7D8}" type="presOf" srcId="{7F75732B-2603-F84D-B472-DD01B108B188}" destId="{ECF7456E-746B-3240-9E86-4E196F0D26BD}" srcOrd="0" destOrd="0" presId="urn:microsoft.com/office/officeart/2005/8/layout/hierarchy4"/>
    <dgm:cxn modelId="{8284F4F5-4046-3B4D-9FB5-47800A424722}" srcId="{72C7FAF2-A4C0-C74F-AC32-2AAC53F4762D}" destId="{2AEBED97-41FF-3349-867D-75775B239ED0}" srcOrd="0" destOrd="0" parTransId="{534E630C-5C6F-964C-B13B-09AA8C7D01C2}" sibTransId="{E689B2C1-9787-E847-9DE5-AEE8067964BF}"/>
    <dgm:cxn modelId="{6A8B59FA-3446-FE46-83F7-A136FEEAC689}" type="presOf" srcId="{72C7FAF2-A4C0-C74F-AC32-2AAC53F4762D}" destId="{8FE50FCE-A151-914B-A9EF-65ECD5761DC7}" srcOrd="0" destOrd="0" presId="urn:microsoft.com/office/officeart/2005/8/layout/hierarchy4"/>
    <dgm:cxn modelId="{0593E3BA-1C10-B040-8903-A071F26D9FB3}" type="presParOf" srcId="{58543FC7-5293-8E42-A39C-4F73F213B23C}" destId="{A2F74AF3-5A7F-F04C-A564-634FCC44DFC9}" srcOrd="0" destOrd="0" presId="urn:microsoft.com/office/officeart/2005/8/layout/hierarchy4"/>
    <dgm:cxn modelId="{AE613B32-FA21-1F4D-B839-3350C768814B}" type="presParOf" srcId="{A2F74AF3-5A7F-F04C-A564-634FCC44DFC9}" destId="{ECF7456E-746B-3240-9E86-4E196F0D26BD}" srcOrd="0" destOrd="0" presId="urn:microsoft.com/office/officeart/2005/8/layout/hierarchy4"/>
    <dgm:cxn modelId="{2583BEBF-E989-4048-A035-0B138A761B89}" type="presParOf" srcId="{A2F74AF3-5A7F-F04C-A564-634FCC44DFC9}" destId="{99CB9CF1-8038-4F42-80C1-C8A277C893B9}" srcOrd="1" destOrd="0" presId="urn:microsoft.com/office/officeart/2005/8/layout/hierarchy4"/>
    <dgm:cxn modelId="{5814FE0B-0060-6149-B440-DD6A563F2DC8}" type="presParOf" srcId="{A2F74AF3-5A7F-F04C-A564-634FCC44DFC9}" destId="{8EC32265-9CAF-4D42-BE3C-3BB8176D3617}" srcOrd="2" destOrd="0" presId="urn:microsoft.com/office/officeart/2005/8/layout/hierarchy4"/>
    <dgm:cxn modelId="{8F133EBD-71AE-8B4A-9A6B-8710A83B6D7E}" type="presParOf" srcId="{8EC32265-9CAF-4D42-BE3C-3BB8176D3617}" destId="{75BAFA7E-8A1C-564B-9C4C-991F2287DE00}" srcOrd="0" destOrd="0" presId="urn:microsoft.com/office/officeart/2005/8/layout/hierarchy4"/>
    <dgm:cxn modelId="{824ED660-C309-4349-951A-65025132395A}" type="presParOf" srcId="{75BAFA7E-8A1C-564B-9C4C-991F2287DE00}" destId="{8FE50FCE-A151-914B-A9EF-65ECD5761DC7}" srcOrd="0" destOrd="0" presId="urn:microsoft.com/office/officeart/2005/8/layout/hierarchy4"/>
    <dgm:cxn modelId="{65DACF01-B045-5F43-A36D-A4A40314642E}" type="presParOf" srcId="{75BAFA7E-8A1C-564B-9C4C-991F2287DE00}" destId="{B84C1CE9-6EFE-0C46-9ABF-C0E4E549D760}" srcOrd="1" destOrd="0" presId="urn:microsoft.com/office/officeart/2005/8/layout/hierarchy4"/>
    <dgm:cxn modelId="{22242BCD-B702-6045-8F86-0EF8245D9760}" type="presParOf" srcId="{75BAFA7E-8A1C-564B-9C4C-991F2287DE00}" destId="{0DF2016B-4DEE-324E-ADA6-BF2BD2DF6750}" srcOrd="2" destOrd="0" presId="urn:microsoft.com/office/officeart/2005/8/layout/hierarchy4"/>
    <dgm:cxn modelId="{094F03A1-14BA-9E47-AB19-2F853EBF367C}" type="presParOf" srcId="{0DF2016B-4DEE-324E-ADA6-BF2BD2DF6750}" destId="{BF29A964-D15F-0944-A984-F339EF1F0AC1}" srcOrd="0" destOrd="0" presId="urn:microsoft.com/office/officeart/2005/8/layout/hierarchy4"/>
    <dgm:cxn modelId="{299B2A5F-09C3-2949-BF0C-F435631976A4}" type="presParOf" srcId="{BF29A964-D15F-0944-A984-F339EF1F0AC1}" destId="{0DCEDBFC-AAC7-114B-92B2-D0C0A01F5283}" srcOrd="0" destOrd="0" presId="urn:microsoft.com/office/officeart/2005/8/layout/hierarchy4"/>
    <dgm:cxn modelId="{70FE1B38-2C64-994C-82D5-0AA11B2F9554}" type="presParOf" srcId="{BF29A964-D15F-0944-A984-F339EF1F0AC1}" destId="{7FA628C9-BCEF-514D-A937-DEDA9778F42F}" srcOrd="1" destOrd="0" presId="urn:microsoft.com/office/officeart/2005/8/layout/hierarchy4"/>
    <dgm:cxn modelId="{C0163780-4CA0-1747-9A60-44B4349FC56B}" type="presParOf" srcId="{0DF2016B-4DEE-324E-ADA6-BF2BD2DF6750}" destId="{83BC350A-18DA-B941-AAC8-7E9CA6489B46}" srcOrd="1" destOrd="0" presId="urn:microsoft.com/office/officeart/2005/8/layout/hierarchy4"/>
    <dgm:cxn modelId="{38ECF3F0-EE07-D244-B74D-F9B0C42494C1}" type="presParOf" srcId="{0DF2016B-4DEE-324E-ADA6-BF2BD2DF6750}" destId="{F59118E7-EBA7-6040-96E3-C228E24FB5F2}" srcOrd="2" destOrd="0" presId="urn:microsoft.com/office/officeart/2005/8/layout/hierarchy4"/>
    <dgm:cxn modelId="{8285AFC4-26F4-AE47-846C-9AE802E2E1AC}" type="presParOf" srcId="{F59118E7-EBA7-6040-96E3-C228E24FB5F2}" destId="{CD76B5C4-839A-9F4A-8286-A0BAAF1ECFC8}" srcOrd="0" destOrd="0" presId="urn:microsoft.com/office/officeart/2005/8/layout/hierarchy4"/>
    <dgm:cxn modelId="{795246D5-AE91-4F46-ACE8-C24FA5B19683}" type="presParOf" srcId="{F59118E7-EBA7-6040-96E3-C228E24FB5F2}" destId="{E0D61F4A-5F63-334C-B423-F0FA4E854EDC}" srcOrd="1" destOrd="0" presId="urn:microsoft.com/office/officeart/2005/8/layout/hierarchy4"/>
    <dgm:cxn modelId="{6BB6AC87-4A06-D647-8421-5BEFF2DD8A9F}" type="presParOf" srcId="{0DF2016B-4DEE-324E-ADA6-BF2BD2DF6750}" destId="{7AB55BAC-5FCC-BB42-8FBF-59C2DB7D8049}" srcOrd="3" destOrd="0" presId="urn:microsoft.com/office/officeart/2005/8/layout/hierarchy4"/>
    <dgm:cxn modelId="{C3146EE6-B728-5D43-BB53-05EF2A61603C}" type="presParOf" srcId="{0DF2016B-4DEE-324E-ADA6-BF2BD2DF6750}" destId="{7CCFA9E1-CACB-0B45-ADC7-05FD7430D74E}" srcOrd="4" destOrd="0" presId="urn:microsoft.com/office/officeart/2005/8/layout/hierarchy4"/>
    <dgm:cxn modelId="{A2F8DB64-019B-2643-9673-4EDCF56F6326}" type="presParOf" srcId="{7CCFA9E1-CACB-0B45-ADC7-05FD7430D74E}" destId="{A7CF5423-1A7A-874D-956C-13A47F92F894}" srcOrd="0" destOrd="0" presId="urn:microsoft.com/office/officeart/2005/8/layout/hierarchy4"/>
    <dgm:cxn modelId="{006E9D78-435F-C840-9363-AB6A54E1B3AF}" type="presParOf" srcId="{7CCFA9E1-CACB-0B45-ADC7-05FD7430D74E}" destId="{5FF70523-D9FA-8D46-A586-59E2AF790CA8}" srcOrd="1" destOrd="0" presId="urn:microsoft.com/office/officeart/2005/8/layout/hierarchy4"/>
    <dgm:cxn modelId="{E43C184D-096D-D546-BDF8-642186B10F8B}" type="presParOf" srcId="{0DF2016B-4DEE-324E-ADA6-BF2BD2DF6750}" destId="{7DF8A576-97A4-0A4A-A78E-E52459E16DBC}" srcOrd="5" destOrd="0" presId="urn:microsoft.com/office/officeart/2005/8/layout/hierarchy4"/>
    <dgm:cxn modelId="{14934D96-5C35-2E4A-AA14-A05D30C322BB}" type="presParOf" srcId="{0DF2016B-4DEE-324E-ADA6-BF2BD2DF6750}" destId="{AB51E36C-B4C8-D74C-A56F-F762F305C347}" srcOrd="6" destOrd="0" presId="urn:microsoft.com/office/officeart/2005/8/layout/hierarchy4"/>
    <dgm:cxn modelId="{4DABCBB2-6AC8-B241-ADCF-E5A6C873D825}" type="presParOf" srcId="{AB51E36C-B4C8-D74C-A56F-F762F305C347}" destId="{68E97253-7919-0949-B554-B8E636D65620}" srcOrd="0" destOrd="0" presId="urn:microsoft.com/office/officeart/2005/8/layout/hierarchy4"/>
    <dgm:cxn modelId="{AA011202-1E2B-804E-873D-339E5872C3E6}" type="presParOf" srcId="{AB51E36C-B4C8-D74C-A56F-F762F305C347}" destId="{79A878F0-321F-1940-8325-1D6AAB799F9D}" srcOrd="1" destOrd="0" presId="urn:microsoft.com/office/officeart/2005/8/layout/hierarchy4"/>
    <dgm:cxn modelId="{9A3D69DA-BF94-2E48-9B6F-9E852FB2D57D}" type="presParOf" srcId="{58543FC7-5293-8E42-A39C-4F73F213B23C}" destId="{767F7D8B-6A28-9D4D-81B5-D5B2AC6F19DC}" srcOrd="1" destOrd="0" presId="urn:microsoft.com/office/officeart/2005/8/layout/hierarchy4"/>
    <dgm:cxn modelId="{588935CA-BB3E-CF46-935B-F45E93F22FC8}" type="presParOf" srcId="{58543FC7-5293-8E42-A39C-4F73F213B23C}" destId="{03A19DBA-4CB6-3340-9FF8-AF5BFDA758A2}" srcOrd="2" destOrd="0" presId="urn:microsoft.com/office/officeart/2005/8/layout/hierarchy4"/>
    <dgm:cxn modelId="{003A4EC3-0ED6-AE48-A976-D0C6A03DCBE7}" type="presParOf" srcId="{03A19DBA-4CB6-3340-9FF8-AF5BFDA758A2}" destId="{E47EADA3-6654-4849-B313-AFEAB829B46A}" srcOrd="0" destOrd="0" presId="urn:microsoft.com/office/officeart/2005/8/layout/hierarchy4"/>
    <dgm:cxn modelId="{3E22164B-26F7-064E-83D6-C40AE494489B}" type="presParOf" srcId="{03A19DBA-4CB6-3340-9FF8-AF5BFDA758A2}" destId="{90C8C43C-14D1-974A-8791-A3BD154E0453}" srcOrd="1" destOrd="0" presId="urn:microsoft.com/office/officeart/2005/8/layout/hierarchy4"/>
    <dgm:cxn modelId="{1201F5BD-A0CB-6A4C-9DF3-BC35C3484C65}" type="presParOf" srcId="{03A19DBA-4CB6-3340-9FF8-AF5BFDA758A2}" destId="{3BB8BF0D-9059-F740-8D31-5654E7938A22}" srcOrd="2" destOrd="0" presId="urn:microsoft.com/office/officeart/2005/8/layout/hierarchy4"/>
    <dgm:cxn modelId="{21CCC93B-693E-0043-B709-6F805608770E}" type="presParOf" srcId="{3BB8BF0D-9059-F740-8D31-5654E7938A22}" destId="{AF9603D4-8881-F64D-8B99-A3F860486719}" srcOrd="0" destOrd="0" presId="urn:microsoft.com/office/officeart/2005/8/layout/hierarchy4"/>
    <dgm:cxn modelId="{6511938F-76F9-D447-9614-218A549BDB8C}" type="presParOf" srcId="{AF9603D4-8881-F64D-8B99-A3F860486719}" destId="{9C228811-C5B4-2E42-A1DB-CCC9766C48D6}" srcOrd="0" destOrd="0" presId="urn:microsoft.com/office/officeart/2005/8/layout/hierarchy4"/>
    <dgm:cxn modelId="{99586C85-A6E9-A74E-A539-0F06DEBB6BBA}" type="presParOf" srcId="{AF9603D4-8881-F64D-8B99-A3F860486719}" destId="{320D7FEC-5E09-8D4B-B988-6BEFCB51AC75}" srcOrd="1" destOrd="0" presId="urn:microsoft.com/office/officeart/2005/8/layout/hierarchy4"/>
    <dgm:cxn modelId="{15CC258B-B37F-B440-B117-99E46986E115}" type="presParOf" srcId="{AF9603D4-8881-F64D-8B99-A3F860486719}" destId="{E36E8575-EC65-7C42-B84F-33590C67F289}" srcOrd="2" destOrd="0" presId="urn:microsoft.com/office/officeart/2005/8/layout/hierarchy4"/>
    <dgm:cxn modelId="{F3A5A4C0-FA6E-6A47-A07D-7E119AE1D682}" type="presParOf" srcId="{E36E8575-EC65-7C42-B84F-33590C67F289}" destId="{786CCC55-64A9-884C-A238-9DFEDF2E22FA}" srcOrd="0" destOrd="0" presId="urn:microsoft.com/office/officeart/2005/8/layout/hierarchy4"/>
    <dgm:cxn modelId="{5057C9F9-765B-554F-AF12-CC461442C679}" type="presParOf" srcId="{786CCC55-64A9-884C-A238-9DFEDF2E22FA}" destId="{4870DF19-B3C6-B94E-AF45-DDB9816074EC}" srcOrd="0" destOrd="0" presId="urn:microsoft.com/office/officeart/2005/8/layout/hierarchy4"/>
    <dgm:cxn modelId="{87A2AC9E-9CF0-4F48-8410-8C5D4D0B6931}" type="presParOf" srcId="{786CCC55-64A9-884C-A238-9DFEDF2E22FA}" destId="{FF7901EE-4BD9-894C-9700-D9FE6843808D}" srcOrd="1" destOrd="0" presId="urn:microsoft.com/office/officeart/2005/8/layout/hierarchy4"/>
    <dgm:cxn modelId="{5B71A4BF-834A-9843-9995-F200674680AE}" type="presParOf" srcId="{E36E8575-EC65-7C42-B84F-33590C67F289}" destId="{BAE3FA6B-FAC2-8042-B05B-EC1FDC039CB8}" srcOrd="1" destOrd="0" presId="urn:microsoft.com/office/officeart/2005/8/layout/hierarchy4"/>
    <dgm:cxn modelId="{BB7E6C4F-441D-8D43-93C1-3717EDD77A3B}" type="presParOf" srcId="{E36E8575-EC65-7C42-B84F-33590C67F289}" destId="{81C1AE45-1431-254F-90DB-6CD65FC3247F}" srcOrd="2" destOrd="0" presId="urn:microsoft.com/office/officeart/2005/8/layout/hierarchy4"/>
    <dgm:cxn modelId="{8EE28D65-E11C-C847-AD6B-3A1A258BE972}" type="presParOf" srcId="{81C1AE45-1431-254F-90DB-6CD65FC3247F}" destId="{9C5B1DE3-8CF5-8B4C-B707-4BF23232B64E}" srcOrd="0" destOrd="0" presId="urn:microsoft.com/office/officeart/2005/8/layout/hierarchy4"/>
    <dgm:cxn modelId="{E70422DF-0A2F-9148-AF04-0E95664BB7CA}" type="presParOf" srcId="{81C1AE45-1431-254F-90DB-6CD65FC3247F}" destId="{2FE0FC8A-5C81-864B-8503-FC1C5AC07974}" srcOrd="1" destOrd="0" presId="urn:microsoft.com/office/officeart/2005/8/layout/hierarchy4"/>
    <dgm:cxn modelId="{0506FACF-C548-7844-A4A1-1DDDB8F3C57E}" type="presParOf" srcId="{E36E8575-EC65-7C42-B84F-33590C67F289}" destId="{B2116877-920F-6549-9F8C-C35102D2B588}" srcOrd="3" destOrd="0" presId="urn:microsoft.com/office/officeart/2005/8/layout/hierarchy4"/>
    <dgm:cxn modelId="{B9E83D2D-05C4-1B4F-886E-20479DB37FC5}" type="presParOf" srcId="{E36E8575-EC65-7C42-B84F-33590C67F289}" destId="{F656C08E-0BA0-FE4D-8F73-48CB79ED3A35}" srcOrd="4" destOrd="0" presId="urn:microsoft.com/office/officeart/2005/8/layout/hierarchy4"/>
    <dgm:cxn modelId="{FEC91736-C4B2-AD4F-B577-D7C41CEFED66}" type="presParOf" srcId="{F656C08E-0BA0-FE4D-8F73-48CB79ED3A35}" destId="{E8C30E35-76B9-6B40-A7A5-5D8911E3DC48}" srcOrd="0" destOrd="0" presId="urn:microsoft.com/office/officeart/2005/8/layout/hierarchy4"/>
    <dgm:cxn modelId="{969032D4-295D-854E-BC0D-9F99DE2BD6B6}" type="presParOf" srcId="{F656C08E-0BA0-FE4D-8F73-48CB79ED3A35}" destId="{E33925A4-ED8C-6A4B-8C46-222075182796}" srcOrd="1" destOrd="0" presId="urn:microsoft.com/office/officeart/2005/8/layout/hierarchy4"/>
    <dgm:cxn modelId="{C1C7DCD7-E4EA-7B4A-AF40-45D945DD0B12}" type="presParOf" srcId="{E36E8575-EC65-7C42-B84F-33590C67F289}" destId="{C0B8CE59-31D9-084F-9AE4-2CB34B6785A5}" srcOrd="5" destOrd="0" presId="urn:microsoft.com/office/officeart/2005/8/layout/hierarchy4"/>
    <dgm:cxn modelId="{D19DE08F-FCCE-1649-863B-0A018189B351}" type="presParOf" srcId="{E36E8575-EC65-7C42-B84F-33590C67F289}" destId="{8D191860-BB5A-4C43-804D-BCCCF64696F5}" srcOrd="6" destOrd="0" presId="urn:microsoft.com/office/officeart/2005/8/layout/hierarchy4"/>
    <dgm:cxn modelId="{4BEAD9F1-68E0-B44D-A0C4-FB092AF894C6}" type="presParOf" srcId="{8D191860-BB5A-4C43-804D-BCCCF64696F5}" destId="{923D595B-EF4D-7C43-AAFD-45320682EB47}" srcOrd="0" destOrd="0" presId="urn:microsoft.com/office/officeart/2005/8/layout/hierarchy4"/>
    <dgm:cxn modelId="{F43F7B3D-526E-2D40-8B4D-1D9360580B89}" type="presParOf" srcId="{8D191860-BB5A-4C43-804D-BCCCF64696F5}" destId="{EC8D671D-2B01-BB45-845F-4A89CEC0125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7456E-746B-3240-9E86-4E196F0D26BD}">
      <dsp:nvSpPr>
        <dsp:cNvPr id="0" name=""/>
        <dsp:cNvSpPr/>
      </dsp:nvSpPr>
      <dsp:spPr>
        <a:xfrm>
          <a:off x="5398" y="2621"/>
          <a:ext cx="5580122" cy="1291828"/>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Early Adopters</a:t>
          </a:r>
        </a:p>
      </dsp:txBody>
      <dsp:txXfrm>
        <a:off x="43234" y="40457"/>
        <a:ext cx="5504450" cy="1216156"/>
      </dsp:txXfrm>
    </dsp:sp>
    <dsp:sp modelId="{8FE50FCE-A151-914B-A9EF-65ECD5761DC7}">
      <dsp:nvSpPr>
        <dsp:cNvPr id="0" name=""/>
        <dsp:cNvSpPr/>
      </dsp:nvSpPr>
      <dsp:spPr>
        <a:xfrm>
          <a:off x="5398" y="1487685"/>
          <a:ext cx="5580122" cy="1291828"/>
        </a:xfrm>
        <a:prstGeom prst="roundRect">
          <a:avLst>
            <a:gd name="adj" fmla="val 10000"/>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Public Blockchain</a:t>
          </a:r>
        </a:p>
      </dsp:txBody>
      <dsp:txXfrm>
        <a:off x="43234" y="1525521"/>
        <a:ext cx="5504450" cy="1216156"/>
      </dsp:txXfrm>
    </dsp:sp>
    <dsp:sp modelId="{0DCEDBFC-AAC7-114B-92B2-D0C0A01F5283}">
      <dsp:nvSpPr>
        <dsp:cNvPr id="0" name=""/>
        <dsp:cNvSpPr/>
      </dsp:nvSpPr>
      <dsp:spPr>
        <a:xfrm>
          <a:off x="5398" y="2972750"/>
          <a:ext cx="1352429" cy="1291828"/>
        </a:xfrm>
        <a:prstGeom prst="roundRect">
          <a:avLst>
            <a:gd name="adj" fmla="val 10000"/>
          </a:avLst>
        </a:prstGeom>
        <a:solidFill>
          <a:schemeClr val="accent1">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REIT</a:t>
          </a:r>
        </a:p>
      </dsp:txBody>
      <dsp:txXfrm>
        <a:off x="43234" y="3010586"/>
        <a:ext cx="1276757" cy="1216156"/>
      </dsp:txXfrm>
    </dsp:sp>
    <dsp:sp modelId="{CD76B5C4-839A-9F4A-8286-A0BAAF1ECFC8}">
      <dsp:nvSpPr>
        <dsp:cNvPr id="0" name=""/>
        <dsp:cNvSpPr/>
      </dsp:nvSpPr>
      <dsp:spPr>
        <a:xfrm>
          <a:off x="1414629" y="2972750"/>
          <a:ext cx="1352429" cy="1291828"/>
        </a:xfrm>
        <a:prstGeom prst="roundRect">
          <a:avLst>
            <a:gd name="adj" fmla="val 10000"/>
          </a:avLst>
        </a:prstGeom>
        <a:solidFill>
          <a:schemeClr val="accent1">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Venture Fund</a:t>
          </a:r>
        </a:p>
      </dsp:txBody>
      <dsp:txXfrm>
        <a:off x="1452465" y="3010586"/>
        <a:ext cx="1276757" cy="1216156"/>
      </dsp:txXfrm>
    </dsp:sp>
    <dsp:sp modelId="{A7CF5423-1A7A-874D-956C-13A47F92F894}">
      <dsp:nvSpPr>
        <dsp:cNvPr id="0" name=""/>
        <dsp:cNvSpPr/>
      </dsp:nvSpPr>
      <dsp:spPr>
        <a:xfrm>
          <a:off x="2823860" y="2972750"/>
          <a:ext cx="1352429" cy="1291828"/>
        </a:xfrm>
        <a:prstGeom prst="roundRect">
          <a:avLst>
            <a:gd name="adj" fmla="val 10000"/>
          </a:avLst>
        </a:prstGeom>
        <a:solidFill>
          <a:schemeClr val="accent1">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Equity </a:t>
          </a:r>
        </a:p>
      </dsp:txBody>
      <dsp:txXfrm>
        <a:off x="2861696" y="3010586"/>
        <a:ext cx="1276757" cy="1216156"/>
      </dsp:txXfrm>
    </dsp:sp>
    <dsp:sp modelId="{68E97253-7919-0949-B554-B8E636D65620}">
      <dsp:nvSpPr>
        <dsp:cNvPr id="0" name=""/>
        <dsp:cNvSpPr/>
      </dsp:nvSpPr>
      <dsp:spPr>
        <a:xfrm>
          <a:off x="4233091" y="2972750"/>
          <a:ext cx="1352429" cy="1291828"/>
        </a:xfrm>
        <a:prstGeom prst="roundRect">
          <a:avLst>
            <a:gd name="adj" fmla="val 10000"/>
          </a:avLst>
        </a:prstGeom>
        <a:solidFill>
          <a:schemeClr val="accent1">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Revenue Streams</a:t>
          </a:r>
        </a:p>
      </dsp:txBody>
      <dsp:txXfrm>
        <a:off x="4270927" y="3010586"/>
        <a:ext cx="1276757" cy="1216156"/>
      </dsp:txXfrm>
    </dsp:sp>
    <dsp:sp modelId="{E47EADA3-6654-4849-B313-AFEAB829B46A}">
      <dsp:nvSpPr>
        <dsp:cNvPr id="0" name=""/>
        <dsp:cNvSpPr/>
      </dsp:nvSpPr>
      <dsp:spPr>
        <a:xfrm>
          <a:off x="5812729" y="2621"/>
          <a:ext cx="5580122" cy="1291828"/>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Institutional Customers</a:t>
          </a:r>
        </a:p>
      </dsp:txBody>
      <dsp:txXfrm>
        <a:off x="5850565" y="40457"/>
        <a:ext cx="5504450" cy="1216156"/>
      </dsp:txXfrm>
    </dsp:sp>
    <dsp:sp modelId="{9C228811-C5B4-2E42-A1DB-CCC9766C48D6}">
      <dsp:nvSpPr>
        <dsp:cNvPr id="0" name=""/>
        <dsp:cNvSpPr/>
      </dsp:nvSpPr>
      <dsp:spPr>
        <a:xfrm>
          <a:off x="5812729" y="1487685"/>
          <a:ext cx="5580122" cy="1291828"/>
        </a:xfrm>
        <a:prstGeom prst="roundRect">
          <a:avLst>
            <a:gd name="adj" fmla="val 10000"/>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Permissioned Based Blockchain</a:t>
          </a:r>
        </a:p>
      </dsp:txBody>
      <dsp:txXfrm>
        <a:off x="5850565" y="1525521"/>
        <a:ext cx="5504450" cy="1216156"/>
      </dsp:txXfrm>
    </dsp:sp>
    <dsp:sp modelId="{4870DF19-B3C6-B94E-AF45-DDB9816074EC}">
      <dsp:nvSpPr>
        <dsp:cNvPr id="0" name=""/>
        <dsp:cNvSpPr/>
      </dsp:nvSpPr>
      <dsp:spPr>
        <a:xfrm>
          <a:off x="5812729" y="2972750"/>
          <a:ext cx="1352429" cy="1291828"/>
        </a:xfrm>
        <a:prstGeom prst="roundRect">
          <a:avLst>
            <a:gd name="adj" fmla="val 10000"/>
          </a:avLst>
        </a:prstGeom>
        <a:solidFill>
          <a:schemeClr val="accent1">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Debt</a:t>
          </a:r>
        </a:p>
      </dsp:txBody>
      <dsp:txXfrm>
        <a:off x="5850565" y="3010586"/>
        <a:ext cx="1276757" cy="1216156"/>
      </dsp:txXfrm>
    </dsp:sp>
    <dsp:sp modelId="{9C5B1DE3-8CF5-8B4C-B707-4BF23232B64E}">
      <dsp:nvSpPr>
        <dsp:cNvPr id="0" name=""/>
        <dsp:cNvSpPr/>
      </dsp:nvSpPr>
      <dsp:spPr>
        <a:xfrm>
          <a:off x="7221960" y="2972750"/>
          <a:ext cx="1352429" cy="1291828"/>
        </a:xfrm>
        <a:prstGeom prst="roundRect">
          <a:avLst>
            <a:gd name="adj" fmla="val 10000"/>
          </a:avLst>
        </a:prstGeom>
        <a:solidFill>
          <a:schemeClr val="accent1">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Commercial Paper</a:t>
          </a:r>
        </a:p>
      </dsp:txBody>
      <dsp:txXfrm>
        <a:off x="7259796" y="3010586"/>
        <a:ext cx="1276757" cy="1216156"/>
      </dsp:txXfrm>
    </dsp:sp>
    <dsp:sp modelId="{E8C30E35-76B9-6B40-A7A5-5D8911E3DC48}">
      <dsp:nvSpPr>
        <dsp:cNvPr id="0" name=""/>
        <dsp:cNvSpPr/>
      </dsp:nvSpPr>
      <dsp:spPr>
        <a:xfrm>
          <a:off x="8631191" y="2972750"/>
          <a:ext cx="1352429" cy="1291828"/>
        </a:xfrm>
        <a:prstGeom prst="roundRect">
          <a:avLst>
            <a:gd name="adj" fmla="val 10000"/>
          </a:avLst>
        </a:prstGeom>
        <a:solidFill>
          <a:schemeClr val="accent1">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Bonds</a:t>
          </a:r>
        </a:p>
      </dsp:txBody>
      <dsp:txXfrm>
        <a:off x="8669027" y="3010586"/>
        <a:ext cx="1276757" cy="1216156"/>
      </dsp:txXfrm>
    </dsp:sp>
    <dsp:sp modelId="{923D595B-EF4D-7C43-AAFD-45320682EB47}">
      <dsp:nvSpPr>
        <dsp:cNvPr id="0" name=""/>
        <dsp:cNvSpPr/>
      </dsp:nvSpPr>
      <dsp:spPr>
        <a:xfrm>
          <a:off x="10040422" y="2972750"/>
          <a:ext cx="1352429" cy="1291828"/>
        </a:xfrm>
        <a:prstGeom prst="roundRect">
          <a:avLst>
            <a:gd name="adj" fmla="val 10000"/>
          </a:avLst>
        </a:prstGeom>
        <a:solidFill>
          <a:schemeClr val="accent1">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Loans</a:t>
          </a:r>
        </a:p>
      </dsp:txBody>
      <dsp:txXfrm>
        <a:off x="10078258" y="3010586"/>
        <a:ext cx="1276757" cy="121615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4B22A3-A64E-3241-B936-6B4739B59DD0}" type="datetimeFigureOut">
              <a:rPr lang="en-US" smtClean="0"/>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EEED60-9197-D74C-86BD-F3825B0DBC1D}" type="slidenum">
              <a:rPr lang="en-US" smtClean="0"/>
              <a:t>‹#›</a:t>
            </a:fld>
            <a:endParaRPr lang="en-US"/>
          </a:p>
        </p:txBody>
      </p:sp>
    </p:spTree>
    <p:extLst>
      <p:ext uri="{BB962C8B-B14F-4D97-AF65-F5344CB8AC3E}">
        <p14:creationId xmlns:p14="http://schemas.microsoft.com/office/powerpoint/2010/main" val="1172326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everyone for taking the time for this meeting, we are thrilled to be presenting Securitize to you all.</a:t>
            </a:r>
          </a:p>
        </p:txBody>
      </p:sp>
      <p:sp>
        <p:nvSpPr>
          <p:cNvPr id="4" name="Slide Number Placeholder 3"/>
          <p:cNvSpPr>
            <a:spLocks noGrp="1"/>
          </p:cNvSpPr>
          <p:nvPr>
            <p:ph type="sldNum" sz="quarter" idx="5"/>
          </p:nvPr>
        </p:nvSpPr>
        <p:spPr/>
        <p:txBody>
          <a:bodyPr/>
          <a:lstStyle/>
          <a:p>
            <a:fld id="{39EEED60-9197-D74C-86BD-F3825B0DBC1D}" type="slidenum">
              <a:rPr lang="en-US" smtClean="0"/>
              <a:t>1</a:t>
            </a:fld>
            <a:endParaRPr lang="en-US"/>
          </a:p>
        </p:txBody>
      </p:sp>
    </p:spTree>
    <p:extLst>
      <p:ext uri="{BB962C8B-B14F-4D97-AF65-F5344CB8AC3E}">
        <p14:creationId xmlns:p14="http://schemas.microsoft.com/office/powerpoint/2010/main" val="329014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9EEED60-9197-D74C-86BD-F3825B0DBC1D}"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2655391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E2A10A-DF7B-9244-BF82-76D3FF102564}" type="slidenum">
              <a:rPr lang="en-US" smtClean="0"/>
              <a:t>16</a:t>
            </a:fld>
            <a:endParaRPr lang="en-US"/>
          </a:p>
        </p:txBody>
      </p:sp>
    </p:spTree>
    <p:extLst>
      <p:ext uri="{BB962C8B-B14F-4D97-AF65-F5344CB8AC3E}">
        <p14:creationId xmlns:p14="http://schemas.microsoft.com/office/powerpoint/2010/main" val="1755722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E2A10A-DF7B-9244-BF82-76D3FF102564}" type="slidenum">
              <a:rPr lang="en-US" smtClean="0"/>
              <a:t>17</a:t>
            </a:fld>
            <a:endParaRPr lang="en-US"/>
          </a:p>
        </p:txBody>
      </p:sp>
    </p:spTree>
    <p:extLst>
      <p:ext uri="{BB962C8B-B14F-4D97-AF65-F5344CB8AC3E}">
        <p14:creationId xmlns:p14="http://schemas.microsoft.com/office/powerpoint/2010/main" val="2389853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E2A10A-DF7B-9244-BF82-76D3FF102564}" type="slidenum">
              <a:rPr lang="en-US" smtClean="0"/>
              <a:t>18</a:t>
            </a:fld>
            <a:endParaRPr lang="en-US"/>
          </a:p>
        </p:txBody>
      </p:sp>
    </p:spTree>
    <p:extLst>
      <p:ext uri="{BB962C8B-B14F-4D97-AF65-F5344CB8AC3E}">
        <p14:creationId xmlns:p14="http://schemas.microsoft.com/office/powerpoint/2010/main" val="1986683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Carlos Domingo was the CEO of Telefonica’s R&amp;D and Innovation teams. Telefonica had 25000 employees and Carlos managed1500 engineers. He has also worked on smart city projects in Dubai. He has a PhD in Computer Science and speaks fluent Japanese. </a:t>
            </a:r>
          </a:p>
          <a:p>
            <a:endParaRPr lang="en-US" dirty="0"/>
          </a:p>
          <a:p>
            <a:r>
              <a:rPr lang="en-US" dirty="0"/>
              <a:t>Jamie and Carlos worked together at Telefonica. Jamie led acquisitions of a few companies, and ran the big data team of AT&amp;T west coast US. He also built and scaled profitable tech companies. </a:t>
            </a:r>
          </a:p>
          <a:p>
            <a:endParaRPr lang="en-US" dirty="0"/>
          </a:p>
          <a:p>
            <a:r>
              <a:rPr lang="en-US" dirty="0"/>
              <a:t>Shay is an Experienced startup CTO, delivered a number of startups in the banking space, PCI </a:t>
            </a:r>
          </a:p>
          <a:p>
            <a:endParaRPr lang="en-US" dirty="0"/>
          </a:p>
          <a:p>
            <a:r>
              <a:rPr lang="en-US" dirty="0"/>
              <a:t>Carlos co-founded a VC fund called Spice VC, which he fully tokenized. Because he’s done it before, he and the team packaged this technology, which is what Securitize is. </a:t>
            </a:r>
          </a:p>
          <a:p>
            <a:endParaRPr lang="en-US" dirty="0"/>
          </a:p>
          <a:p>
            <a:endParaRPr lang="en-US" dirty="0"/>
          </a:p>
          <a:p>
            <a:r>
              <a:rPr lang="en-US" dirty="0"/>
              <a:t>Securitize is founded by Carlos Domingo, Jamie Finn, and Shay Finkelstein. Carlos was the president and CEO of Telefonica R&amp;D and its Innovation teams. He has XXX education, worked on Smart City projects in Dubai. Jamie, our President, has over 20 years of experience including Telefonica, O2, and AT&amp;T, he scaled Aki Technologies from $1m to tens of </a:t>
            </a:r>
            <a:r>
              <a:rPr lang="en-US" dirty="0" err="1"/>
              <a:t>miliions</a:t>
            </a:r>
            <a:r>
              <a:rPr lang="en-US" dirty="0"/>
              <a:t> in revenue and profitable. Shay Finkelstein has had over 20 years of experience in leading engineering teams and building scalable technology, including </a:t>
            </a:r>
            <a:r>
              <a:rPr lang="en-US" dirty="0" err="1"/>
              <a:t>Paypro</a:t>
            </a:r>
            <a:r>
              <a:rPr lang="en-US" dirty="0"/>
              <a:t> Global, a major Europe-based payment gateway. </a:t>
            </a:r>
          </a:p>
          <a:p>
            <a:br>
              <a:rPr lang="en-US" dirty="0"/>
            </a:br>
            <a:r>
              <a:rPr lang="en-US" dirty="0"/>
              <a:t>Securitize was born when our CEO Carlos Domingo decided to fully tokenize the VC fund that he founded called Spice VC. In order to ensure global compliance for Spice VC’s tokenization, Carlos linked up with Shay Finkelstein, our CTO, and created the security token and lifecycle management platform to tokenize Spice VC. Having actually issued a security token, they packaged this technology and thus Securitize was born.  </a:t>
            </a:r>
          </a:p>
        </p:txBody>
      </p:sp>
      <p:sp>
        <p:nvSpPr>
          <p:cNvPr id="4" name="Slide Number Placeholder 3"/>
          <p:cNvSpPr>
            <a:spLocks noGrp="1"/>
          </p:cNvSpPr>
          <p:nvPr>
            <p:ph type="sldNum" sz="quarter" idx="5"/>
          </p:nvPr>
        </p:nvSpPr>
        <p:spPr/>
        <p:txBody>
          <a:bodyPr/>
          <a:lstStyle/>
          <a:p>
            <a:fld id="{39EEED60-9197-D74C-86BD-F3825B0DBC1D}" type="slidenum">
              <a:rPr lang="en-US" smtClean="0"/>
              <a:t>3</a:t>
            </a:fld>
            <a:endParaRPr lang="en-US"/>
          </a:p>
        </p:txBody>
      </p:sp>
    </p:spTree>
    <p:extLst>
      <p:ext uri="{BB962C8B-B14F-4D97-AF65-F5344CB8AC3E}">
        <p14:creationId xmlns:p14="http://schemas.microsoft.com/office/powerpoint/2010/main" val="999396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4cee121dda_0_2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4cee121dda_0_2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2537C"/>
              </a:buClr>
              <a:buSzPts val="3400"/>
              <a:buFont typeface="Open Sans"/>
              <a:buNone/>
            </a:pPr>
            <a:r>
              <a:rPr lang="en" sz="1800">
                <a:latin typeface="Open Sans"/>
                <a:ea typeface="Open Sans"/>
                <a:cs typeface="Open Sans"/>
                <a:sym typeface="Open Sans"/>
              </a:rPr>
              <a:t>Digital securities modernize capital by upgrading a traditionally illiquid, tedious and costly process. </a:t>
            </a:r>
            <a:endParaRPr sz="1800">
              <a:latin typeface="Open Sans"/>
              <a:ea typeface="Open Sans"/>
              <a:cs typeface="Open Sans"/>
              <a:sym typeface="Open Sans"/>
            </a:endParaRPr>
          </a:p>
          <a:p>
            <a:pPr marL="0" lvl="0" indent="0" algn="l" rtl="0">
              <a:spcBef>
                <a:spcPts val="0"/>
              </a:spcBef>
              <a:spcAft>
                <a:spcPts val="0"/>
              </a:spcAft>
              <a:buNone/>
            </a:pPr>
            <a:endParaRPr/>
          </a:p>
        </p:txBody>
      </p:sp>
      <p:sp>
        <p:nvSpPr>
          <p:cNvPr id="271" name="Google Shape;271;g4cee121dda_0_2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1308315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Securitize on a high level? What does it mean to issue a security token? </a:t>
            </a:r>
          </a:p>
          <a:p>
            <a:r>
              <a:rPr lang="en-US" dirty="0"/>
              <a:t>Securitize is the complete platform for issuing digital securities on Blockchains. </a:t>
            </a:r>
          </a:p>
          <a:p>
            <a:endParaRPr lang="en-US" dirty="0"/>
          </a:p>
          <a:p>
            <a:r>
              <a:rPr lang="en-US" dirty="0"/>
              <a:t>There are 3 components to the product: 1. Primary issuance of the digital security (when the digital securities are minted), using the digital security protocol, we can ensure that the issuance and management of the </a:t>
            </a:r>
            <a:r>
              <a:rPr lang="en-US" dirty="0" err="1"/>
              <a:t>digitatl</a:t>
            </a:r>
            <a:r>
              <a:rPr lang="en-US" dirty="0"/>
              <a:t> security will be compliant against the regulatory framework chosen by the issuer. Because our technology is based on the ERC20 standard, issuers can have direct custody and manage their own private keys. If somehow a wallet is stolen, we have a investor relations group that works on dispute resolution and will work to understand what has happened, and via our platform, we will burn the securities in the stolen wallet, and issue new securities to a new wallet that is registered with the system. </a:t>
            </a:r>
          </a:p>
          <a:p>
            <a:endParaRPr lang="en-US" dirty="0"/>
          </a:p>
          <a:p>
            <a:r>
              <a:rPr lang="en-US" dirty="0"/>
              <a:t>The second component is liquidity, with compliance built into the digital security that manages how its traded, and who is allowed to invest in the digital security. We have numerous, licensed exchange partners that integrate with out product so that we </a:t>
            </a:r>
            <a:r>
              <a:rPr lang="en-US" b="1" dirty="0"/>
              <a:t>can</a:t>
            </a:r>
            <a:r>
              <a:rPr lang="en-US" dirty="0"/>
              <a:t> actually provide compliant life cycle management of the security. Compliance is an ongoing process. </a:t>
            </a:r>
          </a:p>
          <a:p>
            <a:endParaRPr lang="en-US" dirty="0"/>
          </a:p>
          <a:p>
            <a:r>
              <a:rPr lang="en-US" dirty="0"/>
              <a:t>Which brings us to the 3</a:t>
            </a:r>
            <a:r>
              <a:rPr lang="en-US" baseline="30000" dirty="0"/>
              <a:t>rd</a:t>
            </a:r>
            <a:r>
              <a:rPr lang="en-US" dirty="0"/>
              <a:t> part, the life cycle management that includes governance of the digital security. For example, some issuers want to issue digital securities that are not just common stock without voting </a:t>
            </a:r>
            <a:r>
              <a:rPr lang="en-US" dirty="0" err="1"/>
              <a:t>rights.We</a:t>
            </a:r>
            <a:r>
              <a:rPr lang="en-US" dirty="0"/>
              <a:t> have governance features including economic rights, such as dividends or interest, buy backs, redemption, freezing and burning, and most importantly cap table management and upgradeability. </a:t>
            </a:r>
            <a:r>
              <a:rPr lang="en-US" sz="1200" kern="1200" dirty="0">
                <a:solidFill>
                  <a:schemeClr val="tx1"/>
                </a:solidFill>
                <a:effectLst/>
                <a:latin typeface="+mn-lt"/>
                <a:ea typeface="+mn-ea"/>
                <a:cs typeface="+mn-cs"/>
              </a:rPr>
              <a:t>With blockchain we can implement those in a transparent way.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Blockchain Capital issued an unregistered security through an ICO in 2017, and decided to work with us to upgrade their token. Blockchain Capital’s ICO private sale included 68 investors, but decided to change that to 99 people. With Smart Contracts, all of these can be customized. </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Eg.</a:t>
            </a:r>
            <a:r>
              <a:rPr lang="en-US" sz="1200" kern="1200" dirty="0">
                <a:solidFill>
                  <a:schemeClr val="tx1"/>
                </a:solidFill>
                <a:effectLst/>
                <a:latin typeface="+mn-lt"/>
                <a:ea typeface="+mn-ea"/>
                <a:cs typeface="+mn-cs"/>
              </a:rPr>
              <a:t>,</a:t>
            </a:r>
            <a:endParaRPr lang="en-US" dirty="0">
              <a:effectLst/>
            </a:endParaRPr>
          </a:p>
          <a:p>
            <a:r>
              <a:rPr lang="en-US" sz="1200" kern="1200" dirty="0">
                <a:solidFill>
                  <a:schemeClr val="tx1"/>
                </a:solidFill>
                <a:effectLst/>
                <a:latin typeface="+mn-lt"/>
                <a:ea typeface="+mn-ea"/>
                <a:cs typeface="+mn-cs"/>
              </a:rPr>
              <a:t>People don’t know who holds FB shares, If </a:t>
            </a:r>
            <a:r>
              <a:rPr lang="en-US" sz="1200" kern="1200" dirty="0" err="1">
                <a:solidFill>
                  <a:schemeClr val="tx1"/>
                </a:solidFill>
                <a:effectLst/>
                <a:latin typeface="+mn-lt"/>
                <a:ea typeface="+mn-ea"/>
                <a:cs typeface="+mn-cs"/>
              </a:rPr>
              <a:t>facebook</a:t>
            </a:r>
            <a:r>
              <a:rPr lang="en-US" sz="1200" kern="1200" dirty="0">
                <a:solidFill>
                  <a:schemeClr val="tx1"/>
                </a:solidFill>
                <a:effectLst/>
                <a:latin typeface="+mn-lt"/>
                <a:ea typeface="+mn-ea"/>
                <a:cs typeface="+mn-cs"/>
              </a:rPr>
              <a:t> wanted to reward investors who have been holding FB for the longer, their votes can amount for more weight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39EEED60-9197-D74C-86BD-F3825B0DBC1D}" type="slidenum">
              <a:rPr lang="en-US" smtClean="0"/>
              <a:t>8</a:t>
            </a:fld>
            <a:endParaRPr lang="en-US"/>
          </a:p>
        </p:txBody>
      </p:sp>
    </p:spTree>
    <p:extLst>
      <p:ext uri="{BB962C8B-B14F-4D97-AF65-F5344CB8AC3E}">
        <p14:creationId xmlns:p14="http://schemas.microsoft.com/office/powerpoint/2010/main" val="3860080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EEED60-9197-D74C-86BD-F3825B0DBC1D}"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699173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Blockchain</a:t>
            </a:r>
            <a:r>
              <a:rPr lang="en-US" dirty="0"/>
              <a:t> Capital, Science, Spice VC – all moved to Securitize</a:t>
            </a:r>
          </a:p>
          <a:p>
            <a:r>
              <a:rPr lang="en-US" dirty="0"/>
              <a:t>Elevated Returns </a:t>
            </a:r>
          </a:p>
          <a:p>
            <a:endParaRPr lang="en-US" dirty="0"/>
          </a:p>
          <a:p>
            <a:r>
              <a:rPr lang="en-US" dirty="0"/>
              <a:t>In the US already</a:t>
            </a:r>
          </a:p>
          <a:p>
            <a:r>
              <a:rPr lang="en-US" dirty="0"/>
              <a:t>All tokens being traded in the US are done by Securitize</a:t>
            </a:r>
          </a:p>
          <a:p>
            <a:endParaRPr lang="en-US" dirty="0"/>
          </a:p>
        </p:txBody>
      </p:sp>
      <p:sp>
        <p:nvSpPr>
          <p:cNvPr id="4" name="Slide Number Placeholder 3"/>
          <p:cNvSpPr>
            <a:spLocks noGrp="1"/>
          </p:cNvSpPr>
          <p:nvPr>
            <p:ph type="sldNum" sz="quarter" idx="10"/>
          </p:nvPr>
        </p:nvSpPr>
        <p:spPr/>
        <p:txBody>
          <a:bodyPr/>
          <a:lstStyle/>
          <a:p>
            <a:fld id="{39EEED60-9197-D74C-86BD-F3825B0DBC1D}" type="slidenum">
              <a:rPr lang="en-US" smtClean="0"/>
              <a:t>10</a:t>
            </a:fld>
            <a:endParaRPr lang="en-US"/>
          </a:p>
        </p:txBody>
      </p:sp>
    </p:spTree>
    <p:extLst>
      <p:ext uri="{BB962C8B-B14F-4D97-AF65-F5344CB8AC3E}">
        <p14:creationId xmlns:p14="http://schemas.microsoft.com/office/powerpoint/2010/main" val="1273810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69a8533e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g569a8533e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
              <a:t>Securitize is the only company with tokens issued, listed and trading today</a:t>
            </a:r>
            <a:endParaRPr/>
          </a:p>
          <a:p>
            <a:pPr marL="0" lvl="0" indent="0" algn="l" rtl="0">
              <a:spcBef>
                <a:spcPts val="0"/>
              </a:spcBef>
              <a:spcAft>
                <a:spcPts val="0"/>
              </a:spcAft>
              <a:buNone/>
            </a:pPr>
            <a:endParaRPr/>
          </a:p>
          <a:p>
            <a:pPr marL="0" lvl="0" indent="0" algn="l" rtl="0">
              <a:spcBef>
                <a:spcPts val="0"/>
              </a:spcBef>
              <a:spcAft>
                <a:spcPts val="0"/>
              </a:spcAft>
              <a:buNone/>
            </a:pPr>
            <a:r>
              <a:rPr lang="en"/>
              <a:t>Blockchain Capital, Science, Spice VC – all moved to Securitize</a:t>
            </a:r>
            <a:endParaRPr/>
          </a:p>
          <a:p>
            <a:pPr marL="0" lvl="0" indent="0" algn="l" rtl="0">
              <a:spcBef>
                <a:spcPts val="0"/>
              </a:spcBef>
              <a:spcAft>
                <a:spcPts val="0"/>
              </a:spcAft>
              <a:buNone/>
            </a:pPr>
            <a:r>
              <a:rPr lang="en"/>
              <a:t>Elevated Returns </a:t>
            </a:r>
            <a:endParaRPr/>
          </a:p>
          <a:p>
            <a:pPr marL="0" lvl="0" indent="0" algn="l" rtl="0">
              <a:spcBef>
                <a:spcPts val="0"/>
              </a:spcBef>
              <a:spcAft>
                <a:spcPts val="0"/>
              </a:spcAft>
              <a:buNone/>
            </a:pPr>
            <a:endParaRPr/>
          </a:p>
          <a:p>
            <a:pPr marL="0" lvl="0" indent="0" algn="l" rtl="0">
              <a:spcBef>
                <a:spcPts val="0"/>
              </a:spcBef>
              <a:spcAft>
                <a:spcPts val="0"/>
              </a:spcAft>
              <a:buNone/>
            </a:pPr>
            <a:r>
              <a:rPr lang="en"/>
              <a:t>In the US already</a:t>
            </a:r>
            <a:endParaRPr/>
          </a:p>
          <a:p>
            <a:pPr marL="0" lvl="0" indent="0" algn="l" rtl="0">
              <a:spcBef>
                <a:spcPts val="0"/>
              </a:spcBef>
              <a:spcAft>
                <a:spcPts val="0"/>
              </a:spcAft>
              <a:buNone/>
            </a:pPr>
            <a:r>
              <a:rPr lang="en"/>
              <a:t>All tokens being traded in the US are done by Securitize</a:t>
            </a:r>
            <a:endParaRPr/>
          </a:p>
        </p:txBody>
      </p:sp>
      <p:sp>
        <p:nvSpPr>
          <p:cNvPr id="122" name="Google Shape;122;g569a8533e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3105946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69a8533e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g569a8533e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
              <a:t>Securitize is the only company with tokens issued, listed and trading today</a:t>
            </a:r>
            <a:endParaRPr/>
          </a:p>
          <a:p>
            <a:pPr marL="0" lvl="0" indent="0" algn="l" rtl="0">
              <a:spcBef>
                <a:spcPts val="0"/>
              </a:spcBef>
              <a:spcAft>
                <a:spcPts val="0"/>
              </a:spcAft>
              <a:buNone/>
            </a:pPr>
            <a:endParaRPr/>
          </a:p>
          <a:p>
            <a:pPr marL="0" lvl="0" indent="0" algn="l" rtl="0">
              <a:spcBef>
                <a:spcPts val="0"/>
              </a:spcBef>
              <a:spcAft>
                <a:spcPts val="0"/>
              </a:spcAft>
              <a:buNone/>
            </a:pPr>
            <a:r>
              <a:rPr lang="en"/>
              <a:t>Blockchain Capital, Science, Spice VC – all moved to Securitize</a:t>
            </a:r>
            <a:endParaRPr/>
          </a:p>
          <a:p>
            <a:pPr marL="0" lvl="0" indent="0" algn="l" rtl="0">
              <a:spcBef>
                <a:spcPts val="0"/>
              </a:spcBef>
              <a:spcAft>
                <a:spcPts val="0"/>
              </a:spcAft>
              <a:buNone/>
            </a:pPr>
            <a:r>
              <a:rPr lang="en"/>
              <a:t>Elevated Returns </a:t>
            </a:r>
            <a:endParaRPr/>
          </a:p>
          <a:p>
            <a:pPr marL="0" lvl="0" indent="0" algn="l" rtl="0">
              <a:spcBef>
                <a:spcPts val="0"/>
              </a:spcBef>
              <a:spcAft>
                <a:spcPts val="0"/>
              </a:spcAft>
              <a:buNone/>
            </a:pPr>
            <a:endParaRPr/>
          </a:p>
          <a:p>
            <a:pPr marL="0" lvl="0" indent="0" algn="l" rtl="0">
              <a:spcBef>
                <a:spcPts val="0"/>
              </a:spcBef>
              <a:spcAft>
                <a:spcPts val="0"/>
              </a:spcAft>
              <a:buNone/>
            </a:pPr>
            <a:r>
              <a:rPr lang="en"/>
              <a:t>In the US already</a:t>
            </a:r>
            <a:endParaRPr/>
          </a:p>
          <a:p>
            <a:pPr marL="0" lvl="0" indent="0" algn="l" rtl="0">
              <a:spcBef>
                <a:spcPts val="0"/>
              </a:spcBef>
              <a:spcAft>
                <a:spcPts val="0"/>
              </a:spcAft>
              <a:buNone/>
            </a:pPr>
            <a:r>
              <a:rPr lang="en"/>
              <a:t>All tokens being traded in the US are done by Securitize</a:t>
            </a:r>
            <a:endParaRPr/>
          </a:p>
        </p:txBody>
      </p:sp>
      <p:sp>
        <p:nvSpPr>
          <p:cNvPr id="122" name="Google Shape;122;g569a8533e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4148899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E2A10A-DF7B-9244-BF82-76D3FF102564}" type="slidenum">
              <a:rPr lang="en-US" smtClean="0"/>
              <a:t>14</a:t>
            </a:fld>
            <a:endParaRPr lang="en-US"/>
          </a:p>
        </p:txBody>
      </p:sp>
    </p:spTree>
    <p:extLst>
      <p:ext uri="{BB962C8B-B14F-4D97-AF65-F5344CB8AC3E}">
        <p14:creationId xmlns:p14="http://schemas.microsoft.com/office/powerpoint/2010/main" val="24794866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Grafik 4">
            <a:extLst>
              <a:ext uri="{FF2B5EF4-FFF2-40B4-BE49-F238E27FC236}">
                <a16:creationId xmlns:a16="http://schemas.microsoft.com/office/drawing/2014/main" id="{AE7E411F-D206-6147-BD12-7FD421FBBD8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14549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3B93E04-4589-4492-9265-DB84E8A0C458}" type="slidenum">
              <a:rPr lang="en-US" smtClean="0"/>
              <a:t>‹#›</a:t>
            </a:fld>
            <a:endParaRPr lang="en-US"/>
          </a:p>
        </p:txBody>
      </p:sp>
    </p:spTree>
    <p:extLst>
      <p:ext uri="{BB962C8B-B14F-4D97-AF65-F5344CB8AC3E}">
        <p14:creationId xmlns:p14="http://schemas.microsoft.com/office/powerpoint/2010/main" val="744975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3B93E04-4589-4492-9265-DB84E8A0C458}" type="slidenum">
              <a:rPr lang="en-US" smtClean="0"/>
              <a:t>‹#›</a:t>
            </a:fld>
            <a:endParaRPr lang="en-US"/>
          </a:p>
        </p:txBody>
      </p:sp>
    </p:spTree>
    <p:extLst>
      <p:ext uri="{BB962C8B-B14F-4D97-AF65-F5344CB8AC3E}">
        <p14:creationId xmlns:p14="http://schemas.microsoft.com/office/powerpoint/2010/main" val="214019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B93E04-4589-4492-9265-DB84E8A0C458}" type="slidenum">
              <a:rPr lang="en-US" smtClean="0"/>
              <a:t>‹#›</a:t>
            </a:fld>
            <a:endParaRPr lang="en-US"/>
          </a:p>
        </p:txBody>
      </p:sp>
    </p:spTree>
    <p:extLst>
      <p:ext uri="{BB962C8B-B14F-4D97-AF65-F5344CB8AC3E}">
        <p14:creationId xmlns:p14="http://schemas.microsoft.com/office/powerpoint/2010/main" val="50041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Zwei Inhalte" type="twoObj">
  <p:cSld name="Zwei Inhalte">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330925" y="365125"/>
            <a:ext cx="11530000" cy="706000"/>
          </a:xfrm>
          <a:prstGeom prst="rect">
            <a:avLst/>
          </a:prstGeom>
          <a:noFill/>
          <a:ln>
            <a:noFill/>
          </a:ln>
        </p:spPr>
        <p:txBody>
          <a:bodyPr spcFirstLastPara="1" wrap="square" lIns="68575" tIns="34275" rIns="68575" bIns="34275" anchor="ctr" anchorCtr="0"/>
          <a:lstStyle>
            <a:lvl1pPr lvl="0" algn="l" rtl="0">
              <a:lnSpc>
                <a:spcPct val="90000"/>
              </a:lnSpc>
              <a:spcBef>
                <a:spcPts val="0"/>
              </a:spcBef>
              <a:spcAft>
                <a:spcPts val="0"/>
              </a:spcAft>
              <a:buClr>
                <a:srgbClr val="02537C"/>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6" name="Google Shape;66;p16"/>
          <p:cNvSpPr txBox="1">
            <a:spLocks noGrp="1"/>
          </p:cNvSpPr>
          <p:nvPr>
            <p:ph type="body" idx="1"/>
          </p:nvPr>
        </p:nvSpPr>
        <p:spPr>
          <a:xfrm>
            <a:off x="330925" y="1375953"/>
            <a:ext cx="5514800" cy="4667600"/>
          </a:xfrm>
          <a:prstGeom prst="rect">
            <a:avLst/>
          </a:prstGeom>
          <a:noFill/>
          <a:ln>
            <a:noFill/>
          </a:ln>
        </p:spPr>
        <p:txBody>
          <a:bodyPr spcFirstLastPara="1" wrap="square" lIns="68575" tIns="34275" rIns="68575" bIns="34275" anchor="t" anchorCtr="0"/>
          <a:lstStyle>
            <a:lvl1pPr marL="609585" lvl="0" indent="-423323" algn="l" rtl="0">
              <a:lnSpc>
                <a:spcPct val="90000"/>
              </a:lnSpc>
              <a:spcBef>
                <a:spcPts val="1067"/>
              </a:spcBef>
              <a:spcAft>
                <a:spcPts val="0"/>
              </a:spcAft>
              <a:buClr>
                <a:srgbClr val="0A1828"/>
              </a:buClr>
              <a:buSzPts val="1400"/>
              <a:buChar char="•"/>
              <a:defRPr/>
            </a:lvl1pPr>
            <a:lvl2pPr marL="1219170" lvl="1" indent="-423323" algn="l" rtl="0">
              <a:lnSpc>
                <a:spcPct val="90000"/>
              </a:lnSpc>
              <a:spcBef>
                <a:spcPts val="533"/>
              </a:spcBef>
              <a:spcAft>
                <a:spcPts val="0"/>
              </a:spcAft>
              <a:buClr>
                <a:srgbClr val="0A1828"/>
              </a:buClr>
              <a:buSzPts val="1400"/>
              <a:buChar char="•"/>
              <a:defRPr/>
            </a:lvl2pPr>
            <a:lvl3pPr marL="1828754" lvl="2" indent="-423323" algn="l" rtl="0">
              <a:lnSpc>
                <a:spcPct val="90000"/>
              </a:lnSpc>
              <a:spcBef>
                <a:spcPts val="533"/>
              </a:spcBef>
              <a:spcAft>
                <a:spcPts val="0"/>
              </a:spcAft>
              <a:buClr>
                <a:srgbClr val="0A1828"/>
              </a:buClr>
              <a:buSzPts val="1400"/>
              <a:buChar char="•"/>
              <a:defRPr/>
            </a:lvl3pPr>
            <a:lvl4pPr marL="2438339" lvl="3" indent="-423323" algn="l" rtl="0">
              <a:lnSpc>
                <a:spcPct val="90000"/>
              </a:lnSpc>
              <a:spcBef>
                <a:spcPts val="533"/>
              </a:spcBef>
              <a:spcAft>
                <a:spcPts val="0"/>
              </a:spcAft>
              <a:buClr>
                <a:srgbClr val="0A1828"/>
              </a:buClr>
              <a:buSzPts val="1400"/>
              <a:buChar char="•"/>
              <a:defRPr/>
            </a:lvl4pPr>
            <a:lvl5pPr marL="3047924" lvl="4" indent="-423323" algn="l" rtl="0">
              <a:lnSpc>
                <a:spcPct val="90000"/>
              </a:lnSpc>
              <a:spcBef>
                <a:spcPts val="533"/>
              </a:spcBef>
              <a:spcAft>
                <a:spcPts val="0"/>
              </a:spcAft>
              <a:buClr>
                <a:srgbClr val="0A1828"/>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67" name="Google Shape;67;p16"/>
          <p:cNvSpPr txBox="1">
            <a:spLocks noGrp="1"/>
          </p:cNvSpPr>
          <p:nvPr>
            <p:ph type="body" idx="2"/>
          </p:nvPr>
        </p:nvSpPr>
        <p:spPr>
          <a:xfrm>
            <a:off x="6346380" y="1375953"/>
            <a:ext cx="5514800" cy="4667600"/>
          </a:xfrm>
          <a:prstGeom prst="rect">
            <a:avLst/>
          </a:prstGeom>
          <a:noFill/>
          <a:ln>
            <a:noFill/>
          </a:ln>
        </p:spPr>
        <p:txBody>
          <a:bodyPr spcFirstLastPara="1" wrap="square" lIns="68575" tIns="34275" rIns="68575" bIns="34275" anchor="t" anchorCtr="0"/>
          <a:lstStyle>
            <a:lvl1pPr marL="609585" lvl="0" indent="-423323" algn="l" rtl="0">
              <a:lnSpc>
                <a:spcPct val="90000"/>
              </a:lnSpc>
              <a:spcBef>
                <a:spcPts val="1067"/>
              </a:spcBef>
              <a:spcAft>
                <a:spcPts val="0"/>
              </a:spcAft>
              <a:buClr>
                <a:srgbClr val="0A1828"/>
              </a:buClr>
              <a:buSzPts val="1400"/>
              <a:buChar char="•"/>
              <a:defRPr/>
            </a:lvl1pPr>
            <a:lvl2pPr marL="1219170" lvl="1" indent="-423323" algn="l" rtl="0">
              <a:lnSpc>
                <a:spcPct val="90000"/>
              </a:lnSpc>
              <a:spcBef>
                <a:spcPts val="533"/>
              </a:spcBef>
              <a:spcAft>
                <a:spcPts val="0"/>
              </a:spcAft>
              <a:buClr>
                <a:srgbClr val="0A1828"/>
              </a:buClr>
              <a:buSzPts val="1400"/>
              <a:buChar char="•"/>
              <a:defRPr/>
            </a:lvl2pPr>
            <a:lvl3pPr marL="1828754" lvl="2" indent="-423323" algn="l" rtl="0">
              <a:lnSpc>
                <a:spcPct val="90000"/>
              </a:lnSpc>
              <a:spcBef>
                <a:spcPts val="533"/>
              </a:spcBef>
              <a:spcAft>
                <a:spcPts val="0"/>
              </a:spcAft>
              <a:buClr>
                <a:srgbClr val="0A1828"/>
              </a:buClr>
              <a:buSzPts val="1400"/>
              <a:buChar char="•"/>
              <a:defRPr/>
            </a:lvl3pPr>
            <a:lvl4pPr marL="2438339" lvl="3" indent="-423323" algn="l" rtl="0">
              <a:lnSpc>
                <a:spcPct val="90000"/>
              </a:lnSpc>
              <a:spcBef>
                <a:spcPts val="533"/>
              </a:spcBef>
              <a:spcAft>
                <a:spcPts val="0"/>
              </a:spcAft>
              <a:buClr>
                <a:srgbClr val="0A1828"/>
              </a:buClr>
              <a:buSzPts val="1400"/>
              <a:buChar char="•"/>
              <a:defRPr/>
            </a:lvl4pPr>
            <a:lvl5pPr marL="3047924" lvl="4" indent="-423323" algn="l" rtl="0">
              <a:lnSpc>
                <a:spcPct val="90000"/>
              </a:lnSpc>
              <a:spcBef>
                <a:spcPts val="533"/>
              </a:spcBef>
              <a:spcAft>
                <a:spcPts val="0"/>
              </a:spcAft>
              <a:buClr>
                <a:srgbClr val="0A1828"/>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68" name="Google Shape;68;p16"/>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3246951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7565" y="389934"/>
            <a:ext cx="11396870" cy="794812"/>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397565" y="1600200"/>
            <a:ext cx="11396870" cy="42678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239928" y="6252093"/>
            <a:ext cx="554508" cy="605907"/>
          </a:xfrm>
          <a:prstGeom prst="rect">
            <a:avLst/>
          </a:prstGeom>
          <a:gradFill flip="none" rotWithShape="1">
            <a:gsLst>
              <a:gs pos="0">
                <a:schemeClr val="tx2"/>
              </a:gs>
              <a:gs pos="29000">
                <a:schemeClr val="accent1"/>
              </a:gs>
              <a:gs pos="100000">
                <a:schemeClr val="accent4"/>
              </a:gs>
            </a:gsLst>
            <a:lin ang="13500000" scaled="1"/>
            <a:tileRect/>
          </a:gradFill>
        </p:spPr>
        <p:txBody>
          <a:bodyPr vert="horz" lIns="91440" tIns="45720" rIns="91440" bIns="45720" rtlCol="0" anchor="ctr"/>
          <a:lstStyle>
            <a:lvl1pPr algn="ctr">
              <a:defRPr sz="1600">
                <a:solidFill>
                  <a:schemeClr val="bg1"/>
                </a:solidFill>
                <a:latin typeface="+mj-lt"/>
              </a:defRPr>
            </a:lvl1pPr>
          </a:lstStyle>
          <a:p>
            <a:fld id="{13B93E04-4589-4492-9265-DB84E8A0C458}" type="slidenum">
              <a:rPr lang="en-US" smtClean="0"/>
              <a:pPr/>
              <a:t>‹#›</a:t>
            </a:fld>
            <a:endParaRPr lang="en-US"/>
          </a:p>
        </p:txBody>
      </p:sp>
      <p:sp>
        <p:nvSpPr>
          <p:cNvPr id="8" name="Fußzeilenplatzhalter 5">
            <a:extLst>
              <a:ext uri="{FF2B5EF4-FFF2-40B4-BE49-F238E27FC236}">
                <a16:creationId xmlns:a16="http://schemas.microsoft.com/office/drawing/2014/main" id="{F8558F11-8B57-114D-AE64-1F402D38FCA8}"/>
              </a:ext>
            </a:extLst>
          </p:cNvPr>
          <p:cNvSpPr txBox="1">
            <a:spLocks/>
          </p:cNvSpPr>
          <p:nvPr userDrawn="1"/>
        </p:nvSpPr>
        <p:spPr>
          <a:xfrm>
            <a:off x="2508416" y="6338054"/>
            <a:ext cx="2913017" cy="18256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rgbClr val="B3B2B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srgbClr val="B3B2B2"/>
                </a:solidFill>
                <a:effectLst/>
                <a:uLnTx/>
                <a:uFillTx/>
                <a:latin typeface="Open Sans" panose="020B0606030504020204" pitchFamily="34" charset="0"/>
                <a:ea typeface="Open Sans" panose="020B0606030504020204" pitchFamily="34" charset="0"/>
                <a:cs typeface="Open Sans" panose="020B0606030504020204" pitchFamily="34" charset="0"/>
              </a:rPr>
              <a:t>© 2019 Securitize. Confidential Information</a:t>
            </a:r>
          </a:p>
        </p:txBody>
      </p:sp>
      <p:pic>
        <p:nvPicPr>
          <p:cNvPr id="9" name="Picture 8">
            <a:extLst>
              <a:ext uri="{FF2B5EF4-FFF2-40B4-BE49-F238E27FC236}">
                <a16:creationId xmlns:a16="http://schemas.microsoft.com/office/drawing/2014/main" id="{F9F0D48A-6312-574D-91A0-5172126ADBE7}"/>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397565" y="6271548"/>
            <a:ext cx="1991638" cy="283498"/>
          </a:xfrm>
          <a:prstGeom prst="rect">
            <a:avLst/>
          </a:prstGeom>
        </p:spPr>
      </p:pic>
    </p:spTree>
    <p:extLst>
      <p:ext uri="{BB962C8B-B14F-4D97-AF65-F5344CB8AC3E}">
        <p14:creationId xmlns:p14="http://schemas.microsoft.com/office/powerpoint/2010/main" val="8403204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hdr="0" ftr="0" dt="0"/>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accent2"/>
        </a:buClr>
        <a:buFont typeface="Arial" panose="020B0604020202020204"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spcBef>
          <a:spcPct val="20000"/>
        </a:spcBef>
        <a:buClr>
          <a:schemeClr val="accent2"/>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png"/></Relationships>
</file>

<file path=ppt/slides/_rels/slide1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openfinance.io/"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72.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74.png"/></Relationships>
</file>

<file path=ppt/slides/_rels/slide16.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jpg"/><Relationship Id="rId18" Type="http://schemas.openxmlformats.org/officeDocument/2006/relationships/image" Target="../media/image89.png"/><Relationship Id="rId3" Type="http://schemas.openxmlformats.org/officeDocument/2006/relationships/image" Target="../media/image75.jpeg"/><Relationship Id="rId7" Type="http://schemas.openxmlformats.org/officeDocument/2006/relationships/image" Target="../media/image78.png"/><Relationship Id="rId12" Type="http://schemas.openxmlformats.org/officeDocument/2006/relationships/image" Target="../media/image83.png"/><Relationship Id="rId17" Type="http://schemas.openxmlformats.org/officeDocument/2006/relationships/image" Target="../media/image88.png"/><Relationship Id="rId2" Type="http://schemas.openxmlformats.org/officeDocument/2006/relationships/notesSlide" Target="../notesSlides/notesSlide11.xml"/><Relationship Id="rId16" Type="http://schemas.openxmlformats.org/officeDocument/2006/relationships/image" Target="../media/image87.png"/><Relationship Id="rId20" Type="http://schemas.openxmlformats.org/officeDocument/2006/relationships/image" Target="../media/image91.png"/><Relationship Id="rId1" Type="http://schemas.openxmlformats.org/officeDocument/2006/relationships/slideLayout" Target="../slideLayouts/slideLayout3.xml"/><Relationship Id="rId6" Type="http://schemas.microsoft.com/office/2007/relationships/hdphoto" Target="../media/hdphoto2.wdp"/><Relationship Id="rId11" Type="http://schemas.openxmlformats.org/officeDocument/2006/relationships/image" Target="../media/image82.tiff"/><Relationship Id="rId5" Type="http://schemas.openxmlformats.org/officeDocument/2006/relationships/image" Target="../media/image77.png"/><Relationship Id="rId15" Type="http://schemas.openxmlformats.org/officeDocument/2006/relationships/image" Target="../media/image86.tiff"/><Relationship Id="rId10" Type="http://schemas.openxmlformats.org/officeDocument/2006/relationships/image" Target="../media/image81.png"/><Relationship Id="rId19" Type="http://schemas.openxmlformats.org/officeDocument/2006/relationships/image" Target="../media/image90.jpeg"/><Relationship Id="rId4" Type="http://schemas.openxmlformats.org/officeDocument/2006/relationships/image" Target="../media/image76.png"/><Relationship Id="rId9" Type="http://schemas.openxmlformats.org/officeDocument/2006/relationships/image" Target="../media/image80.png"/><Relationship Id="rId14" Type="http://schemas.openxmlformats.org/officeDocument/2006/relationships/image" Target="../media/image85.jpeg"/></Relationships>
</file>

<file path=ppt/slides/_rels/slide1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3.png"/></Relationships>
</file>

<file path=ppt/slides/_rels/slide18.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76.png"/></Relationships>
</file>

<file path=ppt/slides/_rels/slide1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tiff"/><Relationship Id="rId18" Type="http://schemas.openxmlformats.org/officeDocument/2006/relationships/image" Target="../media/image28.png"/><Relationship Id="rId3" Type="http://schemas.openxmlformats.org/officeDocument/2006/relationships/image" Target="../media/image14.tiff"/><Relationship Id="rId7" Type="http://schemas.openxmlformats.org/officeDocument/2006/relationships/image" Target="../media/image18.png"/><Relationship Id="rId12" Type="http://schemas.openxmlformats.org/officeDocument/2006/relationships/image" Target="../media/image23.tiff"/><Relationship Id="rId17" Type="http://schemas.openxmlformats.org/officeDocument/2006/relationships/image" Target="../media/image27.png"/><Relationship Id="rId2" Type="http://schemas.openxmlformats.org/officeDocument/2006/relationships/notesSlide" Target="../notesSlides/notesSlide2.xml"/><Relationship Id="rId16"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jpeg"/><Relationship Id="rId15" Type="http://schemas.openxmlformats.org/officeDocument/2006/relationships/image" Target="../media/image26.pn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png"/><Relationship Id="rId14" Type="http://schemas.openxmlformats.org/officeDocument/2006/relationships/image" Target="../media/image25.tiff"/></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8" Type="http://schemas.openxmlformats.org/officeDocument/2006/relationships/image" Target="../media/image42.tiff"/><Relationship Id="rId13" Type="http://schemas.openxmlformats.org/officeDocument/2006/relationships/image" Target="../media/image47.tiff"/><Relationship Id="rId18" Type="http://schemas.openxmlformats.org/officeDocument/2006/relationships/image" Target="../media/image52.tiff"/><Relationship Id="rId3" Type="http://schemas.openxmlformats.org/officeDocument/2006/relationships/image" Target="../media/image37.tiff"/><Relationship Id="rId21" Type="http://schemas.openxmlformats.org/officeDocument/2006/relationships/image" Target="../media/image55.tiff"/><Relationship Id="rId7" Type="http://schemas.openxmlformats.org/officeDocument/2006/relationships/image" Target="../media/image41.tiff"/><Relationship Id="rId12" Type="http://schemas.openxmlformats.org/officeDocument/2006/relationships/image" Target="../media/image46.tiff"/><Relationship Id="rId17" Type="http://schemas.openxmlformats.org/officeDocument/2006/relationships/image" Target="../media/image51.tiff"/><Relationship Id="rId2" Type="http://schemas.openxmlformats.org/officeDocument/2006/relationships/notesSlide" Target="../notesSlides/notesSlide5.xml"/><Relationship Id="rId16" Type="http://schemas.openxmlformats.org/officeDocument/2006/relationships/image" Target="../media/image50.tiff"/><Relationship Id="rId20" Type="http://schemas.openxmlformats.org/officeDocument/2006/relationships/image" Target="../media/image54.png"/><Relationship Id="rId1" Type="http://schemas.openxmlformats.org/officeDocument/2006/relationships/slideLayout" Target="../slideLayouts/slideLayout3.xml"/><Relationship Id="rId6" Type="http://schemas.openxmlformats.org/officeDocument/2006/relationships/image" Target="../media/image40.tiff"/><Relationship Id="rId11" Type="http://schemas.openxmlformats.org/officeDocument/2006/relationships/image" Target="../media/image45.tiff"/><Relationship Id="rId5" Type="http://schemas.openxmlformats.org/officeDocument/2006/relationships/image" Target="../media/image39.png"/><Relationship Id="rId15" Type="http://schemas.openxmlformats.org/officeDocument/2006/relationships/image" Target="../media/image49.tiff"/><Relationship Id="rId23" Type="http://schemas.openxmlformats.org/officeDocument/2006/relationships/image" Target="../media/image57.tiff"/><Relationship Id="rId10" Type="http://schemas.openxmlformats.org/officeDocument/2006/relationships/image" Target="../media/image44.png"/><Relationship Id="rId19" Type="http://schemas.openxmlformats.org/officeDocument/2006/relationships/image" Target="../media/image53.tiff"/><Relationship Id="rId4" Type="http://schemas.openxmlformats.org/officeDocument/2006/relationships/image" Target="../media/image38.png"/><Relationship Id="rId9" Type="http://schemas.openxmlformats.org/officeDocument/2006/relationships/image" Target="../media/image43.tiff"/><Relationship Id="rId14" Type="http://schemas.openxmlformats.org/officeDocument/2006/relationships/image" Target="../media/image48.tiff"/><Relationship Id="rId22" Type="http://schemas.openxmlformats.org/officeDocument/2006/relationships/image" Target="../media/image5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7">
            <a:extLst>
              <a:ext uri="{FF2B5EF4-FFF2-40B4-BE49-F238E27FC236}">
                <a16:creationId xmlns:a16="http://schemas.microsoft.com/office/drawing/2014/main" id="{914DE093-A176-C840-97C6-992F84AA4E33}"/>
              </a:ext>
            </a:extLst>
          </p:cNvPr>
          <p:cNvSpPr txBox="1"/>
          <p:nvPr/>
        </p:nvSpPr>
        <p:spPr>
          <a:xfrm>
            <a:off x="1120452" y="2375811"/>
            <a:ext cx="9699948" cy="1200329"/>
          </a:xfrm>
          <a:prstGeom prst="rect">
            <a:avLst/>
          </a:prstGeom>
          <a:noFill/>
        </p:spPr>
        <p:txBody>
          <a:bodyPr wrap="square" lIns="0" tIns="0" rIns="0" bIns="0" rtlCol="0">
            <a:spAutoFit/>
          </a:bodyPr>
          <a:lstStyle/>
          <a:p>
            <a:r>
              <a:rPr lang="en-US" sz="2800" b="1" dirty="0">
                <a:solidFill>
                  <a:schemeClr val="accent2"/>
                </a:solidFill>
                <a:latin typeface="Raleway SemiBold" panose="020B0503030101060003" pitchFamily="34" charset="77"/>
              </a:rPr>
              <a:t>The Path to Adoption of Digital Securities- FTE Taormina</a:t>
            </a:r>
          </a:p>
          <a:p>
            <a:endParaRPr lang="en-US" sz="2800" b="1" dirty="0">
              <a:solidFill>
                <a:schemeClr val="accent2"/>
              </a:solidFill>
              <a:latin typeface="Raleway SemiBold" panose="020B0503030101060003" pitchFamily="34" charset="77"/>
            </a:endParaRPr>
          </a:p>
          <a:p>
            <a:r>
              <a:rPr lang="en-US" sz="2200" dirty="0">
                <a:solidFill>
                  <a:schemeClr val="bg1"/>
                </a:solidFill>
                <a:latin typeface="Raleway" panose="020B0503030101060003" pitchFamily="34" charset="77"/>
              </a:rPr>
              <a:t>We deliver trusted global solutions for creating compliant digital securities.</a:t>
            </a:r>
            <a:r>
              <a:rPr lang="en-US" sz="2200" dirty="0">
                <a:solidFill>
                  <a:schemeClr val="bg1"/>
                </a:solidFill>
              </a:rPr>
              <a:t> </a:t>
            </a:r>
            <a:endParaRPr lang="en-US" sz="2200" b="1" dirty="0">
              <a:solidFill>
                <a:schemeClr val="bg1"/>
              </a:solidFill>
              <a:latin typeface="Open Sans" panose="020B0606030504020204" pitchFamily="34" charset="0"/>
            </a:endParaRPr>
          </a:p>
        </p:txBody>
      </p:sp>
      <p:sp>
        <p:nvSpPr>
          <p:cNvPr id="8" name="Textfeld 5">
            <a:extLst>
              <a:ext uri="{FF2B5EF4-FFF2-40B4-BE49-F238E27FC236}">
                <a16:creationId xmlns:a16="http://schemas.microsoft.com/office/drawing/2014/main" id="{0A2F22D7-E4F8-FF49-B835-BF7A25896D90}"/>
              </a:ext>
            </a:extLst>
          </p:cNvPr>
          <p:cNvSpPr txBox="1"/>
          <p:nvPr/>
        </p:nvSpPr>
        <p:spPr>
          <a:xfrm>
            <a:off x="1137385" y="4299090"/>
            <a:ext cx="2856816" cy="400110"/>
          </a:xfrm>
          <a:prstGeom prst="rect">
            <a:avLst/>
          </a:prstGeom>
          <a:noFill/>
        </p:spPr>
        <p:txBody>
          <a:bodyPr wrap="square" lIns="0" rtlCol="0">
            <a:spAutoFit/>
          </a:bodyPr>
          <a:lstStyle/>
          <a:p>
            <a:r>
              <a:rPr lang="de-DE" sz="2000" dirty="0">
                <a:solidFill>
                  <a:schemeClr val="bg1"/>
                </a:solidFill>
                <a:latin typeface="Raleway" panose="020B0503030101060003" pitchFamily="34" charset="77"/>
                <a:ea typeface="Open Sans" panose="020B0606030504020204" pitchFamily="34" charset="0"/>
                <a:cs typeface="Open Sans" panose="020B0606030504020204" pitchFamily="34" charset="0"/>
              </a:rPr>
              <a:t>24th </a:t>
            </a:r>
            <a:r>
              <a:rPr lang="de-DE" sz="2000" dirty="0" err="1">
                <a:solidFill>
                  <a:schemeClr val="bg1"/>
                </a:solidFill>
                <a:latin typeface="Raleway" panose="020B0503030101060003" pitchFamily="34" charset="77"/>
                <a:ea typeface="Open Sans" panose="020B0606030504020204" pitchFamily="34" charset="0"/>
                <a:cs typeface="Open Sans" panose="020B0606030504020204" pitchFamily="34" charset="0"/>
              </a:rPr>
              <a:t>July</a:t>
            </a:r>
            <a:r>
              <a:rPr lang="de-DE" sz="2000" dirty="0">
                <a:solidFill>
                  <a:schemeClr val="bg1"/>
                </a:solidFill>
                <a:latin typeface="Raleway" panose="020B0503030101060003" pitchFamily="34" charset="77"/>
                <a:ea typeface="Open Sans" panose="020B0606030504020204" pitchFamily="34" charset="0"/>
                <a:cs typeface="Open Sans" panose="020B0606030504020204" pitchFamily="34" charset="0"/>
              </a:rPr>
              <a:t> 2019 </a:t>
            </a:r>
          </a:p>
        </p:txBody>
      </p:sp>
      <p:pic>
        <p:nvPicPr>
          <p:cNvPr id="4" name="Picture 3">
            <a:extLst>
              <a:ext uri="{FF2B5EF4-FFF2-40B4-BE49-F238E27FC236}">
                <a16:creationId xmlns:a16="http://schemas.microsoft.com/office/drawing/2014/main" id="{FEE4BC7C-EE9A-524D-9004-547199B146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0452" y="1279695"/>
            <a:ext cx="4010348" cy="570850"/>
          </a:xfrm>
          <a:prstGeom prst="rect">
            <a:avLst/>
          </a:prstGeom>
        </p:spPr>
      </p:pic>
      <p:sp>
        <p:nvSpPr>
          <p:cNvPr id="5" name="Textfeld 5">
            <a:extLst>
              <a:ext uri="{FF2B5EF4-FFF2-40B4-BE49-F238E27FC236}">
                <a16:creationId xmlns:a16="http://schemas.microsoft.com/office/drawing/2014/main" id="{242A4950-BB1F-8D43-A73F-9E9CC29F637E}"/>
              </a:ext>
            </a:extLst>
          </p:cNvPr>
          <p:cNvSpPr txBox="1"/>
          <p:nvPr/>
        </p:nvSpPr>
        <p:spPr>
          <a:xfrm>
            <a:off x="1120452" y="5224466"/>
            <a:ext cx="2856816" cy="338554"/>
          </a:xfrm>
          <a:prstGeom prst="rect">
            <a:avLst/>
          </a:prstGeom>
          <a:noFill/>
        </p:spPr>
        <p:txBody>
          <a:bodyPr wrap="square" lIns="0" rtlCol="0">
            <a:spAutoFit/>
          </a:bodyPr>
          <a:lstStyle/>
          <a:p>
            <a:r>
              <a:rPr lang="de-DE" sz="1600" dirty="0" err="1">
                <a:solidFill>
                  <a:schemeClr val="bg1"/>
                </a:solidFill>
                <a:latin typeface="Raleway" panose="020B0503030101060003" pitchFamily="34" charset="77"/>
                <a:ea typeface="Open Sans" panose="020B0606030504020204" pitchFamily="34" charset="0"/>
                <a:cs typeface="Open Sans" panose="020B0606030504020204" pitchFamily="34" charset="0"/>
              </a:rPr>
              <a:t>Visit</a:t>
            </a:r>
            <a:r>
              <a:rPr lang="de-DE" sz="1600" dirty="0">
                <a:solidFill>
                  <a:schemeClr val="bg1"/>
                </a:solidFill>
                <a:latin typeface="Raleway" panose="020B0503030101060003" pitchFamily="34" charset="77"/>
                <a:ea typeface="Open Sans" panose="020B0606030504020204" pitchFamily="34" charset="0"/>
                <a:cs typeface="Open Sans" panose="020B0606030504020204" pitchFamily="34" charset="0"/>
              </a:rPr>
              <a:t> </a:t>
            </a:r>
            <a:r>
              <a:rPr lang="de-DE" sz="1600" dirty="0" err="1">
                <a:solidFill>
                  <a:schemeClr val="bg1"/>
                </a:solidFill>
                <a:latin typeface="Raleway" panose="020B0503030101060003" pitchFamily="34" charset="77"/>
                <a:ea typeface="Open Sans" panose="020B0606030504020204" pitchFamily="34" charset="0"/>
                <a:cs typeface="Open Sans" panose="020B0606030504020204" pitchFamily="34" charset="0"/>
              </a:rPr>
              <a:t>us</a:t>
            </a:r>
            <a:r>
              <a:rPr lang="de-DE" sz="1600" dirty="0">
                <a:solidFill>
                  <a:schemeClr val="bg1"/>
                </a:solidFill>
                <a:latin typeface="Raleway" panose="020B0503030101060003" pitchFamily="34" charset="77"/>
                <a:ea typeface="Open Sans" panose="020B0606030504020204" pitchFamily="34" charset="0"/>
                <a:cs typeface="Open Sans" panose="020B0606030504020204" pitchFamily="34" charset="0"/>
              </a:rPr>
              <a:t>: </a:t>
            </a:r>
            <a:r>
              <a:rPr lang="de-DE" sz="1600" i="1" dirty="0" err="1">
                <a:solidFill>
                  <a:schemeClr val="accent2"/>
                </a:solidFill>
                <a:latin typeface="Raleway" panose="020B0503030101060003" pitchFamily="34" charset="77"/>
                <a:ea typeface="Open Sans" panose="020B0606030504020204" pitchFamily="34" charset="0"/>
                <a:cs typeface="Open Sans" panose="020B0606030504020204" pitchFamily="34" charset="0"/>
              </a:rPr>
              <a:t>www.securitize.io</a:t>
            </a:r>
            <a:endParaRPr lang="de-DE" sz="1600" i="1" dirty="0">
              <a:solidFill>
                <a:schemeClr val="accent2"/>
              </a:solidFill>
              <a:latin typeface="Raleway" panose="020B0503030101060003" pitchFamily="34"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0676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3B93E04-4589-4492-9265-DB84E8A0C458}" type="slidenum">
              <a:rPr lang="en-US" smtClean="0">
                <a:latin typeface="Raleway" panose="020B0503030101060003" pitchFamily="34" charset="77"/>
              </a:rPr>
              <a:t>10</a:t>
            </a:fld>
            <a:endParaRPr lang="en-US" dirty="0">
              <a:latin typeface="Raleway" panose="020B0503030101060003" pitchFamily="34" charset="77"/>
            </a:endParaRPr>
          </a:p>
        </p:txBody>
      </p:sp>
      <p:grpSp>
        <p:nvGrpSpPr>
          <p:cNvPr id="83" name="Group 82"/>
          <p:cNvGrpSpPr/>
          <p:nvPr/>
        </p:nvGrpSpPr>
        <p:grpSpPr>
          <a:xfrm>
            <a:off x="506776" y="1639449"/>
            <a:ext cx="11163788" cy="1001505"/>
            <a:chOff x="389728" y="431218"/>
            <a:chExt cx="11397884" cy="1022506"/>
          </a:xfrm>
        </p:grpSpPr>
        <p:sp>
          <p:nvSpPr>
            <p:cNvPr id="4" name="Rounded Rectangle 3">
              <a:extLst>
                <a:ext uri="{FF2B5EF4-FFF2-40B4-BE49-F238E27FC236}">
                  <a16:creationId xmlns:a16="http://schemas.microsoft.com/office/drawing/2014/main" id="{3DC155B8-EB1C-8F4E-9105-5B23BC98959B}"/>
                </a:ext>
              </a:extLst>
            </p:cNvPr>
            <p:cNvSpPr/>
            <p:nvPr/>
          </p:nvSpPr>
          <p:spPr>
            <a:xfrm>
              <a:off x="389728" y="431222"/>
              <a:ext cx="11397884" cy="1022502"/>
            </a:xfrm>
            <a:prstGeom prst="roundRect">
              <a:avLst>
                <a:gd name="adj" fmla="val 9641"/>
              </a:avLst>
            </a:prstGeom>
            <a:ln w="1270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14" name="Group 13"/>
            <p:cNvGrpSpPr/>
            <p:nvPr/>
          </p:nvGrpSpPr>
          <p:grpSpPr>
            <a:xfrm>
              <a:off x="4479868" y="665676"/>
              <a:ext cx="6996604" cy="645013"/>
              <a:chOff x="3508563" y="729317"/>
              <a:chExt cx="7920140" cy="730154"/>
            </a:xfrm>
          </p:grpSpPr>
          <p:pic>
            <p:nvPicPr>
              <p:cNvPr id="7" name="Grafik 9">
                <a:extLst>
                  <a:ext uri="{FF2B5EF4-FFF2-40B4-BE49-F238E27FC236}">
                    <a16:creationId xmlns:a16="http://schemas.microsoft.com/office/drawing/2014/main" id="{1A12C319-D2F3-7D4E-B1B3-A037D65CB6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73367" y="866821"/>
                <a:ext cx="1055336" cy="480479"/>
              </a:xfrm>
              <a:prstGeom prst="rect">
                <a:avLst/>
              </a:prstGeom>
            </p:spPr>
          </p:pic>
          <p:pic>
            <p:nvPicPr>
              <p:cNvPr id="10" name="Grafik 62">
                <a:extLst>
                  <a:ext uri="{FF2B5EF4-FFF2-40B4-BE49-F238E27FC236}">
                    <a16:creationId xmlns:a16="http://schemas.microsoft.com/office/drawing/2014/main" id="{C40C993C-11EF-CB46-A301-5D0DDFA0EB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8563" y="729317"/>
                <a:ext cx="730156" cy="730154"/>
              </a:xfrm>
              <a:prstGeom prst="rect">
                <a:avLst/>
              </a:prstGeom>
            </p:spPr>
          </p:pic>
          <p:pic>
            <p:nvPicPr>
              <p:cNvPr id="12" name="Grafik 64">
                <a:extLst>
                  <a:ext uri="{FF2B5EF4-FFF2-40B4-BE49-F238E27FC236}">
                    <a16:creationId xmlns:a16="http://schemas.microsoft.com/office/drawing/2014/main" id="{BA39A9C8-8961-4444-B285-9D089297265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31017" y="923143"/>
                <a:ext cx="1110344" cy="318181"/>
              </a:xfrm>
              <a:prstGeom prst="rect">
                <a:avLst/>
              </a:prstGeom>
            </p:spPr>
          </p:pic>
        </p:grpSp>
        <p:sp>
          <p:nvSpPr>
            <p:cNvPr id="15" name="Round Same Side Corner Rectangle 14"/>
            <p:cNvSpPr/>
            <p:nvPr/>
          </p:nvSpPr>
          <p:spPr>
            <a:xfrm rot="16200000">
              <a:off x="516131" y="304819"/>
              <a:ext cx="1022504" cy="1275301"/>
            </a:xfrm>
            <a:prstGeom prst="round2SameRect">
              <a:avLst>
                <a:gd name="adj1" fmla="val 10707"/>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16" name="Rectangle 15"/>
            <p:cNvSpPr/>
            <p:nvPr/>
          </p:nvSpPr>
          <p:spPr>
            <a:xfrm>
              <a:off x="444326" y="785358"/>
              <a:ext cx="1166110" cy="314231"/>
            </a:xfrm>
            <a:prstGeom prst="rect">
              <a:avLst/>
            </a:prstGeom>
          </p:spPr>
          <p:txBody>
            <a:bodyPr wrap="square" anchor="ctr">
              <a:spAutoFit/>
            </a:bodyPr>
            <a:lstStyle/>
            <a:p>
              <a:pPr algn="ctr"/>
              <a:r>
                <a:rPr lang="en-US" sz="1400" b="1" i="1" dirty="0">
                  <a:solidFill>
                    <a:schemeClr val="bg1"/>
                  </a:solidFill>
                  <a:latin typeface="Raleway" panose="020B0503030101060003" pitchFamily="34" charset="77"/>
                </a:rPr>
                <a:t>Issued</a:t>
              </a:r>
            </a:p>
          </p:txBody>
        </p:sp>
      </p:grpSp>
      <p:grpSp>
        <p:nvGrpSpPr>
          <p:cNvPr id="85" name="Group 84"/>
          <p:cNvGrpSpPr/>
          <p:nvPr/>
        </p:nvGrpSpPr>
        <p:grpSpPr>
          <a:xfrm>
            <a:off x="506779" y="3862537"/>
            <a:ext cx="11163788" cy="2213137"/>
            <a:chOff x="389731" y="2845820"/>
            <a:chExt cx="11397884" cy="2601617"/>
          </a:xfrm>
        </p:grpSpPr>
        <p:sp>
          <p:nvSpPr>
            <p:cNvPr id="28" name="Rounded Rectangle 27">
              <a:extLst>
                <a:ext uri="{FF2B5EF4-FFF2-40B4-BE49-F238E27FC236}">
                  <a16:creationId xmlns:a16="http://schemas.microsoft.com/office/drawing/2014/main" id="{3DC155B8-EB1C-8F4E-9105-5B23BC98959B}"/>
                </a:ext>
              </a:extLst>
            </p:cNvPr>
            <p:cNvSpPr/>
            <p:nvPr/>
          </p:nvSpPr>
          <p:spPr>
            <a:xfrm>
              <a:off x="389731" y="2845824"/>
              <a:ext cx="11397884" cy="2601613"/>
            </a:xfrm>
            <a:prstGeom prst="roundRect">
              <a:avLst>
                <a:gd name="adj" fmla="val 5582"/>
              </a:avLst>
            </a:prstGeom>
            <a:ln w="12700">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7" name="Round Same Side Corner Rectangle 36"/>
            <p:cNvSpPr/>
            <p:nvPr/>
          </p:nvSpPr>
          <p:spPr>
            <a:xfrm rot="16200000">
              <a:off x="-273421" y="3508977"/>
              <a:ext cx="2601616" cy="1275301"/>
            </a:xfrm>
            <a:prstGeom prst="round2SameRect">
              <a:avLst>
                <a:gd name="adj1" fmla="val 9637"/>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44329" y="3585835"/>
              <a:ext cx="1166110" cy="1121585"/>
            </a:xfrm>
            <a:prstGeom prst="rect">
              <a:avLst/>
            </a:prstGeom>
          </p:spPr>
          <p:txBody>
            <a:bodyPr wrap="square" anchor="ctr">
              <a:spAutoFit/>
            </a:bodyPr>
            <a:lstStyle/>
            <a:p>
              <a:pPr algn="ctr"/>
              <a:r>
                <a:rPr lang="en-US" sz="1400" b="1" i="1" dirty="0">
                  <a:solidFill>
                    <a:schemeClr val="bg1"/>
                  </a:solidFill>
                  <a:latin typeface="Raleway" panose="020B0503030101060003" pitchFamily="34" charset="77"/>
                </a:rPr>
                <a:t>STO Launched or Pending Issuance</a:t>
              </a:r>
            </a:p>
          </p:txBody>
        </p:sp>
      </p:grpSp>
      <p:grpSp>
        <p:nvGrpSpPr>
          <p:cNvPr id="84" name="Group 83"/>
          <p:cNvGrpSpPr/>
          <p:nvPr/>
        </p:nvGrpSpPr>
        <p:grpSpPr>
          <a:xfrm>
            <a:off x="506782" y="2748116"/>
            <a:ext cx="11163788" cy="1001504"/>
            <a:chOff x="389735" y="1669109"/>
            <a:chExt cx="11397884" cy="1022505"/>
          </a:xfrm>
        </p:grpSpPr>
        <p:sp>
          <p:nvSpPr>
            <p:cNvPr id="49" name="Rounded Rectangle 48">
              <a:extLst>
                <a:ext uri="{FF2B5EF4-FFF2-40B4-BE49-F238E27FC236}">
                  <a16:creationId xmlns:a16="http://schemas.microsoft.com/office/drawing/2014/main" id="{3DC155B8-EB1C-8F4E-9105-5B23BC98959B}"/>
                </a:ext>
              </a:extLst>
            </p:cNvPr>
            <p:cNvSpPr/>
            <p:nvPr/>
          </p:nvSpPr>
          <p:spPr>
            <a:xfrm>
              <a:off x="389735" y="1669112"/>
              <a:ext cx="11397884" cy="1022502"/>
            </a:xfrm>
            <a:prstGeom prst="roundRect">
              <a:avLst>
                <a:gd name="adj" fmla="val 9641"/>
              </a:avLst>
            </a:prstGeom>
            <a:ln w="127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50" name="Group 49"/>
            <p:cNvGrpSpPr/>
            <p:nvPr/>
          </p:nvGrpSpPr>
          <p:grpSpPr>
            <a:xfrm>
              <a:off x="5295796" y="1808261"/>
              <a:ext cx="5525579" cy="742295"/>
              <a:chOff x="4432157" y="621432"/>
              <a:chExt cx="6254942" cy="840276"/>
            </a:xfrm>
          </p:grpSpPr>
          <p:pic>
            <p:nvPicPr>
              <p:cNvPr id="52" name="Grafik 9">
                <a:extLst>
                  <a:ext uri="{FF2B5EF4-FFF2-40B4-BE49-F238E27FC236}">
                    <a16:creationId xmlns:a16="http://schemas.microsoft.com/office/drawing/2014/main" id="{1A12C319-D2F3-7D4E-B1B3-A037D65CB66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04102" y="749505"/>
                <a:ext cx="1282997" cy="584128"/>
              </a:xfrm>
              <a:prstGeom prst="rect">
                <a:avLst/>
              </a:prstGeom>
            </p:spPr>
          </p:pic>
          <p:pic>
            <p:nvPicPr>
              <p:cNvPr id="55" name="Grafik 62">
                <a:extLst>
                  <a:ext uri="{FF2B5EF4-FFF2-40B4-BE49-F238E27FC236}">
                    <a16:creationId xmlns:a16="http://schemas.microsoft.com/office/drawing/2014/main" id="{C40C993C-11EF-CB46-A301-5D0DDFA0EB8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432157" y="621432"/>
                <a:ext cx="840278" cy="840276"/>
              </a:xfrm>
              <a:prstGeom prst="rect">
                <a:avLst/>
              </a:prstGeom>
            </p:spPr>
          </p:pic>
          <p:pic>
            <p:nvPicPr>
              <p:cNvPr id="57" name="Grafik 64">
                <a:extLst>
                  <a:ext uri="{FF2B5EF4-FFF2-40B4-BE49-F238E27FC236}">
                    <a16:creationId xmlns:a16="http://schemas.microsoft.com/office/drawing/2014/main" id="{BA39A9C8-8961-4444-B285-9D089297265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82502" y="847341"/>
                <a:ext cx="1355574" cy="388454"/>
              </a:xfrm>
              <a:prstGeom prst="rect">
                <a:avLst/>
              </a:prstGeom>
            </p:spPr>
          </p:pic>
        </p:grpSp>
        <p:sp>
          <p:nvSpPr>
            <p:cNvPr id="58" name="Round Same Side Corner Rectangle 57"/>
            <p:cNvSpPr/>
            <p:nvPr/>
          </p:nvSpPr>
          <p:spPr>
            <a:xfrm rot="16200000">
              <a:off x="516138" y="1542710"/>
              <a:ext cx="1022504" cy="1275301"/>
            </a:xfrm>
            <a:prstGeom prst="round2SameRect">
              <a:avLst>
                <a:gd name="adj1" fmla="val 1070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44333" y="2023246"/>
              <a:ext cx="1166110" cy="314231"/>
            </a:xfrm>
            <a:prstGeom prst="rect">
              <a:avLst/>
            </a:prstGeom>
          </p:spPr>
          <p:txBody>
            <a:bodyPr wrap="square" anchor="ctr">
              <a:spAutoFit/>
            </a:bodyPr>
            <a:lstStyle/>
            <a:p>
              <a:pPr algn="ctr"/>
              <a:r>
                <a:rPr lang="en-US" sz="1400" b="1" i="1" dirty="0">
                  <a:solidFill>
                    <a:schemeClr val="bg1"/>
                  </a:solidFill>
                  <a:latin typeface="Raleway" panose="020B0503030101060003" pitchFamily="34" charset="77"/>
                </a:rPr>
                <a:t>Trading</a:t>
              </a:r>
            </a:p>
          </p:txBody>
        </p:sp>
      </p:grpSp>
      <p:sp>
        <p:nvSpPr>
          <p:cNvPr id="48" name="Title 3"/>
          <p:cNvSpPr txBox="1">
            <a:spLocks/>
          </p:cNvSpPr>
          <p:nvPr/>
        </p:nvSpPr>
        <p:spPr>
          <a:xfrm>
            <a:off x="463132" y="294417"/>
            <a:ext cx="11207432" cy="794812"/>
          </a:xfrm>
          <a:prstGeom prst="rect">
            <a:avLst/>
          </a:prstGeom>
        </p:spPr>
        <p:txBody>
          <a:bodyPr/>
          <a:lstStyle>
            <a:lvl1pPr algn="l" defTabSz="914400" rtl="0" eaLnBrk="1" latinLnBrk="0" hangingPunct="1">
              <a:spcBef>
                <a:spcPct val="0"/>
              </a:spcBef>
              <a:buNone/>
              <a:defRPr sz="3600" kern="1200">
                <a:solidFill>
                  <a:schemeClr val="accent1"/>
                </a:solidFill>
                <a:latin typeface="+mj-lt"/>
                <a:ea typeface="+mj-ea"/>
                <a:cs typeface="+mj-cs"/>
              </a:defRPr>
            </a:lvl1pPr>
          </a:lstStyle>
          <a:p>
            <a:r>
              <a:rPr lang="en-US" sz="3000" b="1" dirty="0">
                <a:latin typeface="Raleway SemiBold" panose="020B0503030101060003" pitchFamily="34" charset="77"/>
              </a:rPr>
              <a:t>The Market Leader</a:t>
            </a:r>
          </a:p>
        </p:txBody>
      </p:sp>
      <p:sp>
        <p:nvSpPr>
          <p:cNvPr id="13" name="Rectangle 12">
            <a:extLst>
              <a:ext uri="{FF2B5EF4-FFF2-40B4-BE49-F238E27FC236}">
                <a16:creationId xmlns:a16="http://schemas.microsoft.com/office/drawing/2014/main" id="{CE82B1DA-C1F7-534B-956D-D561F216FB98}"/>
              </a:ext>
            </a:extLst>
          </p:cNvPr>
          <p:cNvSpPr/>
          <p:nvPr/>
        </p:nvSpPr>
        <p:spPr>
          <a:xfrm>
            <a:off x="4900939" y="4321193"/>
            <a:ext cx="3732986" cy="9112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Raleway Medium" panose="020B0503030101060003" pitchFamily="34" charset="77"/>
              </a:rPr>
              <a:t>19 STO launched or pending issuance</a:t>
            </a:r>
          </a:p>
        </p:txBody>
      </p:sp>
      <p:sp>
        <p:nvSpPr>
          <p:cNvPr id="2" name="Rectangle 1">
            <a:extLst>
              <a:ext uri="{FF2B5EF4-FFF2-40B4-BE49-F238E27FC236}">
                <a16:creationId xmlns:a16="http://schemas.microsoft.com/office/drawing/2014/main" id="{79A049ED-A43A-D14C-9C0E-209CF76247EC}"/>
              </a:ext>
            </a:extLst>
          </p:cNvPr>
          <p:cNvSpPr/>
          <p:nvPr/>
        </p:nvSpPr>
        <p:spPr>
          <a:xfrm>
            <a:off x="521436" y="879086"/>
            <a:ext cx="11207432" cy="1261884"/>
          </a:xfrm>
          <a:prstGeom prst="rect">
            <a:avLst/>
          </a:prstGeom>
        </p:spPr>
        <p:txBody>
          <a:bodyPr wrap="square">
            <a:spAutoFit/>
          </a:bodyPr>
          <a:lstStyle/>
          <a:p>
            <a:r>
              <a:rPr lang="en-US" sz="2000" b="1" dirty="0">
                <a:solidFill>
                  <a:schemeClr val="accent4"/>
                </a:solidFill>
                <a:latin typeface="Raleway" panose="020B0503030101060003" pitchFamily="34" charset="77"/>
              </a:rPr>
              <a:t>The only company in the industry with security tokens issued &amp; trading powered by a digital securities protocol on the blockchain</a:t>
            </a:r>
          </a:p>
          <a:p>
            <a:br>
              <a:rPr lang="en-US" dirty="0">
                <a:latin typeface="+mj-lt"/>
              </a:rPr>
            </a:br>
            <a:endParaRPr lang="en-US" dirty="0">
              <a:latin typeface="+mj-lt"/>
            </a:endParaRPr>
          </a:p>
        </p:txBody>
      </p:sp>
      <p:pic>
        <p:nvPicPr>
          <p:cNvPr id="18" name="Picture 17">
            <a:extLst>
              <a:ext uri="{FF2B5EF4-FFF2-40B4-BE49-F238E27FC236}">
                <a16:creationId xmlns:a16="http://schemas.microsoft.com/office/drawing/2014/main" id="{E5C49771-1CF5-3B46-9932-3FB63E8B3D5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465513" y="1711931"/>
            <a:ext cx="860149" cy="835988"/>
          </a:xfrm>
          <a:prstGeom prst="rect">
            <a:avLst/>
          </a:prstGeom>
        </p:spPr>
      </p:pic>
      <p:pic>
        <p:nvPicPr>
          <p:cNvPr id="34" name="Picture 33">
            <a:extLst>
              <a:ext uri="{FF2B5EF4-FFF2-40B4-BE49-F238E27FC236}">
                <a16:creationId xmlns:a16="http://schemas.microsoft.com/office/drawing/2014/main" id="{0E725862-C691-F940-8E5B-4FC50D5C772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697628" y="1710490"/>
            <a:ext cx="1591535" cy="876693"/>
          </a:xfrm>
          <a:prstGeom prst="rect">
            <a:avLst/>
          </a:prstGeom>
        </p:spPr>
      </p:pic>
      <p:pic>
        <p:nvPicPr>
          <p:cNvPr id="35" name="Picture 34">
            <a:extLst>
              <a:ext uri="{FF2B5EF4-FFF2-40B4-BE49-F238E27FC236}">
                <a16:creationId xmlns:a16="http://schemas.microsoft.com/office/drawing/2014/main" id="{511D8262-B1C7-0643-8050-3657D34ACCF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128414" y="2637092"/>
            <a:ext cx="2206696" cy="1215553"/>
          </a:xfrm>
          <a:prstGeom prst="rect">
            <a:avLst/>
          </a:prstGeom>
        </p:spPr>
      </p:pic>
      <p:pic>
        <p:nvPicPr>
          <p:cNvPr id="20" name="Picture 19">
            <a:extLst>
              <a:ext uri="{FF2B5EF4-FFF2-40B4-BE49-F238E27FC236}">
                <a16:creationId xmlns:a16="http://schemas.microsoft.com/office/drawing/2014/main" id="{6892965F-CFE5-D44C-B742-0345174D431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027625" y="1992136"/>
            <a:ext cx="979539" cy="256251"/>
          </a:xfrm>
          <a:prstGeom prst="rect">
            <a:avLst/>
          </a:prstGeom>
        </p:spPr>
      </p:pic>
      <p:pic>
        <p:nvPicPr>
          <p:cNvPr id="8" name="Picture 7">
            <a:extLst>
              <a:ext uri="{FF2B5EF4-FFF2-40B4-BE49-F238E27FC236}">
                <a16:creationId xmlns:a16="http://schemas.microsoft.com/office/drawing/2014/main" id="{35E40AF3-65E4-9242-8E0C-01D8EDA14A2D}"/>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579399" y="1810846"/>
            <a:ext cx="701175" cy="701175"/>
          </a:xfrm>
          <a:prstGeom prst="rect">
            <a:avLst/>
          </a:prstGeom>
        </p:spPr>
      </p:pic>
      <p:pic>
        <p:nvPicPr>
          <p:cNvPr id="17" name="Picture 16">
            <a:extLst>
              <a:ext uri="{FF2B5EF4-FFF2-40B4-BE49-F238E27FC236}">
                <a16:creationId xmlns:a16="http://schemas.microsoft.com/office/drawing/2014/main" id="{F043F97E-5CD9-1447-8625-72DB8B4CBA34}"/>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979637" y="1825574"/>
            <a:ext cx="688556" cy="688556"/>
          </a:xfrm>
          <a:prstGeom prst="rect">
            <a:avLst/>
          </a:prstGeom>
        </p:spPr>
      </p:pic>
    </p:spTree>
    <p:extLst>
      <p:ext uri="{BB962C8B-B14F-4D97-AF65-F5344CB8AC3E}">
        <p14:creationId xmlns:p14="http://schemas.microsoft.com/office/powerpoint/2010/main" val="188075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6"/>
          <p:cNvSpPr txBox="1">
            <a:spLocks noGrp="1"/>
          </p:cNvSpPr>
          <p:nvPr>
            <p:ph type="title"/>
          </p:nvPr>
        </p:nvSpPr>
        <p:spPr>
          <a:xfrm>
            <a:off x="-8" y="-8"/>
            <a:ext cx="11530400" cy="706000"/>
          </a:xfrm>
          <a:prstGeom prst="rect">
            <a:avLst/>
          </a:prstGeom>
          <a:noFill/>
          <a:ln>
            <a:noFill/>
          </a:ln>
        </p:spPr>
        <p:txBody>
          <a:bodyPr spcFirstLastPara="1" vert="horz" wrap="square" lIns="91433" tIns="45700" rIns="91433" bIns="45700" rtlCol="0" anchor="ctr" anchorCtr="0">
            <a:noAutofit/>
          </a:bodyPr>
          <a:lstStyle/>
          <a:p>
            <a:pPr>
              <a:buSzPts val="2600"/>
            </a:pPr>
            <a:r>
              <a:rPr lang="en" dirty="0">
                <a:latin typeface="Oswald Medium"/>
                <a:ea typeface="Oswald Medium"/>
                <a:cs typeface="Oswald Medium"/>
                <a:sym typeface="Oswald Medium"/>
              </a:rPr>
              <a:t>Case Study: </a:t>
            </a:r>
            <a:r>
              <a:rPr lang="en-GB" dirty="0" err="1">
                <a:latin typeface="Oswald Medium"/>
                <a:ea typeface="Oswald Medium"/>
                <a:cs typeface="Oswald Medium"/>
                <a:sym typeface="Oswald Medium"/>
              </a:rPr>
              <a:t>SPiCE</a:t>
            </a:r>
            <a:r>
              <a:rPr lang="en-GB" dirty="0">
                <a:latin typeface="Oswald Medium"/>
                <a:ea typeface="Oswald Medium"/>
                <a:cs typeface="Oswald Medium"/>
                <a:sym typeface="Oswald Medium"/>
              </a:rPr>
              <a:t> VC</a:t>
            </a:r>
            <a:r>
              <a:rPr lang="en" dirty="0">
                <a:latin typeface="Oswald Medium"/>
                <a:ea typeface="Oswald Medium"/>
                <a:cs typeface="Oswald Medium"/>
                <a:sym typeface="Oswald Medium"/>
              </a:rPr>
              <a:t> </a:t>
            </a:r>
            <a:endParaRPr dirty="0">
              <a:latin typeface="Oswald Medium"/>
              <a:ea typeface="Oswald Medium"/>
              <a:cs typeface="Oswald Medium"/>
              <a:sym typeface="Oswald Medium"/>
            </a:endParaRPr>
          </a:p>
        </p:txBody>
      </p:sp>
      <p:sp>
        <p:nvSpPr>
          <p:cNvPr id="125" name="Google Shape;125;p26"/>
          <p:cNvSpPr txBox="1">
            <a:spLocks noGrp="1"/>
          </p:cNvSpPr>
          <p:nvPr>
            <p:ph type="title"/>
          </p:nvPr>
        </p:nvSpPr>
        <p:spPr>
          <a:xfrm>
            <a:off x="0" y="706000"/>
            <a:ext cx="12192000" cy="706000"/>
          </a:xfrm>
          <a:prstGeom prst="rect">
            <a:avLst/>
          </a:prstGeom>
          <a:noFill/>
          <a:ln>
            <a:noFill/>
          </a:ln>
        </p:spPr>
        <p:txBody>
          <a:bodyPr spcFirstLastPara="1" vert="horz" wrap="square" lIns="91433" tIns="45700" rIns="91433" bIns="45700" rtlCol="0" anchor="t" anchorCtr="0">
            <a:noAutofit/>
          </a:bodyPr>
          <a:lstStyle/>
          <a:p>
            <a:pPr>
              <a:buClr>
                <a:schemeClr val="dk1"/>
              </a:buClr>
              <a:buSzPts val="1100"/>
            </a:pPr>
            <a:r>
              <a:rPr lang="en" sz="2400" dirty="0">
                <a:latin typeface="Oswald Light"/>
                <a:ea typeface="Oswald Light"/>
                <a:cs typeface="Oswald Light"/>
                <a:sym typeface="Oswald Light"/>
              </a:rPr>
              <a:t>The issuance of the token that represents LP Interests in a VC Fund</a:t>
            </a:r>
            <a:endParaRPr sz="2400" dirty="0">
              <a:latin typeface="Oswald Light"/>
              <a:ea typeface="Oswald Light"/>
              <a:cs typeface="Oswald Light"/>
              <a:sym typeface="Oswald Light"/>
            </a:endParaRPr>
          </a:p>
        </p:txBody>
      </p:sp>
      <p:graphicFrame>
        <p:nvGraphicFramePr>
          <p:cNvPr id="127" name="Google Shape;127;p26"/>
          <p:cNvGraphicFramePr/>
          <p:nvPr>
            <p:extLst>
              <p:ext uri="{D42A27DB-BD31-4B8C-83A1-F6EECF244321}">
                <p14:modId xmlns:p14="http://schemas.microsoft.com/office/powerpoint/2010/main" val="306566168"/>
              </p:ext>
            </p:extLst>
          </p:nvPr>
        </p:nvGraphicFramePr>
        <p:xfrm>
          <a:off x="294568" y="1486067"/>
          <a:ext cx="5801434" cy="4584492"/>
        </p:xfrm>
        <a:graphic>
          <a:graphicData uri="http://schemas.openxmlformats.org/drawingml/2006/table">
            <a:tbl>
              <a:tblPr>
                <a:noFill/>
              </a:tblPr>
              <a:tblGrid>
                <a:gridCol w="2305767">
                  <a:extLst>
                    <a:ext uri="{9D8B030D-6E8A-4147-A177-3AD203B41FA5}">
                      <a16:colId xmlns:a16="http://schemas.microsoft.com/office/drawing/2014/main" val="20000"/>
                    </a:ext>
                  </a:extLst>
                </a:gridCol>
                <a:gridCol w="3495667">
                  <a:extLst>
                    <a:ext uri="{9D8B030D-6E8A-4147-A177-3AD203B41FA5}">
                      <a16:colId xmlns:a16="http://schemas.microsoft.com/office/drawing/2014/main" val="20001"/>
                    </a:ext>
                  </a:extLst>
                </a:gridCol>
              </a:tblGrid>
              <a:tr h="567671">
                <a:tc>
                  <a:txBody>
                    <a:bodyPr/>
                    <a:lstStyle/>
                    <a:p>
                      <a:pPr marL="0" lvl="0" indent="0" algn="l" rtl="0">
                        <a:spcBef>
                          <a:spcPts val="0"/>
                        </a:spcBef>
                        <a:spcAft>
                          <a:spcPts val="0"/>
                        </a:spcAft>
                        <a:buNone/>
                      </a:pPr>
                      <a:r>
                        <a:rPr lang="en" sz="1600" b="1">
                          <a:solidFill>
                            <a:srgbClr val="FFFFFF"/>
                          </a:solidFill>
                          <a:latin typeface="Oswald"/>
                          <a:ea typeface="Oswald"/>
                          <a:cs typeface="Oswald"/>
                          <a:sym typeface="Oswald"/>
                        </a:rPr>
                        <a:t>Token Price</a:t>
                      </a:r>
                      <a:endParaRPr sz="1600" b="1">
                        <a:solidFill>
                          <a:srgbClr val="FFFFFF"/>
                        </a:solidFill>
                        <a:latin typeface="Oswald"/>
                        <a:ea typeface="Oswald"/>
                        <a:cs typeface="Oswald"/>
                        <a:sym typeface="Oswald"/>
                      </a:endParaRPr>
                    </a:p>
                  </a:txBody>
                  <a:tcPr marL="121900" marR="121900" marT="121900" marB="121900">
                    <a:solidFill>
                      <a:srgbClr val="02537C"/>
                    </a:solidFill>
                  </a:tcPr>
                </a:tc>
                <a:tc>
                  <a:txBody>
                    <a:bodyPr/>
                    <a:lstStyle/>
                    <a:p>
                      <a:pPr marL="0" lvl="0" indent="0" algn="l" rtl="0">
                        <a:spcBef>
                          <a:spcPts val="0"/>
                        </a:spcBef>
                        <a:spcAft>
                          <a:spcPts val="0"/>
                        </a:spcAft>
                        <a:buNone/>
                      </a:pPr>
                      <a:r>
                        <a:rPr lang="en-GB" sz="1600" dirty="0">
                          <a:latin typeface="Oswald"/>
                          <a:ea typeface="Oswald"/>
                          <a:cs typeface="Oswald"/>
                          <a:sym typeface="Oswald"/>
                        </a:rPr>
                        <a:t>I </a:t>
                      </a:r>
                      <a:r>
                        <a:rPr lang="en-GB" sz="1600" dirty="0" err="1">
                          <a:latin typeface="Oswald"/>
                          <a:ea typeface="Oswald"/>
                          <a:cs typeface="Oswald"/>
                          <a:sym typeface="Oswald"/>
                        </a:rPr>
                        <a:t>SPiCE</a:t>
                      </a:r>
                      <a:r>
                        <a:rPr lang="en-GB" sz="1600" dirty="0">
                          <a:latin typeface="Oswald"/>
                          <a:ea typeface="Oswald"/>
                          <a:cs typeface="Oswald"/>
                          <a:sym typeface="Oswald"/>
                        </a:rPr>
                        <a:t> Token</a:t>
                      </a:r>
                      <a:r>
                        <a:rPr lang="en-GB" sz="1600" baseline="0" dirty="0">
                          <a:latin typeface="Oswald"/>
                          <a:ea typeface="Oswald"/>
                          <a:cs typeface="Oswald"/>
                          <a:sym typeface="Oswald"/>
                        </a:rPr>
                        <a:t> = </a:t>
                      </a:r>
                      <a:r>
                        <a:rPr lang="en" sz="1600" dirty="0">
                          <a:latin typeface="Oswald"/>
                          <a:ea typeface="Oswald"/>
                          <a:cs typeface="Oswald"/>
                          <a:sym typeface="Oswald"/>
                        </a:rPr>
                        <a:t>$1</a:t>
                      </a:r>
                      <a:endParaRPr sz="1600" dirty="0">
                        <a:latin typeface="Oswald"/>
                        <a:ea typeface="Oswald"/>
                        <a:cs typeface="Oswald"/>
                        <a:sym typeface="Oswald"/>
                      </a:endParaRPr>
                    </a:p>
                  </a:txBody>
                  <a:tcPr marL="121900" marR="121900" marT="121900" marB="121900"/>
                </a:tc>
                <a:extLst>
                  <a:ext uri="{0D108BD9-81ED-4DB2-BD59-A6C34878D82A}">
                    <a16:rowId xmlns:a16="http://schemas.microsoft.com/office/drawing/2014/main" val="10000"/>
                  </a:ext>
                </a:extLst>
              </a:tr>
              <a:tr h="851531">
                <a:tc>
                  <a:txBody>
                    <a:bodyPr/>
                    <a:lstStyle/>
                    <a:p>
                      <a:pPr marL="0" lvl="0" indent="0" algn="l" rtl="0">
                        <a:spcBef>
                          <a:spcPts val="0"/>
                        </a:spcBef>
                        <a:spcAft>
                          <a:spcPts val="0"/>
                        </a:spcAft>
                        <a:buNone/>
                      </a:pPr>
                      <a:r>
                        <a:rPr lang="en" sz="1600" b="1">
                          <a:solidFill>
                            <a:srgbClr val="FFFFFF"/>
                          </a:solidFill>
                          <a:latin typeface="Oswald"/>
                          <a:ea typeface="Oswald"/>
                          <a:cs typeface="Oswald"/>
                          <a:sym typeface="Oswald"/>
                        </a:rPr>
                        <a:t>Economic Rights</a:t>
                      </a:r>
                      <a:endParaRPr sz="1600" b="1">
                        <a:solidFill>
                          <a:srgbClr val="FFFFFF"/>
                        </a:solidFill>
                        <a:latin typeface="Oswald"/>
                        <a:ea typeface="Oswald"/>
                        <a:cs typeface="Oswald"/>
                        <a:sym typeface="Oswald"/>
                      </a:endParaRPr>
                    </a:p>
                  </a:txBody>
                  <a:tcPr marL="121900" marR="121900" marT="121900" marB="121900">
                    <a:solidFill>
                      <a:srgbClr val="02537C"/>
                    </a:solidFill>
                  </a:tcPr>
                </a:tc>
                <a:tc>
                  <a:txBody>
                    <a:bodyPr/>
                    <a:lstStyle/>
                    <a:p>
                      <a:pPr marL="0" lvl="0" indent="0" algn="l" rtl="0">
                        <a:spcBef>
                          <a:spcPts val="0"/>
                        </a:spcBef>
                        <a:spcAft>
                          <a:spcPts val="0"/>
                        </a:spcAft>
                        <a:buNone/>
                      </a:pPr>
                      <a:r>
                        <a:rPr lang="en-GB" sz="1600" dirty="0">
                          <a:latin typeface="Oswald"/>
                          <a:ea typeface="Oswald"/>
                          <a:cs typeface="Oswald"/>
                          <a:sym typeface="Oswald"/>
                        </a:rPr>
                        <a:t>Realisation </a:t>
                      </a:r>
                      <a:r>
                        <a:rPr lang="en-GB" sz="1600" dirty="0" err="1">
                          <a:latin typeface="Oswald"/>
                          <a:ea typeface="Oswald"/>
                          <a:cs typeface="Oswald"/>
                          <a:sym typeface="Oswald"/>
                        </a:rPr>
                        <a:t>BuyBacks</a:t>
                      </a:r>
                      <a:r>
                        <a:rPr lang="en-GB" sz="1600" dirty="0">
                          <a:latin typeface="Oswald"/>
                          <a:ea typeface="Oswald"/>
                          <a:cs typeface="Oswald"/>
                          <a:sym typeface="Oswald"/>
                        </a:rPr>
                        <a:t>, No distribution Dividend or Voting Rights</a:t>
                      </a:r>
                      <a:endParaRPr sz="1600" dirty="0">
                        <a:latin typeface="Oswald"/>
                        <a:ea typeface="Oswald"/>
                        <a:cs typeface="Oswald"/>
                        <a:sym typeface="Oswald"/>
                      </a:endParaRPr>
                    </a:p>
                  </a:txBody>
                  <a:tcPr marL="121900" marR="121900" marT="121900" marB="121900"/>
                </a:tc>
                <a:extLst>
                  <a:ext uri="{0D108BD9-81ED-4DB2-BD59-A6C34878D82A}">
                    <a16:rowId xmlns:a16="http://schemas.microsoft.com/office/drawing/2014/main" val="10001"/>
                  </a:ext>
                </a:extLst>
              </a:tr>
              <a:tr h="567671">
                <a:tc>
                  <a:txBody>
                    <a:bodyPr/>
                    <a:lstStyle/>
                    <a:p>
                      <a:pPr marL="0" lvl="0" indent="0" algn="l" rtl="0">
                        <a:spcBef>
                          <a:spcPts val="0"/>
                        </a:spcBef>
                        <a:spcAft>
                          <a:spcPts val="0"/>
                        </a:spcAft>
                        <a:buNone/>
                      </a:pPr>
                      <a:r>
                        <a:rPr lang="en" sz="1600" b="1">
                          <a:solidFill>
                            <a:srgbClr val="FFFFFF"/>
                          </a:solidFill>
                          <a:latin typeface="Oswald"/>
                          <a:ea typeface="Oswald"/>
                          <a:cs typeface="Oswald"/>
                          <a:sym typeface="Oswald"/>
                        </a:rPr>
                        <a:t>Min. investment</a:t>
                      </a:r>
                      <a:endParaRPr sz="1600" b="1">
                        <a:solidFill>
                          <a:srgbClr val="FFFFFF"/>
                        </a:solidFill>
                        <a:latin typeface="Oswald"/>
                        <a:ea typeface="Oswald"/>
                        <a:cs typeface="Oswald"/>
                        <a:sym typeface="Oswald"/>
                      </a:endParaRPr>
                    </a:p>
                  </a:txBody>
                  <a:tcPr marL="121900" marR="121900" marT="121900" marB="121900">
                    <a:solidFill>
                      <a:srgbClr val="02537C"/>
                    </a:solidFill>
                  </a:tcPr>
                </a:tc>
                <a:tc>
                  <a:txBody>
                    <a:bodyPr/>
                    <a:lstStyle/>
                    <a:p>
                      <a:pPr marL="0" lvl="0" indent="0" algn="l" rtl="0">
                        <a:spcBef>
                          <a:spcPts val="0"/>
                        </a:spcBef>
                        <a:spcAft>
                          <a:spcPts val="0"/>
                        </a:spcAft>
                        <a:buNone/>
                      </a:pPr>
                      <a:r>
                        <a:rPr lang="en" sz="1600" dirty="0">
                          <a:latin typeface="Oswald"/>
                          <a:ea typeface="Oswald"/>
                          <a:cs typeface="Oswald"/>
                          <a:sym typeface="Oswald"/>
                        </a:rPr>
                        <a:t>$</a:t>
                      </a:r>
                      <a:r>
                        <a:rPr lang="en-GB" sz="1600" dirty="0">
                          <a:latin typeface="Oswald"/>
                          <a:ea typeface="Oswald"/>
                          <a:cs typeface="Oswald"/>
                          <a:sym typeface="Oswald"/>
                        </a:rPr>
                        <a:t>5</a:t>
                      </a:r>
                      <a:r>
                        <a:rPr lang="en" sz="1600" dirty="0">
                          <a:latin typeface="Oswald"/>
                          <a:ea typeface="Oswald"/>
                          <a:cs typeface="Oswald"/>
                          <a:sym typeface="Oswald"/>
                        </a:rPr>
                        <a:t>0,000</a:t>
                      </a:r>
                      <a:endParaRPr sz="1600" dirty="0">
                        <a:latin typeface="Oswald"/>
                        <a:ea typeface="Oswald"/>
                        <a:cs typeface="Oswald"/>
                        <a:sym typeface="Oswald"/>
                      </a:endParaRPr>
                    </a:p>
                  </a:txBody>
                  <a:tcPr marL="121900" marR="121900" marT="121900" marB="121900"/>
                </a:tc>
                <a:extLst>
                  <a:ext uri="{0D108BD9-81ED-4DB2-BD59-A6C34878D82A}">
                    <a16:rowId xmlns:a16="http://schemas.microsoft.com/office/drawing/2014/main" val="10002"/>
                  </a:ext>
                </a:extLst>
              </a:tr>
              <a:tr h="603154">
                <a:tc>
                  <a:txBody>
                    <a:bodyPr/>
                    <a:lstStyle/>
                    <a:p>
                      <a:pPr marL="0" lvl="0" indent="0" algn="l" rtl="0">
                        <a:spcBef>
                          <a:spcPts val="0"/>
                        </a:spcBef>
                        <a:spcAft>
                          <a:spcPts val="0"/>
                        </a:spcAft>
                        <a:buNone/>
                      </a:pPr>
                      <a:r>
                        <a:rPr lang="en" sz="1600" b="1">
                          <a:solidFill>
                            <a:srgbClr val="FFFFFF"/>
                          </a:solidFill>
                          <a:latin typeface="Oswald"/>
                          <a:ea typeface="Oswald"/>
                          <a:cs typeface="Oswald"/>
                          <a:sym typeface="Oswald"/>
                        </a:rPr>
                        <a:t>Offering size</a:t>
                      </a:r>
                      <a:endParaRPr sz="1600" b="1">
                        <a:solidFill>
                          <a:srgbClr val="FFFFFF"/>
                        </a:solidFill>
                        <a:latin typeface="Oswald"/>
                        <a:ea typeface="Oswald"/>
                        <a:cs typeface="Oswald"/>
                        <a:sym typeface="Oswald"/>
                      </a:endParaRPr>
                    </a:p>
                  </a:txBody>
                  <a:tcPr marL="121900" marR="121900" marT="121900" marB="121900">
                    <a:solidFill>
                      <a:srgbClr val="02537C"/>
                    </a:solidFill>
                  </a:tcPr>
                </a:tc>
                <a:tc>
                  <a:txBody>
                    <a:bodyPr/>
                    <a:lstStyle/>
                    <a:p>
                      <a:pPr marL="0" lvl="0" indent="0" algn="l" rtl="0">
                        <a:spcBef>
                          <a:spcPts val="0"/>
                        </a:spcBef>
                        <a:spcAft>
                          <a:spcPts val="0"/>
                        </a:spcAft>
                        <a:buNone/>
                      </a:pPr>
                      <a:r>
                        <a:rPr lang="en" sz="1600" dirty="0">
                          <a:latin typeface="Oswald"/>
                          <a:ea typeface="Oswald"/>
                          <a:cs typeface="Oswald"/>
                          <a:sym typeface="Oswald"/>
                        </a:rPr>
                        <a:t>$</a:t>
                      </a:r>
                      <a:r>
                        <a:rPr lang="en" sz="1800" b="0" i="0" u="none" strike="noStrike" kern="1200" dirty="0">
                          <a:solidFill>
                            <a:schemeClr val="tx1"/>
                          </a:solidFill>
                          <a:effectLst/>
                          <a:latin typeface="+mn-lt"/>
                          <a:ea typeface="+mn-ea"/>
                          <a:cs typeface="+mn-cs"/>
                        </a:rPr>
                        <a:t>15m</a:t>
                      </a:r>
                      <a:endParaRPr sz="1600" dirty="0">
                        <a:latin typeface="Oswald"/>
                        <a:ea typeface="Oswald"/>
                        <a:cs typeface="Oswald"/>
                        <a:sym typeface="Oswald"/>
                      </a:endParaRPr>
                    </a:p>
                  </a:txBody>
                  <a:tcPr marL="121900" marR="121900" marT="121900" marB="121900"/>
                </a:tc>
                <a:extLst>
                  <a:ext uri="{0D108BD9-81ED-4DB2-BD59-A6C34878D82A}">
                    <a16:rowId xmlns:a16="http://schemas.microsoft.com/office/drawing/2014/main" val="10003"/>
                  </a:ext>
                </a:extLst>
              </a:tr>
              <a:tr h="859075">
                <a:tc>
                  <a:txBody>
                    <a:bodyPr/>
                    <a:lstStyle/>
                    <a:p>
                      <a:pPr marL="0" lvl="0" indent="0" algn="l" rtl="0">
                        <a:spcBef>
                          <a:spcPts val="0"/>
                        </a:spcBef>
                        <a:spcAft>
                          <a:spcPts val="0"/>
                        </a:spcAft>
                        <a:buNone/>
                      </a:pPr>
                      <a:r>
                        <a:rPr lang="en" sz="1600" b="1" dirty="0">
                          <a:solidFill>
                            <a:srgbClr val="FFFFFF"/>
                          </a:solidFill>
                          <a:latin typeface="Oswald"/>
                          <a:ea typeface="Oswald"/>
                          <a:cs typeface="Oswald"/>
                          <a:sym typeface="Oswald"/>
                        </a:rPr>
                        <a:t>Issuer</a:t>
                      </a:r>
                      <a:endParaRPr sz="1600" b="1" dirty="0">
                        <a:solidFill>
                          <a:srgbClr val="FFFFFF"/>
                        </a:solidFill>
                        <a:latin typeface="Oswald"/>
                        <a:ea typeface="Oswald"/>
                        <a:cs typeface="Oswald"/>
                        <a:sym typeface="Oswald"/>
                      </a:endParaRPr>
                    </a:p>
                  </a:txBody>
                  <a:tcPr marL="121900" marR="121900" marT="121900" marB="121900">
                    <a:solidFill>
                      <a:srgbClr val="02537C"/>
                    </a:solidFill>
                  </a:tcPr>
                </a:tc>
                <a:tc>
                  <a:txBody>
                    <a:bodyPr/>
                    <a:lstStyle/>
                    <a:p>
                      <a:pPr marL="0" marR="0" lvl="0" indent="0" algn="l" rtl="0">
                        <a:lnSpc>
                          <a:spcPct val="100000"/>
                        </a:lnSpc>
                        <a:spcBef>
                          <a:spcPts val="0"/>
                        </a:spcBef>
                        <a:spcAft>
                          <a:spcPts val="0"/>
                        </a:spcAft>
                        <a:buNone/>
                      </a:pPr>
                      <a:r>
                        <a:rPr lang="en-GB" sz="1600" b="1" dirty="0">
                          <a:latin typeface="Oswald"/>
                          <a:ea typeface="Oswald"/>
                          <a:cs typeface="Oswald"/>
                          <a:sym typeface="Oswald"/>
                        </a:rPr>
                        <a:t>Spice VC</a:t>
                      </a:r>
                      <a:endParaRPr sz="1600" b="1" dirty="0">
                        <a:latin typeface="Oswald"/>
                        <a:ea typeface="Oswald"/>
                        <a:cs typeface="Oswald"/>
                        <a:sym typeface="Oswald"/>
                      </a:endParaRPr>
                    </a:p>
                    <a:p>
                      <a:pPr marL="0" marR="0" lvl="0" indent="0" algn="l" rtl="0">
                        <a:lnSpc>
                          <a:spcPct val="100000"/>
                        </a:lnSpc>
                        <a:spcBef>
                          <a:spcPts val="0"/>
                        </a:spcBef>
                        <a:spcAft>
                          <a:spcPts val="0"/>
                        </a:spcAft>
                        <a:buNone/>
                      </a:pPr>
                      <a:r>
                        <a:rPr lang="en-GB" sz="1600" dirty="0">
                          <a:latin typeface="Oswald"/>
                          <a:ea typeface="Oswald"/>
                          <a:cs typeface="Oswald"/>
                          <a:sym typeface="Oswald"/>
                        </a:rPr>
                        <a:t>Invest Proceeds in </a:t>
                      </a:r>
                      <a:r>
                        <a:rPr lang="en-GB" sz="1600" dirty="0" err="1">
                          <a:latin typeface="Oswald"/>
                          <a:ea typeface="Oswald"/>
                          <a:cs typeface="Oswald"/>
                          <a:sym typeface="Oswald"/>
                        </a:rPr>
                        <a:t>StartUps</a:t>
                      </a:r>
                      <a:endParaRPr sz="1600" dirty="0">
                        <a:latin typeface="Oswald"/>
                        <a:ea typeface="Oswald"/>
                        <a:cs typeface="Oswald"/>
                        <a:sym typeface="Oswald"/>
                      </a:endParaRPr>
                    </a:p>
                  </a:txBody>
                  <a:tcPr marL="121900" marR="121900" marT="121900" marB="121900"/>
                </a:tc>
                <a:extLst>
                  <a:ext uri="{0D108BD9-81ED-4DB2-BD59-A6C34878D82A}">
                    <a16:rowId xmlns:a16="http://schemas.microsoft.com/office/drawing/2014/main" val="10004"/>
                  </a:ext>
                </a:extLst>
              </a:tr>
              <a:tr h="1135390">
                <a:tc>
                  <a:txBody>
                    <a:bodyPr/>
                    <a:lstStyle/>
                    <a:p>
                      <a:pPr marL="0" lvl="0" indent="0" algn="l" rtl="0">
                        <a:spcBef>
                          <a:spcPts val="0"/>
                        </a:spcBef>
                        <a:spcAft>
                          <a:spcPts val="0"/>
                        </a:spcAft>
                        <a:buNone/>
                      </a:pPr>
                      <a:r>
                        <a:rPr lang="en" sz="1600" b="1" dirty="0">
                          <a:solidFill>
                            <a:srgbClr val="FFFFFF"/>
                          </a:solidFill>
                          <a:latin typeface="Oswald"/>
                          <a:ea typeface="Oswald"/>
                          <a:cs typeface="Oswald"/>
                          <a:sym typeface="Oswald"/>
                        </a:rPr>
                        <a:t>Deal structure</a:t>
                      </a:r>
                      <a:endParaRPr sz="1600" b="1" dirty="0">
                        <a:solidFill>
                          <a:srgbClr val="FFFFFF"/>
                        </a:solidFill>
                        <a:latin typeface="Oswald"/>
                        <a:ea typeface="Oswald"/>
                        <a:cs typeface="Oswald"/>
                        <a:sym typeface="Oswald"/>
                      </a:endParaRPr>
                    </a:p>
                  </a:txBody>
                  <a:tcPr marL="121900" marR="121900" marT="121900" marB="121900">
                    <a:solidFill>
                      <a:srgbClr val="02537C"/>
                    </a:solidFill>
                  </a:tcPr>
                </a:tc>
                <a:tc>
                  <a:txBody>
                    <a:bodyPr/>
                    <a:lstStyle/>
                    <a:p>
                      <a:pPr marL="0" marR="0" lvl="0" indent="0" algn="l" rtl="0">
                        <a:lnSpc>
                          <a:spcPct val="100000"/>
                        </a:lnSpc>
                        <a:spcBef>
                          <a:spcPts val="0"/>
                        </a:spcBef>
                        <a:spcAft>
                          <a:spcPts val="0"/>
                        </a:spcAft>
                        <a:buNone/>
                      </a:pPr>
                      <a:r>
                        <a:rPr lang="en" sz="1600" b="1" dirty="0">
                          <a:latin typeface="Oswald"/>
                          <a:ea typeface="Oswald"/>
                          <a:cs typeface="Oswald"/>
                          <a:sym typeface="Oswald"/>
                        </a:rPr>
                        <a:t>Private </a:t>
                      </a:r>
                      <a:r>
                        <a:rPr lang="en" sz="1600" b="1" dirty="0" err="1">
                          <a:latin typeface="Oswald"/>
                          <a:ea typeface="Oswald"/>
                          <a:cs typeface="Oswald"/>
                          <a:sym typeface="Oswald"/>
                        </a:rPr>
                        <a:t>Reg</a:t>
                      </a:r>
                      <a:r>
                        <a:rPr lang="en" sz="1600" b="1" dirty="0">
                          <a:latin typeface="Oswald"/>
                          <a:ea typeface="Oswald"/>
                          <a:cs typeface="Oswald"/>
                          <a:sym typeface="Oswald"/>
                        </a:rPr>
                        <a:t> D 506 (c)</a:t>
                      </a:r>
                      <a:r>
                        <a:rPr lang="en" sz="1600" dirty="0">
                          <a:latin typeface="Oswald"/>
                          <a:ea typeface="Oswald"/>
                          <a:cs typeface="Oswald"/>
                          <a:sym typeface="Oswald"/>
                        </a:rPr>
                        <a:t> </a:t>
                      </a:r>
                      <a:r>
                        <a:rPr lang="en-GB" sz="1600" b="1" dirty="0">
                          <a:latin typeface="Oswald"/>
                          <a:ea typeface="Oswald"/>
                          <a:cs typeface="Oswald"/>
                          <a:sym typeface="Oswald"/>
                        </a:rPr>
                        <a:t>and </a:t>
                      </a:r>
                      <a:r>
                        <a:rPr lang="en-GB" sz="1600" b="1" dirty="0" err="1">
                          <a:latin typeface="Oswald"/>
                          <a:ea typeface="Oswald"/>
                          <a:cs typeface="Oswald"/>
                          <a:sym typeface="Oswald"/>
                        </a:rPr>
                        <a:t>Reg</a:t>
                      </a:r>
                      <a:r>
                        <a:rPr lang="en-GB" sz="1600" b="1" baseline="0" dirty="0">
                          <a:latin typeface="Oswald"/>
                          <a:ea typeface="Oswald"/>
                          <a:cs typeface="Oswald"/>
                          <a:sym typeface="Oswald"/>
                        </a:rPr>
                        <a:t> S </a:t>
                      </a:r>
                      <a:r>
                        <a:rPr lang="en" sz="1600" dirty="0">
                          <a:latin typeface="Oswald"/>
                          <a:ea typeface="Oswald"/>
                          <a:cs typeface="Oswald"/>
                          <a:sym typeface="Oswald"/>
                        </a:rPr>
                        <a:t>offering </a:t>
                      </a:r>
                      <a:r>
                        <a:rPr lang="en-GB" sz="1600" dirty="0">
                          <a:latin typeface="Oswald"/>
                          <a:ea typeface="Oswald"/>
                          <a:cs typeface="Oswald"/>
                          <a:sym typeface="Oswald"/>
                        </a:rPr>
                        <a:t>E</a:t>
                      </a:r>
                      <a:r>
                        <a:rPr lang="en" sz="1600" dirty="0" err="1">
                          <a:latin typeface="Oswald"/>
                          <a:ea typeface="Oswald"/>
                          <a:cs typeface="Oswald"/>
                          <a:sym typeface="Oswald"/>
                        </a:rPr>
                        <a:t>quity</a:t>
                      </a:r>
                      <a:r>
                        <a:rPr lang="en" sz="1600" dirty="0">
                          <a:latin typeface="Oswald"/>
                          <a:ea typeface="Oswald"/>
                          <a:cs typeface="Oswald"/>
                          <a:sym typeface="Oswald"/>
                        </a:rPr>
                        <a:t> ownership </a:t>
                      </a:r>
                      <a:r>
                        <a:rPr lang="en-GB" sz="1600" dirty="0">
                          <a:latin typeface="Oswald"/>
                          <a:ea typeface="Oswald"/>
                          <a:cs typeface="Oswald"/>
                          <a:sym typeface="Oswald"/>
                        </a:rPr>
                        <a:t>in LP Fund and direct share of net</a:t>
                      </a:r>
                      <a:r>
                        <a:rPr lang="en-GB" sz="1600" baseline="0" dirty="0">
                          <a:latin typeface="Oswald"/>
                          <a:ea typeface="Oswald"/>
                          <a:cs typeface="Oswald"/>
                          <a:sym typeface="Oswald"/>
                        </a:rPr>
                        <a:t> assets</a:t>
                      </a:r>
                      <a:endParaRPr lang="en-GB" sz="1600" dirty="0">
                        <a:latin typeface="Oswald"/>
                        <a:ea typeface="Oswald"/>
                        <a:cs typeface="Oswald"/>
                        <a:sym typeface="Oswald"/>
                      </a:endParaRPr>
                    </a:p>
                  </a:txBody>
                  <a:tcPr marL="121900" marR="121900" marT="121900" marB="121900"/>
                </a:tc>
                <a:extLst>
                  <a:ext uri="{0D108BD9-81ED-4DB2-BD59-A6C34878D82A}">
                    <a16:rowId xmlns:a16="http://schemas.microsoft.com/office/drawing/2014/main" val="10005"/>
                  </a:ext>
                </a:extLst>
              </a:tr>
            </a:tbl>
          </a:graphicData>
        </a:graphic>
      </p:graphicFrame>
      <p:sp>
        <p:nvSpPr>
          <p:cNvPr id="128" name="Google Shape;128;p26"/>
          <p:cNvSpPr txBox="1"/>
          <p:nvPr/>
        </p:nvSpPr>
        <p:spPr>
          <a:xfrm>
            <a:off x="7188133" y="5213000"/>
            <a:ext cx="4823600" cy="963200"/>
          </a:xfrm>
          <a:prstGeom prst="rect">
            <a:avLst/>
          </a:prstGeom>
          <a:noFill/>
          <a:ln>
            <a:noFill/>
          </a:ln>
        </p:spPr>
        <p:txBody>
          <a:bodyPr spcFirstLastPara="1" wrap="square" lIns="121900" tIns="121900" rIns="121900" bIns="121900" anchor="t" anchorCtr="0">
            <a:noAutofit/>
          </a:bodyPr>
          <a:lstStyle/>
          <a:p>
            <a:endParaRPr sz="1600" dirty="0">
              <a:latin typeface="Oswald"/>
              <a:ea typeface="Oswald"/>
              <a:cs typeface="Oswald"/>
              <a:sym typeface="Oswald"/>
            </a:endParaRPr>
          </a:p>
        </p:txBody>
      </p:sp>
      <p:sp>
        <p:nvSpPr>
          <p:cNvPr id="130" name="Google Shape;130;p26"/>
          <p:cNvSpPr txBox="1">
            <a:spLocks noGrp="1"/>
          </p:cNvSpPr>
          <p:nvPr>
            <p:ph type="sldNum" idx="12"/>
          </p:nvPr>
        </p:nvSpPr>
        <p:spPr>
          <a:xfrm>
            <a:off x="11409045" y="6333135"/>
            <a:ext cx="731600" cy="524800"/>
          </a:xfrm>
          <a:prstGeom prst="rect">
            <a:avLst/>
          </a:prstGeom>
        </p:spPr>
        <p:txBody>
          <a:bodyPr spcFirstLastPara="1" vert="horz" wrap="square" lIns="121900" tIns="121900" rIns="121900" bIns="121900" rtlCol="0" anchor="t" anchorCtr="0">
            <a:noAutofit/>
          </a:bodyPr>
          <a:lstStyle/>
          <a:p>
            <a:pPr algn="r">
              <a:buClr>
                <a:srgbClr val="000000"/>
              </a:buClr>
              <a:buSzPts val="1100"/>
            </a:pPr>
            <a:fld id="{00000000-1234-1234-1234-123412341234}" type="slidenum">
              <a:rPr lang="en" sz="800">
                <a:solidFill>
                  <a:srgbClr val="B3B2B2"/>
                </a:solidFill>
              </a:rPr>
              <a:pPr algn="r">
                <a:buClr>
                  <a:srgbClr val="000000"/>
                </a:buClr>
                <a:buSzPts val="1100"/>
              </a:pPr>
              <a:t>11</a:t>
            </a:fld>
            <a:endParaRPr sz="800">
              <a:solidFill>
                <a:srgbClr val="B3B2B2"/>
              </a:solidFill>
            </a:endParaRPr>
          </a:p>
        </p:txBody>
      </p:sp>
      <p:pic>
        <p:nvPicPr>
          <p:cNvPr id="9" name="Grafik 9">
            <a:extLst>
              <a:ext uri="{FF2B5EF4-FFF2-40B4-BE49-F238E27FC236}">
                <a16:creationId xmlns:a16="http://schemas.microsoft.com/office/drawing/2014/main" id="{1A12C319-D2F3-7D4E-B1B3-A037D65CB6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78148" y="288795"/>
            <a:ext cx="2030897" cy="991330"/>
          </a:xfrm>
          <a:prstGeom prst="rect">
            <a:avLst/>
          </a:prstGeom>
        </p:spPr>
      </p:pic>
      <p:sp>
        <p:nvSpPr>
          <p:cNvPr id="2" name="TextBox 1"/>
          <p:cNvSpPr txBox="1"/>
          <p:nvPr/>
        </p:nvSpPr>
        <p:spPr>
          <a:xfrm>
            <a:off x="6356837" y="1486068"/>
            <a:ext cx="5654895" cy="4247317"/>
          </a:xfrm>
          <a:prstGeom prst="rect">
            <a:avLst/>
          </a:prstGeom>
          <a:noFill/>
        </p:spPr>
        <p:txBody>
          <a:bodyPr wrap="square" rtlCol="0">
            <a:spAutoFit/>
          </a:bodyPr>
          <a:lstStyle/>
          <a:p>
            <a:r>
              <a:rPr lang="en-US" b="1" dirty="0"/>
              <a:t>1</a:t>
            </a:r>
            <a:r>
              <a:rPr lang="en-US" b="1" baseline="30000" dirty="0"/>
              <a:t>st</a:t>
            </a:r>
            <a:r>
              <a:rPr lang="en-US" b="1" dirty="0"/>
              <a:t> </a:t>
            </a:r>
            <a:r>
              <a:rPr lang="en-US" dirty="0"/>
              <a:t>fully tokenized VC Fund</a:t>
            </a:r>
          </a:p>
          <a:p>
            <a:endParaRPr lang="en-US" dirty="0"/>
          </a:p>
          <a:p>
            <a:r>
              <a:rPr lang="en-US" b="1" dirty="0"/>
              <a:t>4</a:t>
            </a:r>
            <a:r>
              <a:rPr lang="en-US" b="1" baseline="30000" dirty="0"/>
              <a:t>th</a:t>
            </a:r>
            <a:r>
              <a:rPr lang="en-US" b="1" dirty="0"/>
              <a:t> </a:t>
            </a:r>
            <a:r>
              <a:rPr lang="en-US" dirty="0"/>
              <a:t>ever Security Token</a:t>
            </a:r>
          </a:p>
          <a:p>
            <a:endParaRPr lang="en-US" dirty="0"/>
          </a:p>
          <a:p>
            <a:r>
              <a:rPr lang="en-US" b="1" dirty="0"/>
              <a:t>1</a:t>
            </a:r>
            <a:r>
              <a:rPr lang="en-US" b="1" baseline="30000" dirty="0"/>
              <a:t>st</a:t>
            </a:r>
            <a:r>
              <a:rPr lang="en-US" b="1" dirty="0"/>
              <a:t> </a:t>
            </a:r>
            <a:r>
              <a:rPr lang="en-US" dirty="0"/>
              <a:t>token issued on a globally compliant security token issuance platform</a:t>
            </a:r>
          </a:p>
          <a:p>
            <a:endParaRPr lang="en-US" b="1" dirty="0"/>
          </a:p>
          <a:p>
            <a:r>
              <a:rPr lang="en-US" b="1" dirty="0"/>
              <a:t>1</a:t>
            </a:r>
            <a:r>
              <a:rPr lang="en-US" b="1" baseline="30000" dirty="0"/>
              <a:t>st</a:t>
            </a:r>
            <a:r>
              <a:rPr lang="en-US" b="1" dirty="0"/>
              <a:t> </a:t>
            </a:r>
            <a:r>
              <a:rPr lang="en-US" dirty="0"/>
              <a:t>fund focusing on the tokenization space</a:t>
            </a:r>
          </a:p>
          <a:p>
            <a:endParaRPr lang="en-US" b="1" dirty="0"/>
          </a:p>
          <a:p>
            <a:r>
              <a:rPr lang="en-US" b="1" dirty="0"/>
              <a:t>1</a:t>
            </a:r>
            <a:r>
              <a:rPr lang="en-US" b="1" baseline="30000" dirty="0"/>
              <a:t>st</a:t>
            </a:r>
            <a:r>
              <a:rPr lang="en-US" b="1" dirty="0"/>
              <a:t> </a:t>
            </a:r>
            <a:r>
              <a:rPr lang="en-US" dirty="0"/>
              <a:t>security token to trade on a regulated platform</a:t>
            </a:r>
            <a:r>
              <a:rPr lang="en-US" dirty="0">
                <a:hlinkClick r:id="rId4"/>
              </a:rPr>
              <a:t>(OpenFinance Network)</a:t>
            </a:r>
            <a:endParaRPr lang="en-US" dirty="0"/>
          </a:p>
          <a:p>
            <a:endParaRPr lang="en-US" b="1" dirty="0"/>
          </a:p>
          <a:p>
            <a:r>
              <a:rPr lang="en-US" b="1" dirty="0"/>
              <a:t>1</a:t>
            </a:r>
            <a:r>
              <a:rPr lang="en-US" b="1" baseline="30000" dirty="0"/>
              <a:t>st</a:t>
            </a:r>
            <a:r>
              <a:rPr lang="en-US" b="1" dirty="0"/>
              <a:t> </a:t>
            </a:r>
            <a:r>
              <a:rPr lang="en-US" dirty="0"/>
              <a:t>security token fund to entitle holders to a direct share of net exits</a:t>
            </a:r>
          </a:p>
          <a:p>
            <a:endParaRPr lang="en-US" dirty="0"/>
          </a:p>
        </p:txBody>
      </p:sp>
      <p:sp>
        <p:nvSpPr>
          <p:cNvPr id="5" name="TextBox 4"/>
          <p:cNvSpPr txBox="1"/>
          <p:nvPr/>
        </p:nvSpPr>
        <p:spPr>
          <a:xfrm>
            <a:off x="294567" y="5213000"/>
            <a:ext cx="2299164" cy="646331"/>
          </a:xfrm>
          <a:prstGeom prst="rect">
            <a:avLst/>
          </a:prstGeom>
          <a:noFill/>
        </p:spPr>
        <p:txBody>
          <a:bodyPr wrap="square" rtlCol="0">
            <a:spAutoFit/>
          </a:bodyPr>
          <a:lstStyle/>
          <a:p>
            <a:pPr fontAlgn="t"/>
            <a:endParaRPr lang="en-GB" b="1" dirty="0"/>
          </a:p>
          <a:p>
            <a:pPr fontAlgn="t"/>
            <a:r>
              <a:rPr lang="en-GB" b="1" dirty="0"/>
              <a:t>Trading- Yes </a:t>
            </a:r>
            <a:endParaRPr lang="en-GB" dirty="0"/>
          </a:p>
        </p:txBody>
      </p:sp>
    </p:spTree>
    <p:extLst>
      <p:ext uri="{BB962C8B-B14F-4D97-AF65-F5344CB8AC3E}">
        <p14:creationId xmlns:p14="http://schemas.microsoft.com/office/powerpoint/2010/main" val="1777622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6"/>
          <p:cNvSpPr txBox="1">
            <a:spLocks noGrp="1"/>
          </p:cNvSpPr>
          <p:nvPr>
            <p:ph type="title"/>
          </p:nvPr>
        </p:nvSpPr>
        <p:spPr>
          <a:xfrm>
            <a:off x="-8" y="-8"/>
            <a:ext cx="11530400" cy="706000"/>
          </a:xfrm>
          <a:prstGeom prst="rect">
            <a:avLst/>
          </a:prstGeom>
          <a:noFill/>
          <a:ln>
            <a:noFill/>
          </a:ln>
        </p:spPr>
        <p:txBody>
          <a:bodyPr spcFirstLastPara="1" vert="horz" wrap="square" lIns="91433" tIns="45700" rIns="91433" bIns="45700" rtlCol="0" anchor="ctr" anchorCtr="0">
            <a:noAutofit/>
          </a:bodyPr>
          <a:lstStyle/>
          <a:p>
            <a:pPr>
              <a:buSzPts val="2600"/>
            </a:pPr>
            <a:r>
              <a:rPr lang="en">
                <a:latin typeface="Oswald Medium"/>
                <a:ea typeface="Oswald Medium"/>
                <a:cs typeface="Oswald Medium"/>
                <a:sym typeface="Oswald Medium"/>
              </a:rPr>
              <a:t>Case Study: AspenCoin </a:t>
            </a:r>
            <a:endParaRPr>
              <a:latin typeface="Oswald Medium"/>
              <a:ea typeface="Oswald Medium"/>
              <a:cs typeface="Oswald Medium"/>
              <a:sym typeface="Oswald Medium"/>
            </a:endParaRPr>
          </a:p>
        </p:txBody>
      </p:sp>
      <p:sp>
        <p:nvSpPr>
          <p:cNvPr id="125" name="Google Shape;125;p26"/>
          <p:cNvSpPr txBox="1">
            <a:spLocks noGrp="1"/>
          </p:cNvSpPr>
          <p:nvPr>
            <p:ph type="title"/>
          </p:nvPr>
        </p:nvSpPr>
        <p:spPr>
          <a:xfrm>
            <a:off x="0" y="706000"/>
            <a:ext cx="12192000" cy="706000"/>
          </a:xfrm>
          <a:prstGeom prst="rect">
            <a:avLst/>
          </a:prstGeom>
          <a:noFill/>
          <a:ln>
            <a:noFill/>
          </a:ln>
        </p:spPr>
        <p:txBody>
          <a:bodyPr spcFirstLastPara="1" vert="horz" wrap="square" lIns="91433" tIns="45700" rIns="91433" bIns="45700" rtlCol="0" anchor="t" anchorCtr="0">
            <a:noAutofit/>
          </a:bodyPr>
          <a:lstStyle/>
          <a:p>
            <a:pPr>
              <a:buClr>
                <a:schemeClr val="dk1"/>
              </a:buClr>
              <a:buSzPts val="1100"/>
            </a:pPr>
            <a:r>
              <a:rPr lang="en" sz="2400" dirty="0">
                <a:latin typeface="Oswald Light"/>
                <a:ea typeface="Oswald Light"/>
                <a:cs typeface="Oswald Light"/>
                <a:sym typeface="Oswald Light"/>
              </a:rPr>
              <a:t>The issuance of the token that represents St. Regis Aspen Colorado Resort </a:t>
            </a:r>
            <a:endParaRPr sz="2400" dirty="0">
              <a:latin typeface="Oswald Light"/>
              <a:ea typeface="Oswald Light"/>
              <a:cs typeface="Oswald Light"/>
              <a:sym typeface="Oswald Light"/>
            </a:endParaRPr>
          </a:p>
        </p:txBody>
      </p:sp>
      <p:pic>
        <p:nvPicPr>
          <p:cNvPr id="126" name="Google Shape;126;p26"/>
          <p:cNvPicPr preferRelativeResize="0"/>
          <p:nvPr/>
        </p:nvPicPr>
        <p:blipFill>
          <a:blip r:embed="rId3">
            <a:alphaModFix/>
          </a:blip>
          <a:stretch>
            <a:fillRect/>
          </a:stretch>
        </p:blipFill>
        <p:spPr>
          <a:xfrm>
            <a:off x="10824443" y="135071"/>
            <a:ext cx="1187475" cy="1187475"/>
          </a:xfrm>
          <a:prstGeom prst="rect">
            <a:avLst/>
          </a:prstGeom>
          <a:noFill/>
          <a:ln>
            <a:noFill/>
          </a:ln>
        </p:spPr>
      </p:pic>
      <p:graphicFrame>
        <p:nvGraphicFramePr>
          <p:cNvPr id="127" name="Google Shape;127;p26"/>
          <p:cNvGraphicFramePr/>
          <p:nvPr>
            <p:extLst>
              <p:ext uri="{D42A27DB-BD31-4B8C-83A1-F6EECF244321}">
                <p14:modId xmlns:p14="http://schemas.microsoft.com/office/powerpoint/2010/main" val="143058453"/>
              </p:ext>
            </p:extLst>
          </p:nvPr>
        </p:nvGraphicFramePr>
        <p:xfrm>
          <a:off x="294568" y="1222131"/>
          <a:ext cx="5801434" cy="4954068"/>
        </p:xfrm>
        <a:graphic>
          <a:graphicData uri="http://schemas.openxmlformats.org/drawingml/2006/table">
            <a:tbl>
              <a:tblPr>
                <a:noFill/>
              </a:tblPr>
              <a:tblGrid>
                <a:gridCol w="2305767">
                  <a:extLst>
                    <a:ext uri="{9D8B030D-6E8A-4147-A177-3AD203B41FA5}">
                      <a16:colId xmlns:a16="http://schemas.microsoft.com/office/drawing/2014/main" val="20000"/>
                    </a:ext>
                  </a:extLst>
                </a:gridCol>
                <a:gridCol w="3495667">
                  <a:extLst>
                    <a:ext uri="{9D8B030D-6E8A-4147-A177-3AD203B41FA5}">
                      <a16:colId xmlns:a16="http://schemas.microsoft.com/office/drawing/2014/main" val="20001"/>
                    </a:ext>
                  </a:extLst>
                </a:gridCol>
              </a:tblGrid>
              <a:tr h="550437">
                <a:tc>
                  <a:txBody>
                    <a:bodyPr/>
                    <a:lstStyle/>
                    <a:p>
                      <a:pPr marL="0" lvl="0" indent="0" algn="l" rtl="0">
                        <a:spcBef>
                          <a:spcPts val="0"/>
                        </a:spcBef>
                        <a:spcAft>
                          <a:spcPts val="0"/>
                        </a:spcAft>
                        <a:buNone/>
                      </a:pPr>
                      <a:r>
                        <a:rPr lang="en" sz="1600" b="1" dirty="0">
                          <a:solidFill>
                            <a:srgbClr val="FFFFFF"/>
                          </a:solidFill>
                          <a:latin typeface="Oswald"/>
                          <a:ea typeface="Oswald"/>
                          <a:cs typeface="Oswald"/>
                          <a:sym typeface="Oswald"/>
                        </a:rPr>
                        <a:t>Token Price</a:t>
                      </a:r>
                      <a:endParaRPr sz="1600" b="1" dirty="0">
                        <a:solidFill>
                          <a:srgbClr val="FFFFFF"/>
                        </a:solidFill>
                        <a:latin typeface="Oswald"/>
                        <a:ea typeface="Oswald"/>
                        <a:cs typeface="Oswald"/>
                        <a:sym typeface="Oswald"/>
                      </a:endParaRPr>
                    </a:p>
                  </a:txBody>
                  <a:tcPr marL="121900" marR="121900" marT="121900" marB="121900">
                    <a:solidFill>
                      <a:srgbClr val="02537C"/>
                    </a:solidFill>
                  </a:tcPr>
                </a:tc>
                <a:tc>
                  <a:txBody>
                    <a:bodyPr/>
                    <a:lstStyle/>
                    <a:p>
                      <a:pPr marL="0" lvl="0" indent="0" algn="l" rtl="0">
                        <a:spcBef>
                          <a:spcPts val="0"/>
                        </a:spcBef>
                        <a:spcAft>
                          <a:spcPts val="0"/>
                        </a:spcAft>
                        <a:buNone/>
                      </a:pPr>
                      <a:r>
                        <a:rPr lang="en" sz="1600" dirty="0">
                          <a:latin typeface="Oswald"/>
                          <a:ea typeface="Oswald"/>
                          <a:cs typeface="Oswald"/>
                          <a:sym typeface="Oswald"/>
                        </a:rPr>
                        <a:t>$1</a:t>
                      </a:r>
                      <a:endParaRPr sz="1600" dirty="0">
                        <a:latin typeface="Oswald"/>
                        <a:ea typeface="Oswald"/>
                        <a:cs typeface="Oswald"/>
                        <a:sym typeface="Oswald"/>
                      </a:endParaRPr>
                    </a:p>
                  </a:txBody>
                  <a:tcPr marL="121900" marR="121900" marT="121900" marB="121900"/>
                </a:tc>
                <a:extLst>
                  <a:ext uri="{0D108BD9-81ED-4DB2-BD59-A6C34878D82A}">
                    <a16:rowId xmlns:a16="http://schemas.microsoft.com/office/drawing/2014/main" val="10000"/>
                  </a:ext>
                </a:extLst>
              </a:tr>
              <a:tr h="550437">
                <a:tc>
                  <a:txBody>
                    <a:bodyPr/>
                    <a:lstStyle/>
                    <a:p>
                      <a:pPr marL="0" lvl="0" indent="0" algn="l" rtl="0">
                        <a:spcBef>
                          <a:spcPts val="0"/>
                        </a:spcBef>
                        <a:spcAft>
                          <a:spcPts val="0"/>
                        </a:spcAft>
                        <a:buNone/>
                      </a:pPr>
                      <a:r>
                        <a:rPr lang="en" sz="1600" b="1">
                          <a:solidFill>
                            <a:srgbClr val="FFFFFF"/>
                          </a:solidFill>
                          <a:latin typeface="Oswald"/>
                          <a:ea typeface="Oswald"/>
                          <a:cs typeface="Oswald"/>
                          <a:sym typeface="Oswald"/>
                        </a:rPr>
                        <a:t>Economic Rights</a:t>
                      </a:r>
                      <a:endParaRPr sz="1600" b="1">
                        <a:solidFill>
                          <a:srgbClr val="FFFFFF"/>
                        </a:solidFill>
                        <a:latin typeface="Oswald"/>
                        <a:ea typeface="Oswald"/>
                        <a:cs typeface="Oswald"/>
                        <a:sym typeface="Oswald"/>
                      </a:endParaRPr>
                    </a:p>
                  </a:txBody>
                  <a:tcPr marL="121900" marR="121900" marT="121900" marB="121900">
                    <a:solidFill>
                      <a:srgbClr val="02537C"/>
                    </a:solidFill>
                  </a:tcPr>
                </a:tc>
                <a:tc>
                  <a:txBody>
                    <a:bodyPr/>
                    <a:lstStyle/>
                    <a:p>
                      <a:pPr marL="0" lvl="0" indent="0" algn="l" rtl="0">
                        <a:spcBef>
                          <a:spcPts val="0"/>
                        </a:spcBef>
                        <a:spcAft>
                          <a:spcPts val="0"/>
                        </a:spcAft>
                        <a:buNone/>
                      </a:pPr>
                      <a:r>
                        <a:rPr lang="en" sz="1600">
                          <a:latin typeface="Oswald"/>
                          <a:ea typeface="Oswald"/>
                          <a:cs typeface="Oswald"/>
                          <a:sym typeface="Oswald"/>
                        </a:rPr>
                        <a:t>Dividend paying</a:t>
                      </a:r>
                      <a:endParaRPr sz="1600">
                        <a:latin typeface="Oswald"/>
                        <a:ea typeface="Oswald"/>
                        <a:cs typeface="Oswald"/>
                        <a:sym typeface="Oswald"/>
                      </a:endParaRPr>
                    </a:p>
                  </a:txBody>
                  <a:tcPr marL="121900" marR="121900" marT="121900" marB="121900"/>
                </a:tc>
                <a:extLst>
                  <a:ext uri="{0D108BD9-81ED-4DB2-BD59-A6C34878D82A}">
                    <a16:rowId xmlns:a16="http://schemas.microsoft.com/office/drawing/2014/main" val="10001"/>
                  </a:ext>
                </a:extLst>
              </a:tr>
              <a:tr h="550437">
                <a:tc>
                  <a:txBody>
                    <a:bodyPr/>
                    <a:lstStyle/>
                    <a:p>
                      <a:pPr marL="0" lvl="0" indent="0" algn="l" rtl="0">
                        <a:spcBef>
                          <a:spcPts val="0"/>
                        </a:spcBef>
                        <a:spcAft>
                          <a:spcPts val="0"/>
                        </a:spcAft>
                        <a:buNone/>
                      </a:pPr>
                      <a:r>
                        <a:rPr lang="en" sz="1600" b="1">
                          <a:solidFill>
                            <a:srgbClr val="FFFFFF"/>
                          </a:solidFill>
                          <a:latin typeface="Oswald"/>
                          <a:ea typeface="Oswald"/>
                          <a:cs typeface="Oswald"/>
                          <a:sym typeface="Oswald"/>
                        </a:rPr>
                        <a:t>Min. investment</a:t>
                      </a:r>
                      <a:endParaRPr sz="1600" b="1">
                        <a:solidFill>
                          <a:srgbClr val="FFFFFF"/>
                        </a:solidFill>
                        <a:latin typeface="Oswald"/>
                        <a:ea typeface="Oswald"/>
                        <a:cs typeface="Oswald"/>
                        <a:sym typeface="Oswald"/>
                      </a:endParaRPr>
                    </a:p>
                  </a:txBody>
                  <a:tcPr marL="121900" marR="121900" marT="121900" marB="121900">
                    <a:solidFill>
                      <a:srgbClr val="02537C"/>
                    </a:solidFill>
                  </a:tcPr>
                </a:tc>
                <a:tc>
                  <a:txBody>
                    <a:bodyPr/>
                    <a:lstStyle/>
                    <a:p>
                      <a:pPr marL="0" lvl="0" indent="0" algn="l" rtl="0">
                        <a:spcBef>
                          <a:spcPts val="0"/>
                        </a:spcBef>
                        <a:spcAft>
                          <a:spcPts val="0"/>
                        </a:spcAft>
                        <a:buNone/>
                      </a:pPr>
                      <a:r>
                        <a:rPr lang="en" sz="1600">
                          <a:latin typeface="Oswald"/>
                          <a:ea typeface="Oswald"/>
                          <a:cs typeface="Oswald"/>
                          <a:sym typeface="Oswald"/>
                        </a:rPr>
                        <a:t>$10,000</a:t>
                      </a:r>
                      <a:endParaRPr sz="1600">
                        <a:latin typeface="Oswald"/>
                        <a:ea typeface="Oswald"/>
                        <a:cs typeface="Oswald"/>
                        <a:sym typeface="Oswald"/>
                      </a:endParaRPr>
                    </a:p>
                  </a:txBody>
                  <a:tcPr marL="121900" marR="121900" marT="121900" marB="121900"/>
                </a:tc>
                <a:extLst>
                  <a:ext uri="{0D108BD9-81ED-4DB2-BD59-A6C34878D82A}">
                    <a16:rowId xmlns:a16="http://schemas.microsoft.com/office/drawing/2014/main" val="10002"/>
                  </a:ext>
                </a:extLst>
              </a:tr>
              <a:tr h="550437">
                <a:tc>
                  <a:txBody>
                    <a:bodyPr/>
                    <a:lstStyle/>
                    <a:p>
                      <a:pPr marL="0" lvl="0" indent="0" algn="l" rtl="0">
                        <a:spcBef>
                          <a:spcPts val="0"/>
                        </a:spcBef>
                        <a:spcAft>
                          <a:spcPts val="0"/>
                        </a:spcAft>
                        <a:buNone/>
                      </a:pPr>
                      <a:r>
                        <a:rPr lang="en" sz="1600" b="1">
                          <a:solidFill>
                            <a:srgbClr val="FFFFFF"/>
                          </a:solidFill>
                          <a:latin typeface="Oswald"/>
                          <a:ea typeface="Oswald"/>
                          <a:cs typeface="Oswald"/>
                          <a:sym typeface="Oswald"/>
                        </a:rPr>
                        <a:t>Offering size</a:t>
                      </a:r>
                      <a:endParaRPr sz="1600" b="1">
                        <a:solidFill>
                          <a:srgbClr val="FFFFFF"/>
                        </a:solidFill>
                        <a:latin typeface="Oswald"/>
                        <a:ea typeface="Oswald"/>
                        <a:cs typeface="Oswald"/>
                        <a:sym typeface="Oswald"/>
                      </a:endParaRPr>
                    </a:p>
                  </a:txBody>
                  <a:tcPr marL="121900" marR="121900" marT="121900" marB="121900">
                    <a:solidFill>
                      <a:srgbClr val="02537C"/>
                    </a:solidFill>
                  </a:tcPr>
                </a:tc>
                <a:tc>
                  <a:txBody>
                    <a:bodyPr/>
                    <a:lstStyle/>
                    <a:p>
                      <a:pPr marL="0" lvl="0" indent="0" algn="l" rtl="0">
                        <a:spcBef>
                          <a:spcPts val="0"/>
                        </a:spcBef>
                        <a:spcAft>
                          <a:spcPts val="0"/>
                        </a:spcAft>
                        <a:buNone/>
                      </a:pPr>
                      <a:r>
                        <a:rPr lang="en" sz="1600" dirty="0">
                          <a:latin typeface="Oswald"/>
                          <a:ea typeface="Oswald"/>
                          <a:cs typeface="Oswald"/>
                          <a:sym typeface="Oswald"/>
                        </a:rPr>
                        <a:t>$18MM</a:t>
                      </a:r>
                      <a:endParaRPr sz="1600" dirty="0">
                        <a:latin typeface="Oswald"/>
                        <a:ea typeface="Oswald"/>
                        <a:cs typeface="Oswald"/>
                        <a:sym typeface="Oswald"/>
                      </a:endParaRPr>
                    </a:p>
                  </a:txBody>
                  <a:tcPr marL="121900" marR="121900" marT="121900" marB="121900"/>
                </a:tc>
                <a:extLst>
                  <a:ext uri="{0D108BD9-81ED-4DB2-BD59-A6C34878D82A}">
                    <a16:rowId xmlns:a16="http://schemas.microsoft.com/office/drawing/2014/main" val="10003"/>
                  </a:ext>
                </a:extLst>
              </a:tr>
              <a:tr h="1376160">
                <a:tc>
                  <a:txBody>
                    <a:bodyPr/>
                    <a:lstStyle/>
                    <a:p>
                      <a:pPr marL="0" lvl="0" indent="0" algn="l" rtl="0">
                        <a:spcBef>
                          <a:spcPts val="0"/>
                        </a:spcBef>
                        <a:spcAft>
                          <a:spcPts val="0"/>
                        </a:spcAft>
                        <a:buNone/>
                      </a:pPr>
                      <a:r>
                        <a:rPr lang="en" sz="1600" b="1" dirty="0">
                          <a:solidFill>
                            <a:srgbClr val="FFFFFF"/>
                          </a:solidFill>
                          <a:latin typeface="Oswald"/>
                          <a:ea typeface="Oswald"/>
                          <a:cs typeface="Oswald"/>
                          <a:sym typeface="Oswald"/>
                        </a:rPr>
                        <a:t>Issuer</a:t>
                      </a:r>
                      <a:endParaRPr sz="1600" b="1" dirty="0">
                        <a:solidFill>
                          <a:srgbClr val="FFFFFF"/>
                        </a:solidFill>
                        <a:latin typeface="Oswald"/>
                        <a:ea typeface="Oswald"/>
                        <a:cs typeface="Oswald"/>
                        <a:sym typeface="Oswald"/>
                      </a:endParaRPr>
                    </a:p>
                  </a:txBody>
                  <a:tcPr marL="121900" marR="121900" marT="121900" marB="121900">
                    <a:solidFill>
                      <a:srgbClr val="02537C"/>
                    </a:solidFill>
                  </a:tcPr>
                </a:tc>
                <a:tc>
                  <a:txBody>
                    <a:bodyPr/>
                    <a:lstStyle/>
                    <a:p>
                      <a:pPr marL="0" marR="0" lvl="0" indent="0" algn="l" rtl="0">
                        <a:lnSpc>
                          <a:spcPct val="100000"/>
                        </a:lnSpc>
                        <a:spcBef>
                          <a:spcPts val="0"/>
                        </a:spcBef>
                        <a:spcAft>
                          <a:spcPts val="0"/>
                        </a:spcAft>
                        <a:buNone/>
                      </a:pPr>
                      <a:r>
                        <a:rPr lang="en" sz="1600" b="1" dirty="0">
                          <a:latin typeface="Oswald"/>
                          <a:ea typeface="Oswald"/>
                          <a:cs typeface="Oswald"/>
                          <a:sym typeface="Oswald"/>
                        </a:rPr>
                        <a:t>Aspen Digital</a:t>
                      </a:r>
                      <a:endParaRPr sz="1600" b="1" dirty="0">
                        <a:latin typeface="Oswald"/>
                        <a:ea typeface="Oswald"/>
                        <a:cs typeface="Oswald"/>
                        <a:sym typeface="Oswald"/>
                      </a:endParaRPr>
                    </a:p>
                    <a:p>
                      <a:pPr marL="0" marR="0" lvl="0" indent="0" algn="l" rtl="0">
                        <a:lnSpc>
                          <a:spcPct val="100000"/>
                        </a:lnSpc>
                        <a:spcBef>
                          <a:spcPts val="0"/>
                        </a:spcBef>
                        <a:spcAft>
                          <a:spcPts val="0"/>
                        </a:spcAft>
                        <a:buNone/>
                      </a:pPr>
                      <a:r>
                        <a:rPr lang="en" sz="1600" dirty="0">
                          <a:latin typeface="Oswald"/>
                          <a:ea typeface="Oswald"/>
                          <a:cs typeface="Oswald"/>
                          <a:sym typeface="Oswald"/>
                        </a:rPr>
                        <a:t>A single-asset REIT and currently intends to own only the St. Regis Aspen Resort.</a:t>
                      </a:r>
                      <a:endParaRPr sz="1600" dirty="0">
                        <a:latin typeface="Oswald"/>
                        <a:ea typeface="Oswald"/>
                        <a:cs typeface="Oswald"/>
                        <a:sym typeface="Oswald"/>
                      </a:endParaRPr>
                    </a:p>
                  </a:txBody>
                  <a:tcPr marL="121900" marR="121900" marT="121900" marB="121900"/>
                </a:tc>
                <a:extLst>
                  <a:ext uri="{0D108BD9-81ED-4DB2-BD59-A6C34878D82A}">
                    <a16:rowId xmlns:a16="http://schemas.microsoft.com/office/drawing/2014/main" val="10004"/>
                  </a:ext>
                </a:extLst>
              </a:tr>
              <a:tr h="1376160">
                <a:tc>
                  <a:txBody>
                    <a:bodyPr/>
                    <a:lstStyle/>
                    <a:p>
                      <a:pPr marL="0" lvl="0" indent="0" algn="l" rtl="0">
                        <a:spcBef>
                          <a:spcPts val="0"/>
                        </a:spcBef>
                        <a:spcAft>
                          <a:spcPts val="0"/>
                        </a:spcAft>
                        <a:buNone/>
                      </a:pPr>
                      <a:r>
                        <a:rPr lang="en" sz="1600" b="1" dirty="0">
                          <a:solidFill>
                            <a:srgbClr val="FFFFFF"/>
                          </a:solidFill>
                          <a:latin typeface="Oswald"/>
                          <a:ea typeface="Oswald"/>
                          <a:cs typeface="Oswald"/>
                          <a:sym typeface="Oswald"/>
                        </a:rPr>
                        <a:t>Deal structure</a:t>
                      </a:r>
                      <a:endParaRPr sz="1600" b="1" dirty="0">
                        <a:solidFill>
                          <a:srgbClr val="FFFFFF"/>
                        </a:solidFill>
                        <a:latin typeface="Oswald"/>
                        <a:ea typeface="Oswald"/>
                        <a:cs typeface="Oswald"/>
                        <a:sym typeface="Oswald"/>
                      </a:endParaRPr>
                    </a:p>
                  </a:txBody>
                  <a:tcPr marL="121900" marR="121900" marT="121900" marB="121900">
                    <a:solidFill>
                      <a:srgbClr val="02537C"/>
                    </a:solidFill>
                  </a:tcPr>
                </a:tc>
                <a:tc>
                  <a:txBody>
                    <a:bodyPr/>
                    <a:lstStyle/>
                    <a:p>
                      <a:pPr marL="0" marR="0" lvl="0" indent="0" algn="l" rtl="0">
                        <a:lnSpc>
                          <a:spcPct val="100000"/>
                        </a:lnSpc>
                        <a:spcBef>
                          <a:spcPts val="0"/>
                        </a:spcBef>
                        <a:spcAft>
                          <a:spcPts val="0"/>
                        </a:spcAft>
                        <a:buNone/>
                      </a:pPr>
                      <a:r>
                        <a:rPr lang="en" sz="1600" b="1" dirty="0">
                          <a:latin typeface="Oswald"/>
                          <a:ea typeface="Oswald"/>
                          <a:cs typeface="Oswald"/>
                          <a:sym typeface="Oswald"/>
                        </a:rPr>
                        <a:t>Private </a:t>
                      </a:r>
                      <a:r>
                        <a:rPr lang="en" sz="1600" b="1" dirty="0" err="1">
                          <a:latin typeface="Oswald"/>
                          <a:ea typeface="Oswald"/>
                          <a:cs typeface="Oswald"/>
                          <a:sym typeface="Oswald"/>
                        </a:rPr>
                        <a:t>Reg</a:t>
                      </a:r>
                      <a:r>
                        <a:rPr lang="en" sz="1600" b="1" dirty="0">
                          <a:latin typeface="Oswald"/>
                          <a:ea typeface="Oswald"/>
                          <a:cs typeface="Oswald"/>
                          <a:sym typeface="Oswald"/>
                        </a:rPr>
                        <a:t> D 506 (c)</a:t>
                      </a:r>
                      <a:r>
                        <a:rPr lang="en" sz="1600" dirty="0">
                          <a:latin typeface="Oswald"/>
                          <a:ea typeface="Oswald"/>
                          <a:cs typeface="Oswald"/>
                          <a:sym typeface="Oswald"/>
                        </a:rPr>
                        <a:t> offering </a:t>
                      </a:r>
                      <a:endParaRPr sz="1600" dirty="0">
                        <a:latin typeface="Oswald"/>
                        <a:ea typeface="Oswald"/>
                        <a:cs typeface="Oswald"/>
                        <a:sym typeface="Oswald"/>
                      </a:endParaRPr>
                    </a:p>
                    <a:p>
                      <a:pPr marL="0" marR="0" lvl="0" indent="0" algn="l" rtl="0">
                        <a:lnSpc>
                          <a:spcPct val="100000"/>
                        </a:lnSpc>
                        <a:spcBef>
                          <a:spcPts val="0"/>
                        </a:spcBef>
                        <a:spcAft>
                          <a:spcPts val="0"/>
                        </a:spcAft>
                        <a:buClr>
                          <a:srgbClr val="000000"/>
                        </a:buClr>
                        <a:buSzPts val="1100"/>
                        <a:buFont typeface="Arial"/>
                        <a:buNone/>
                      </a:pPr>
                      <a:r>
                        <a:rPr lang="en" sz="1600" dirty="0">
                          <a:latin typeface="Oswald"/>
                          <a:ea typeface="Oswald"/>
                          <a:cs typeface="Oswald"/>
                          <a:sym typeface="Oswald"/>
                        </a:rPr>
                        <a:t>Indirect fragmented equity ownership for accredited investors</a:t>
                      </a:r>
                      <a:endParaRPr lang="en-GB" sz="1600" dirty="0">
                        <a:latin typeface="Oswald"/>
                        <a:ea typeface="Oswald"/>
                        <a:cs typeface="Oswald"/>
                        <a:sym typeface="Oswald"/>
                      </a:endParaRPr>
                    </a:p>
                    <a:p>
                      <a:pPr marL="0" marR="0" lvl="0" indent="0" algn="l" rtl="0">
                        <a:lnSpc>
                          <a:spcPct val="100000"/>
                        </a:lnSpc>
                        <a:spcBef>
                          <a:spcPts val="0"/>
                        </a:spcBef>
                        <a:spcAft>
                          <a:spcPts val="0"/>
                        </a:spcAft>
                        <a:buClr>
                          <a:srgbClr val="000000"/>
                        </a:buClr>
                        <a:buSzPts val="1100"/>
                        <a:buFont typeface="Arial"/>
                        <a:buNone/>
                      </a:pPr>
                      <a:endParaRPr sz="1600" dirty="0">
                        <a:latin typeface="Oswald"/>
                        <a:ea typeface="Oswald"/>
                        <a:cs typeface="Oswald"/>
                        <a:sym typeface="Oswald"/>
                      </a:endParaRPr>
                    </a:p>
                  </a:txBody>
                  <a:tcPr marL="121900" marR="121900" marT="121900" marB="121900"/>
                </a:tc>
                <a:extLst>
                  <a:ext uri="{0D108BD9-81ED-4DB2-BD59-A6C34878D82A}">
                    <a16:rowId xmlns:a16="http://schemas.microsoft.com/office/drawing/2014/main" val="10005"/>
                  </a:ext>
                </a:extLst>
              </a:tr>
            </a:tbl>
          </a:graphicData>
        </a:graphic>
      </p:graphicFrame>
      <p:sp>
        <p:nvSpPr>
          <p:cNvPr id="128" name="Google Shape;128;p26"/>
          <p:cNvSpPr txBox="1"/>
          <p:nvPr/>
        </p:nvSpPr>
        <p:spPr>
          <a:xfrm>
            <a:off x="7188133" y="5213000"/>
            <a:ext cx="4823600" cy="963200"/>
          </a:xfrm>
          <a:prstGeom prst="rect">
            <a:avLst/>
          </a:prstGeom>
          <a:noFill/>
          <a:ln>
            <a:noFill/>
          </a:ln>
        </p:spPr>
        <p:txBody>
          <a:bodyPr spcFirstLastPara="1" wrap="square" lIns="121900" tIns="121900" rIns="121900" bIns="121900" anchor="t" anchorCtr="0">
            <a:noAutofit/>
          </a:bodyPr>
          <a:lstStyle/>
          <a:p>
            <a:r>
              <a:rPr lang="en" sz="1600">
                <a:latin typeface="Oswald"/>
                <a:ea typeface="Oswald"/>
                <a:cs typeface="Oswald"/>
                <a:sym typeface="Oswald"/>
              </a:rPr>
              <a:t>The St. Regis Aspen Resort is a full-service, 179 guest room, luxury hotel located in Aspen, Colorado with an upscale restaurant, a private spa and heated outdoor pool with panoramic views of the Aspen mountainside.</a:t>
            </a:r>
            <a:endParaRPr sz="1600">
              <a:latin typeface="Oswald"/>
              <a:ea typeface="Oswald"/>
              <a:cs typeface="Oswald"/>
              <a:sym typeface="Oswald"/>
            </a:endParaRPr>
          </a:p>
        </p:txBody>
      </p:sp>
      <p:pic>
        <p:nvPicPr>
          <p:cNvPr id="129" name="Google Shape;129;p26"/>
          <p:cNvPicPr preferRelativeResize="0"/>
          <p:nvPr/>
        </p:nvPicPr>
        <p:blipFill>
          <a:blip r:embed="rId4">
            <a:alphaModFix/>
          </a:blip>
          <a:stretch>
            <a:fillRect/>
          </a:stretch>
        </p:blipFill>
        <p:spPr>
          <a:xfrm>
            <a:off x="7188134" y="1412001"/>
            <a:ext cx="4823665" cy="3711535"/>
          </a:xfrm>
          <a:prstGeom prst="rect">
            <a:avLst/>
          </a:prstGeom>
          <a:noFill/>
          <a:ln>
            <a:noFill/>
          </a:ln>
        </p:spPr>
      </p:pic>
      <p:sp>
        <p:nvSpPr>
          <p:cNvPr id="130" name="Google Shape;130;p26"/>
          <p:cNvSpPr txBox="1">
            <a:spLocks noGrp="1"/>
          </p:cNvSpPr>
          <p:nvPr>
            <p:ph type="sldNum" idx="12"/>
          </p:nvPr>
        </p:nvSpPr>
        <p:spPr>
          <a:xfrm>
            <a:off x="11409045" y="6333135"/>
            <a:ext cx="731600" cy="524800"/>
          </a:xfrm>
          <a:prstGeom prst="rect">
            <a:avLst/>
          </a:prstGeom>
        </p:spPr>
        <p:txBody>
          <a:bodyPr spcFirstLastPara="1" vert="horz" wrap="square" lIns="121900" tIns="121900" rIns="121900" bIns="121900" rtlCol="0" anchor="t" anchorCtr="0">
            <a:noAutofit/>
          </a:bodyPr>
          <a:lstStyle/>
          <a:p>
            <a:pPr algn="r">
              <a:buClr>
                <a:srgbClr val="000000"/>
              </a:buClr>
              <a:buSzPts val="1100"/>
            </a:pPr>
            <a:fld id="{00000000-1234-1234-1234-123412341234}" type="slidenum">
              <a:rPr lang="en" sz="800">
                <a:solidFill>
                  <a:srgbClr val="B3B2B2"/>
                </a:solidFill>
              </a:rPr>
              <a:pPr algn="r">
                <a:buClr>
                  <a:srgbClr val="000000"/>
                </a:buClr>
                <a:buSzPts val="1100"/>
              </a:pPr>
              <a:t>12</a:t>
            </a:fld>
            <a:endParaRPr sz="800">
              <a:solidFill>
                <a:srgbClr val="B3B2B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876090795"/>
              </p:ext>
            </p:extLst>
          </p:nvPr>
        </p:nvGraphicFramePr>
        <p:xfrm>
          <a:off x="294566" y="5810439"/>
          <a:ext cx="5801434" cy="731520"/>
        </p:xfrm>
        <a:graphic>
          <a:graphicData uri="http://schemas.openxmlformats.org/drawingml/2006/table">
            <a:tbl>
              <a:tblPr firstRow="1" bandRow="1">
                <a:tableStyleId>{68D230F3-CF80-4859-8CE7-A43EE81993B5}</a:tableStyleId>
              </a:tblPr>
              <a:tblGrid>
                <a:gridCol w="2307955">
                  <a:extLst>
                    <a:ext uri="{9D8B030D-6E8A-4147-A177-3AD203B41FA5}">
                      <a16:colId xmlns:a16="http://schemas.microsoft.com/office/drawing/2014/main" val="20000"/>
                    </a:ext>
                  </a:extLst>
                </a:gridCol>
                <a:gridCol w="3493479">
                  <a:extLst>
                    <a:ext uri="{9D8B030D-6E8A-4147-A177-3AD203B41FA5}">
                      <a16:colId xmlns:a16="http://schemas.microsoft.com/office/drawing/2014/main" val="20001"/>
                    </a:ext>
                  </a:extLst>
                </a:gridCol>
              </a:tblGrid>
              <a:tr h="278417">
                <a:tc>
                  <a:txBody>
                    <a:bodyPr/>
                    <a:lstStyle/>
                    <a:p>
                      <a:pPr marL="0" indent="0" algn="l" rtl="0" eaLnBrk="1" latinLnBrk="0" hangingPunct="1">
                        <a:spcBef>
                          <a:spcPts val="0"/>
                        </a:spcBef>
                        <a:spcAft>
                          <a:spcPts val="0"/>
                        </a:spcAft>
                      </a:pPr>
                      <a:r>
                        <a:rPr lang="en-GB" sz="1800" b="1" kern="1200" dirty="0">
                          <a:solidFill>
                            <a:srgbClr val="FFFFFF"/>
                          </a:solidFill>
                          <a:effectLst/>
                          <a:latin typeface="Oswald" charset="0"/>
                          <a:ea typeface="Oswald" charset="0"/>
                          <a:cs typeface="Oswald" charset="0"/>
                        </a:rPr>
                        <a:t> Trading</a:t>
                      </a:r>
                      <a:endParaRPr lang="en-GB" dirty="0">
                        <a:effectLst/>
                      </a:endParaRPr>
                    </a:p>
                  </a:txBody>
                  <a:tcPr/>
                </a:tc>
                <a:tc>
                  <a:txBody>
                    <a:bodyPr/>
                    <a:lstStyle/>
                    <a:p>
                      <a:r>
                        <a:rPr lang="en-US" dirty="0"/>
                        <a:t>Not Yet</a:t>
                      </a:r>
                    </a:p>
                  </a:txBody>
                  <a:tcPr/>
                </a:tc>
                <a:extLst>
                  <a:ext uri="{0D108BD9-81ED-4DB2-BD59-A6C34878D82A}">
                    <a16:rowId xmlns:a16="http://schemas.microsoft.com/office/drawing/2014/main" val="10000"/>
                  </a:ext>
                </a:extLst>
              </a:tr>
              <a:tr h="278417">
                <a:tc>
                  <a:txBody>
                    <a:bodyPr/>
                    <a:lstStyle/>
                    <a:p>
                      <a:pPr marL="0" indent="0" algn="l" rtl="0" eaLnBrk="1" latinLnBrk="0" hangingPunct="1">
                        <a:spcBef>
                          <a:spcPts val="0"/>
                        </a:spcBef>
                        <a:spcAft>
                          <a:spcPts val="0"/>
                        </a:spcAft>
                      </a:pPr>
                      <a:endParaRPr lang="en-GB" dirty="0">
                        <a:effectLst/>
                      </a:endParaRPr>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56134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58D4B-6CF2-C14D-9FD4-9CF9FABDD913}"/>
              </a:ext>
            </a:extLst>
          </p:cNvPr>
          <p:cNvSpPr>
            <a:spLocks noGrp="1"/>
          </p:cNvSpPr>
          <p:nvPr>
            <p:ph type="title"/>
          </p:nvPr>
        </p:nvSpPr>
        <p:spPr/>
        <p:txBody>
          <a:bodyPr/>
          <a:lstStyle/>
          <a:p>
            <a:r>
              <a:rPr lang="en-US" dirty="0" err="1"/>
              <a:t>Securitize’s</a:t>
            </a:r>
            <a:r>
              <a:rPr lang="en-US" dirty="0"/>
              <a:t> Product Suite</a:t>
            </a:r>
          </a:p>
        </p:txBody>
      </p:sp>
      <p:graphicFrame>
        <p:nvGraphicFramePr>
          <p:cNvPr id="5" name="Content Placeholder 4">
            <a:extLst>
              <a:ext uri="{FF2B5EF4-FFF2-40B4-BE49-F238E27FC236}">
                <a16:creationId xmlns:a16="http://schemas.microsoft.com/office/drawing/2014/main" id="{C854D74F-0CE8-E84B-A2C1-A753CD8DE536}"/>
              </a:ext>
            </a:extLst>
          </p:cNvPr>
          <p:cNvGraphicFramePr>
            <a:graphicFrameLocks noGrp="1"/>
          </p:cNvGraphicFramePr>
          <p:nvPr>
            <p:ph idx="1"/>
            <p:extLst/>
          </p:nvPr>
        </p:nvGraphicFramePr>
        <p:xfrm>
          <a:off x="396875" y="1600200"/>
          <a:ext cx="1139825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0B2F36E8-7291-EB46-8285-70C5EA96C73D}"/>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3B93E04-4589-4492-9265-DB84E8A0C458}" type="slidenum">
              <a:rPr kumimoji="0" lang="en-US" sz="1600" b="0" i="0" u="none" strike="noStrike" kern="1200" cap="none" spc="0" normalizeH="0" baseline="0" noProof="0" smtClean="0">
                <a:ln>
                  <a:noFill/>
                </a:ln>
                <a:solidFill>
                  <a:prstClr val="white"/>
                </a:solidFill>
                <a:effectLst/>
                <a:uLnTx/>
                <a:uFillTx/>
                <a:latin typeface="Open Sans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6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833661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12192000" cy="27534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id="{17133435-D612-4847-A15C-5BCE76D456A9}"/>
              </a:ext>
            </a:extLst>
          </p:cNvPr>
          <p:cNvSpPr>
            <a:spLocks noGrp="1"/>
          </p:cNvSpPr>
          <p:nvPr>
            <p:ph type="title"/>
          </p:nvPr>
        </p:nvSpPr>
        <p:spPr>
          <a:xfrm>
            <a:off x="538962" y="389934"/>
            <a:ext cx="10700966" cy="794812"/>
          </a:xfrm>
        </p:spPr>
        <p:txBody>
          <a:bodyPr/>
          <a:lstStyle/>
          <a:p>
            <a:pPr algn="ctr"/>
            <a:r>
              <a:rPr lang="en-US" dirty="0"/>
              <a:t>The fixed income segment is a huge a growing market ready for disruption</a:t>
            </a:r>
          </a:p>
        </p:txBody>
      </p:sp>
      <p:sp>
        <p:nvSpPr>
          <p:cNvPr id="6" name="Slide Number Placeholder 5">
            <a:extLst>
              <a:ext uri="{FF2B5EF4-FFF2-40B4-BE49-F238E27FC236}">
                <a16:creationId xmlns:a16="http://schemas.microsoft.com/office/drawing/2014/main" id="{9D88E280-B908-A14A-A4A7-29DD2C8BB7D9}"/>
              </a:ext>
            </a:extLst>
          </p:cNvPr>
          <p:cNvSpPr>
            <a:spLocks noGrp="1"/>
          </p:cNvSpPr>
          <p:nvPr>
            <p:ph type="sldNum" sz="quarter" idx="12"/>
          </p:nvPr>
        </p:nvSpPr>
        <p:spPr/>
        <p:txBody>
          <a:bodyPr/>
          <a:lstStyle/>
          <a:p>
            <a:fld id="{CBC0C9C9-E47B-1849-907F-E4874DE0E314}" type="slidenum">
              <a:rPr lang="de-DE" smtClean="0">
                <a:solidFill>
                  <a:prstClr val="white"/>
                </a:solidFill>
              </a:rPr>
              <a:pPr/>
              <a:t>14</a:t>
            </a:fld>
            <a:endParaRPr lang="de-DE">
              <a:solidFill>
                <a:prstClr val="white"/>
              </a:solidFill>
            </a:endParaRPr>
          </a:p>
        </p:txBody>
      </p:sp>
      <p:sp>
        <p:nvSpPr>
          <p:cNvPr id="9" name="Oval 8"/>
          <p:cNvSpPr/>
          <p:nvPr/>
        </p:nvSpPr>
        <p:spPr>
          <a:xfrm>
            <a:off x="678093" y="1921267"/>
            <a:ext cx="1664413" cy="1664413"/>
          </a:xfrm>
          <a:prstGeom prst="ellipse">
            <a:avLst/>
          </a:prstGeom>
          <a:gradFill flip="none" rotWithShape="1">
            <a:gsLst>
              <a:gs pos="17000">
                <a:schemeClr val="accent1"/>
              </a:gs>
              <a:gs pos="75000">
                <a:schemeClr val="accent4"/>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200" b="1">
                <a:solidFill>
                  <a:prstClr val="white"/>
                </a:solidFill>
              </a:rPr>
              <a:t>3X</a:t>
            </a:r>
          </a:p>
        </p:txBody>
      </p:sp>
      <p:sp>
        <p:nvSpPr>
          <p:cNvPr id="10" name="Oval 9"/>
          <p:cNvSpPr/>
          <p:nvPr/>
        </p:nvSpPr>
        <p:spPr>
          <a:xfrm>
            <a:off x="2964949" y="1921267"/>
            <a:ext cx="1664413" cy="1664413"/>
          </a:xfrm>
          <a:prstGeom prst="ellipse">
            <a:avLst/>
          </a:prstGeom>
          <a:gradFill flip="none" rotWithShape="1">
            <a:gsLst>
              <a:gs pos="17000">
                <a:schemeClr val="accent1"/>
              </a:gs>
              <a:gs pos="75000">
                <a:schemeClr val="accent4"/>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200" b="1">
                <a:solidFill>
                  <a:prstClr val="white"/>
                </a:solidFill>
              </a:rPr>
              <a:t>$9T</a:t>
            </a:r>
          </a:p>
        </p:txBody>
      </p:sp>
      <p:sp>
        <p:nvSpPr>
          <p:cNvPr id="11" name="Oval 10"/>
          <p:cNvSpPr/>
          <p:nvPr/>
        </p:nvSpPr>
        <p:spPr>
          <a:xfrm>
            <a:off x="5251805" y="1921267"/>
            <a:ext cx="1664413" cy="1664413"/>
          </a:xfrm>
          <a:prstGeom prst="ellipse">
            <a:avLst/>
          </a:prstGeom>
          <a:gradFill flip="none" rotWithShape="1">
            <a:gsLst>
              <a:gs pos="17000">
                <a:schemeClr val="accent1"/>
              </a:gs>
              <a:gs pos="75000">
                <a:schemeClr val="accent4"/>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200" b="1">
                <a:solidFill>
                  <a:prstClr val="white"/>
                </a:solidFill>
              </a:rPr>
              <a:t>$1T</a:t>
            </a:r>
          </a:p>
        </p:txBody>
      </p:sp>
      <p:sp>
        <p:nvSpPr>
          <p:cNvPr id="12" name="Oval 11"/>
          <p:cNvSpPr/>
          <p:nvPr/>
        </p:nvSpPr>
        <p:spPr>
          <a:xfrm>
            <a:off x="7538661" y="1921267"/>
            <a:ext cx="1664413" cy="1664413"/>
          </a:xfrm>
          <a:prstGeom prst="ellipse">
            <a:avLst/>
          </a:prstGeom>
          <a:gradFill flip="none" rotWithShape="1">
            <a:gsLst>
              <a:gs pos="17000">
                <a:schemeClr val="accent1"/>
              </a:gs>
              <a:gs pos="75000">
                <a:schemeClr val="accent4"/>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200" b="1">
                <a:solidFill>
                  <a:prstClr val="white"/>
                </a:solidFill>
              </a:rPr>
              <a:t>$3.5T</a:t>
            </a:r>
          </a:p>
        </p:txBody>
      </p:sp>
      <p:sp>
        <p:nvSpPr>
          <p:cNvPr id="13" name="Oval 12"/>
          <p:cNvSpPr/>
          <p:nvPr/>
        </p:nvSpPr>
        <p:spPr>
          <a:xfrm>
            <a:off x="9825518" y="1921267"/>
            <a:ext cx="1664413" cy="1664413"/>
          </a:xfrm>
          <a:prstGeom prst="ellipse">
            <a:avLst/>
          </a:prstGeom>
          <a:gradFill flip="none" rotWithShape="1">
            <a:gsLst>
              <a:gs pos="17000">
                <a:schemeClr val="accent1"/>
              </a:gs>
              <a:gs pos="75000">
                <a:schemeClr val="accent4"/>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200" b="1">
                <a:solidFill>
                  <a:prstClr val="white"/>
                </a:solidFill>
              </a:rPr>
              <a:t>$700B</a:t>
            </a:r>
          </a:p>
        </p:txBody>
      </p:sp>
      <p:grpSp>
        <p:nvGrpSpPr>
          <p:cNvPr id="17" name="Group 16"/>
          <p:cNvGrpSpPr/>
          <p:nvPr/>
        </p:nvGrpSpPr>
        <p:grpSpPr>
          <a:xfrm>
            <a:off x="538962" y="3944237"/>
            <a:ext cx="1942674" cy="1354624"/>
            <a:chOff x="538962" y="3790127"/>
            <a:chExt cx="1942674" cy="1354624"/>
          </a:xfrm>
        </p:grpSpPr>
        <p:sp>
          <p:nvSpPr>
            <p:cNvPr id="15" name="Freeform 14"/>
            <p:cNvSpPr/>
            <p:nvPr/>
          </p:nvSpPr>
          <p:spPr>
            <a:xfrm>
              <a:off x="1356186" y="3790127"/>
              <a:ext cx="308225" cy="103779"/>
            </a:xfrm>
            <a:custGeom>
              <a:avLst/>
              <a:gdLst>
                <a:gd name="connsiteX0" fmla="*/ 0 w 12205699"/>
                <a:gd name="connsiteY0" fmla="*/ 0 h 4109663"/>
                <a:gd name="connsiteX1" fmla="*/ 6092575 w 12205699"/>
                <a:gd name="connsiteY1" fmla="*/ 4109663 h 4109663"/>
                <a:gd name="connsiteX2" fmla="*/ 12205699 w 12205699"/>
                <a:gd name="connsiteY2" fmla="*/ 0 h 4109663"/>
              </a:gdLst>
              <a:ahLst/>
              <a:cxnLst>
                <a:cxn ang="0">
                  <a:pos x="connsiteX0" y="connsiteY0"/>
                </a:cxn>
                <a:cxn ang="0">
                  <a:pos x="connsiteX1" y="connsiteY1"/>
                </a:cxn>
                <a:cxn ang="0">
                  <a:pos x="connsiteX2" y="connsiteY2"/>
                </a:cxn>
              </a:cxnLst>
              <a:rect l="l" t="t" r="r" b="b"/>
              <a:pathLst>
                <a:path w="12205699" h="4109663">
                  <a:moveTo>
                    <a:pt x="0" y="0"/>
                  </a:moveTo>
                  <a:lnTo>
                    <a:pt x="6092575" y="4109663"/>
                  </a:lnTo>
                  <a:lnTo>
                    <a:pt x="12205699" y="0"/>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38962" y="4092155"/>
              <a:ext cx="1942674" cy="1052596"/>
            </a:xfrm>
            <a:prstGeom prst="rect">
              <a:avLst/>
            </a:prstGeom>
          </p:spPr>
          <p:txBody>
            <a:bodyPr wrap="square">
              <a:spAutoFit/>
            </a:bodyPr>
            <a:lstStyle/>
            <a:p>
              <a:pPr algn="ctr">
                <a:lnSpc>
                  <a:spcPct val="130000"/>
                </a:lnSpc>
              </a:pPr>
              <a:r>
                <a:rPr lang="en-US" sz="1600">
                  <a:solidFill>
                    <a:srgbClr val="0A1828"/>
                  </a:solidFill>
                </a:rPr>
                <a:t>Growth in the US bond market in the last 15 years.</a:t>
              </a:r>
            </a:p>
          </p:txBody>
        </p:sp>
      </p:grpSp>
      <p:grpSp>
        <p:nvGrpSpPr>
          <p:cNvPr id="18" name="Group 17"/>
          <p:cNvGrpSpPr/>
          <p:nvPr/>
        </p:nvGrpSpPr>
        <p:grpSpPr>
          <a:xfrm>
            <a:off x="2825818" y="3944237"/>
            <a:ext cx="1942674" cy="1674711"/>
            <a:chOff x="538962" y="3790127"/>
            <a:chExt cx="1942674" cy="1674711"/>
          </a:xfrm>
        </p:grpSpPr>
        <p:sp>
          <p:nvSpPr>
            <p:cNvPr id="19" name="Freeform 18"/>
            <p:cNvSpPr/>
            <p:nvPr/>
          </p:nvSpPr>
          <p:spPr>
            <a:xfrm>
              <a:off x="1356186" y="3790127"/>
              <a:ext cx="308225" cy="103779"/>
            </a:xfrm>
            <a:custGeom>
              <a:avLst/>
              <a:gdLst>
                <a:gd name="connsiteX0" fmla="*/ 0 w 12205699"/>
                <a:gd name="connsiteY0" fmla="*/ 0 h 4109663"/>
                <a:gd name="connsiteX1" fmla="*/ 6092575 w 12205699"/>
                <a:gd name="connsiteY1" fmla="*/ 4109663 h 4109663"/>
                <a:gd name="connsiteX2" fmla="*/ 12205699 w 12205699"/>
                <a:gd name="connsiteY2" fmla="*/ 0 h 4109663"/>
              </a:gdLst>
              <a:ahLst/>
              <a:cxnLst>
                <a:cxn ang="0">
                  <a:pos x="connsiteX0" y="connsiteY0"/>
                </a:cxn>
                <a:cxn ang="0">
                  <a:pos x="connsiteX1" y="connsiteY1"/>
                </a:cxn>
                <a:cxn ang="0">
                  <a:pos x="connsiteX2" y="connsiteY2"/>
                </a:cxn>
              </a:cxnLst>
              <a:rect l="l" t="t" r="r" b="b"/>
              <a:pathLst>
                <a:path w="12205699" h="4109663">
                  <a:moveTo>
                    <a:pt x="0" y="0"/>
                  </a:moveTo>
                  <a:lnTo>
                    <a:pt x="6092575" y="4109663"/>
                  </a:lnTo>
                  <a:lnTo>
                    <a:pt x="12205699" y="0"/>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p:nvSpPr>
          <p:spPr>
            <a:xfrm>
              <a:off x="538962" y="4092155"/>
              <a:ext cx="1942674" cy="1372683"/>
            </a:xfrm>
            <a:prstGeom prst="rect">
              <a:avLst/>
            </a:prstGeom>
          </p:spPr>
          <p:txBody>
            <a:bodyPr wrap="square">
              <a:spAutoFit/>
            </a:bodyPr>
            <a:lstStyle/>
            <a:p>
              <a:pPr algn="ctr">
                <a:lnSpc>
                  <a:spcPct val="130000"/>
                </a:lnSpc>
              </a:pPr>
              <a:r>
                <a:rPr lang="en-US" sz="1600">
                  <a:solidFill>
                    <a:srgbClr val="0A1828"/>
                  </a:solidFill>
                </a:rPr>
                <a:t>Corporate bonds outstanding in the US with $1.34T issued in 2018. </a:t>
              </a:r>
            </a:p>
          </p:txBody>
        </p:sp>
      </p:grpSp>
      <p:grpSp>
        <p:nvGrpSpPr>
          <p:cNvPr id="21" name="Group 20"/>
          <p:cNvGrpSpPr/>
          <p:nvPr/>
        </p:nvGrpSpPr>
        <p:grpSpPr>
          <a:xfrm>
            <a:off x="5112674" y="3944237"/>
            <a:ext cx="1942674" cy="1354624"/>
            <a:chOff x="538962" y="3790127"/>
            <a:chExt cx="1942674" cy="1354624"/>
          </a:xfrm>
        </p:grpSpPr>
        <p:sp>
          <p:nvSpPr>
            <p:cNvPr id="22" name="Freeform 21"/>
            <p:cNvSpPr/>
            <p:nvPr/>
          </p:nvSpPr>
          <p:spPr>
            <a:xfrm>
              <a:off x="1356186" y="3790127"/>
              <a:ext cx="308225" cy="103779"/>
            </a:xfrm>
            <a:custGeom>
              <a:avLst/>
              <a:gdLst>
                <a:gd name="connsiteX0" fmla="*/ 0 w 12205699"/>
                <a:gd name="connsiteY0" fmla="*/ 0 h 4109663"/>
                <a:gd name="connsiteX1" fmla="*/ 6092575 w 12205699"/>
                <a:gd name="connsiteY1" fmla="*/ 4109663 h 4109663"/>
                <a:gd name="connsiteX2" fmla="*/ 12205699 w 12205699"/>
                <a:gd name="connsiteY2" fmla="*/ 0 h 4109663"/>
              </a:gdLst>
              <a:ahLst/>
              <a:cxnLst>
                <a:cxn ang="0">
                  <a:pos x="connsiteX0" y="connsiteY0"/>
                </a:cxn>
                <a:cxn ang="0">
                  <a:pos x="connsiteX1" y="connsiteY1"/>
                </a:cxn>
                <a:cxn ang="0">
                  <a:pos x="connsiteX2" y="connsiteY2"/>
                </a:cxn>
              </a:cxnLst>
              <a:rect l="l" t="t" r="r" b="b"/>
              <a:pathLst>
                <a:path w="12205699" h="4109663">
                  <a:moveTo>
                    <a:pt x="0" y="0"/>
                  </a:moveTo>
                  <a:lnTo>
                    <a:pt x="6092575" y="4109663"/>
                  </a:lnTo>
                  <a:lnTo>
                    <a:pt x="12205699" y="0"/>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p:nvSpPr>
          <p:spPr>
            <a:xfrm>
              <a:off x="538962" y="4092155"/>
              <a:ext cx="1942674" cy="1052596"/>
            </a:xfrm>
            <a:prstGeom prst="rect">
              <a:avLst/>
            </a:prstGeom>
          </p:spPr>
          <p:txBody>
            <a:bodyPr wrap="square">
              <a:spAutoFit/>
            </a:bodyPr>
            <a:lstStyle/>
            <a:p>
              <a:pPr algn="ctr">
                <a:lnSpc>
                  <a:spcPct val="130000"/>
                </a:lnSpc>
              </a:pPr>
              <a:r>
                <a:rPr lang="en-US" sz="1600" dirty="0">
                  <a:solidFill>
                    <a:srgbClr val="0A1828"/>
                  </a:solidFill>
                </a:rPr>
                <a:t>Projected structured credit markets in 2019.</a:t>
              </a:r>
            </a:p>
          </p:txBody>
        </p:sp>
      </p:grpSp>
      <p:grpSp>
        <p:nvGrpSpPr>
          <p:cNvPr id="24" name="Group 23"/>
          <p:cNvGrpSpPr/>
          <p:nvPr/>
        </p:nvGrpSpPr>
        <p:grpSpPr>
          <a:xfrm>
            <a:off x="7399530" y="3944237"/>
            <a:ext cx="1942674" cy="1034536"/>
            <a:chOff x="538962" y="3790127"/>
            <a:chExt cx="1942674" cy="1034536"/>
          </a:xfrm>
        </p:grpSpPr>
        <p:sp>
          <p:nvSpPr>
            <p:cNvPr id="25" name="Freeform 24"/>
            <p:cNvSpPr/>
            <p:nvPr/>
          </p:nvSpPr>
          <p:spPr>
            <a:xfrm>
              <a:off x="1356186" y="3790127"/>
              <a:ext cx="308225" cy="103779"/>
            </a:xfrm>
            <a:custGeom>
              <a:avLst/>
              <a:gdLst>
                <a:gd name="connsiteX0" fmla="*/ 0 w 12205699"/>
                <a:gd name="connsiteY0" fmla="*/ 0 h 4109663"/>
                <a:gd name="connsiteX1" fmla="*/ 6092575 w 12205699"/>
                <a:gd name="connsiteY1" fmla="*/ 4109663 h 4109663"/>
                <a:gd name="connsiteX2" fmla="*/ 12205699 w 12205699"/>
                <a:gd name="connsiteY2" fmla="*/ 0 h 4109663"/>
              </a:gdLst>
              <a:ahLst/>
              <a:cxnLst>
                <a:cxn ang="0">
                  <a:pos x="connsiteX0" y="connsiteY0"/>
                </a:cxn>
                <a:cxn ang="0">
                  <a:pos x="connsiteX1" y="connsiteY1"/>
                </a:cxn>
                <a:cxn ang="0">
                  <a:pos x="connsiteX2" y="connsiteY2"/>
                </a:cxn>
              </a:cxnLst>
              <a:rect l="l" t="t" r="r" b="b"/>
              <a:pathLst>
                <a:path w="12205699" h="4109663">
                  <a:moveTo>
                    <a:pt x="0" y="0"/>
                  </a:moveTo>
                  <a:lnTo>
                    <a:pt x="6092575" y="4109663"/>
                  </a:lnTo>
                  <a:lnTo>
                    <a:pt x="12205699" y="0"/>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538962" y="4092155"/>
              <a:ext cx="1942674" cy="732508"/>
            </a:xfrm>
            <a:prstGeom prst="rect">
              <a:avLst/>
            </a:prstGeom>
          </p:spPr>
          <p:txBody>
            <a:bodyPr wrap="square">
              <a:spAutoFit/>
            </a:bodyPr>
            <a:lstStyle/>
            <a:p>
              <a:pPr algn="ctr">
                <a:lnSpc>
                  <a:spcPct val="130000"/>
                </a:lnSpc>
              </a:pPr>
              <a:r>
                <a:rPr lang="en-US" sz="1600">
                  <a:solidFill>
                    <a:srgbClr val="0A1828"/>
                  </a:solidFill>
                </a:rPr>
                <a:t>Global syndicated lending in 2018.</a:t>
              </a:r>
            </a:p>
          </p:txBody>
        </p:sp>
      </p:grpSp>
      <p:grpSp>
        <p:nvGrpSpPr>
          <p:cNvPr id="27" name="Group 26"/>
          <p:cNvGrpSpPr/>
          <p:nvPr/>
        </p:nvGrpSpPr>
        <p:grpSpPr>
          <a:xfrm>
            <a:off x="9686387" y="3944237"/>
            <a:ext cx="1942674" cy="1647974"/>
            <a:chOff x="538962" y="3790127"/>
            <a:chExt cx="1942674" cy="1647974"/>
          </a:xfrm>
        </p:grpSpPr>
        <p:sp>
          <p:nvSpPr>
            <p:cNvPr id="28" name="Freeform 27"/>
            <p:cNvSpPr/>
            <p:nvPr/>
          </p:nvSpPr>
          <p:spPr>
            <a:xfrm>
              <a:off x="1356186" y="3790127"/>
              <a:ext cx="308225" cy="103779"/>
            </a:xfrm>
            <a:custGeom>
              <a:avLst/>
              <a:gdLst>
                <a:gd name="connsiteX0" fmla="*/ 0 w 12205699"/>
                <a:gd name="connsiteY0" fmla="*/ 0 h 4109663"/>
                <a:gd name="connsiteX1" fmla="*/ 6092575 w 12205699"/>
                <a:gd name="connsiteY1" fmla="*/ 4109663 h 4109663"/>
                <a:gd name="connsiteX2" fmla="*/ 12205699 w 12205699"/>
                <a:gd name="connsiteY2" fmla="*/ 0 h 4109663"/>
              </a:gdLst>
              <a:ahLst/>
              <a:cxnLst>
                <a:cxn ang="0">
                  <a:pos x="connsiteX0" y="connsiteY0"/>
                </a:cxn>
                <a:cxn ang="0">
                  <a:pos x="connsiteX1" y="connsiteY1"/>
                </a:cxn>
                <a:cxn ang="0">
                  <a:pos x="connsiteX2" y="connsiteY2"/>
                </a:cxn>
              </a:cxnLst>
              <a:rect l="l" t="t" r="r" b="b"/>
              <a:pathLst>
                <a:path w="12205699" h="4109663">
                  <a:moveTo>
                    <a:pt x="0" y="0"/>
                  </a:moveTo>
                  <a:lnTo>
                    <a:pt x="6092575" y="4109663"/>
                  </a:lnTo>
                  <a:lnTo>
                    <a:pt x="12205699" y="0"/>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a:off x="538962" y="4092155"/>
              <a:ext cx="1942674" cy="1345946"/>
            </a:xfrm>
            <a:prstGeom prst="rect">
              <a:avLst/>
            </a:prstGeom>
          </p:spPr>
          <p:txBody>
            <a:bodyPr wrap="square">
              <a:spAutoFit/>
            </a:bodyPr>
            <a:lstStyle/>
            <a:p>
              <a:pPr algn="ctr">
                <a:lnSpc>
                  <a:spcPct val="130000"/>
                </a:lnSpc>
                <a:spcBef>
                  <a:spcPts val="600"/>
                </a:spcBef>
              </a:pPr>
              <a:r>
                <a:rPr lang="en-US" sz="1600">
                  <a:solidFill>
                    <a:srgbClr val="0A1828"/>
                  </a:solidFill>
                </a:rPr>
                <a:t>Bonds  that are traded daily. </a:t>
              </a:r>
            </a:p>
            <a:p>
              <a:pPr algn="ctr">
                <a:lnSpc>
                  <a:spcPct val="130000"/>
                </a:lnSpc>
                <a:spcBef>
                  <a:spcPts val="600"/>
                </a:spcBef>
              </a:pPr>
              <a:r>
                <a:rPr lang="en-US" sz="1400" b="1" i="1">
                  <a:solidFill>
                    <a:srgbClr val="0DB0B9"/>
                  </a:solidFill>
                </a:rPr>
                <a:t>More than 3X stocks </a:t>
              </a:r>
              <a:br>
                <a:rPr lang="en-US" sz="1400" b="1" i="1">
                  <a:solidFill>
                    <a:srgbClr val="0DB0B9"/>
                  </a:solidFill>
                </a:rPr>
              </a:br>
              <a:r>
                <a:rPr lang="en-US" sz="1400" b="1" i="1">
                  <a:solidFill>
                    <a:srgbClr val="0DB0B9"/>
                  </a:solidFill>
                </a:rPr>
                <a:t>($200B daily).</a:t>
              </a:r>
            </a:p>
          </p:txBody>
        </p:sp>
      </p:grpSp>
    </p:spTree>
    <p:extLst>
      <p:ext uri="{BB962C8B-B14F-4D97-AF65-F5344CB8AC3E}">
        <p14:creationId xmlns:p14="http://schemas.microsoft.com/office/powerpoint/2010/main" val="137338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DB386-7AFD-4F46-89E1-25A85D894E47}"/>
              </a:ext>
            </a:extLst>
          </p:cNvPr>
          <p:cNvSpPr>
            <a:spLocks noGrp="1"/>
          </p:cNvSpPr>
          <p:nvPr>
            <p:ph type="title"/>
          </p:nvPr>
        </p:nvSpPr>
        <p:spPr>
          <a:xfrm>
            <a:off x="397565" y="389934"/>
            <a:ext cx="7044015" cy="794812"/>
          </a:xfrm>
        </p:spPr>
        <p:txBody>
          <a:bodyPr/>
          <a:lstStyle/>
          <a:p>
            <a:r>
              <a:rPr lang="en-US" dirty="0"/>
              <a:t>IBM Blockchain Partnership </a:t>
            </a:r>
          </a:p>
        </p:txBody>
      </p:sp>
      <p:sp>
        <p:nvSpPr>
          <p:cNvPr id="3" name="Content Placeholder 2">
            <a:extLst>
              <a:ext uri="{FF2B5EF4-FFF2-40B4-BE49-F238E27FC236}">
                <a16:creationId xmlns:a16="http://schemas.microsoft.com/office/drawing/2014/main" id="{6B1CDEC4-18ED-5F41-B05C-64E036FE9204}"/>
              </a:ext>
            </a:extLst>
          </p:cNvPr>
          <p:cNvSpPr>
            <a:spLocks noGrp="1"/>
          </p:cNvSpPr>
          <p:nvPr>
            <p:ph idx="4294967295"/>
          </p:nvPr>
        </p:nvSpPr>
        <p:spPr>
          <a:xfrm>
            <a:off x="397565" y="1290323"/>
            <a:ext cx="7044015" cy="4163123"/>
          </a:xfrm>
        </p:spPr>
        <p:txBody>
          <a:bodyPr>
            <a:noAutofit/>
          </a:bodyPr>
          <a:lstStyle/>
          <a:p>
            <a:pPr marL="228600" lvl="1" indent="-228600">
              <a:lnSpc>
                <a:spcPct val="120000"/>
              </a:lnSpc>
              <a:spcAft>
                <a:spcPts val="900"/>
              </a:spcAft>
              <a:buFont typeface="Arial" panose="020B0604020202020204" pitchFamily="34" charset="0"/>
              <a:buChar char="•"/>
            </a:pPr>
            <a:r>
              <a:rPr lang="en-US" sz="1600" dirty="0">
                <a:solidFill>
                  <a:prstClr val="black"/>
                </a:solidFill>
              </a:rPr>
              <a:t>We have participated in the first edition of the IBM Blockchain Accelerator, a growth program to work on a use case with IBM. </a:t>
            </a:r>
          </a:p>
          <a:p>
            <a:pPr marL="228600" lvl="1" indent="-228600">
              <a:lnSpc>
                <a:spcPct val="120000"/>
              </a:lnSpc>
              <a:spcAft>
                <a:spcPts val="900"/>
              </a:spcAft>
              <a:buFont typeface="Arial" panose="020B0604020202020204" pitchFamily="34" charset="0"/>
              <a:buChar char="•"/>
            </a:pPr>
            <a:r>
              <a:rPr lang="en-US" sz="1600" dirty="0">
                <a:solidFill>
                  <a:prstClr val="black"/>
                </a:solidFill>
              </a:rPr>
              <a:t>We have jointly identified fixed income and specifically commercial paper issuances on the blockchain as the main use case on which to focus and already secured one of the worlds ten largest bank as a partner for the project. </a:t>
            </a:r>
          </a:p>
          <a:p>
            <a:pPr marL="228600" lvl="1" indent="-228600">
              <a:lnSpc>
                <a:spcPct val="120000"/>
              </a:lnSpc>
              <a:spcAft>
                <a:spcPts val="900"/>
              </a:spcAft>
              <a:buFont typeface="Arial" panose="020B0604020202020204" pitchFamily="34" charset="0"/>
              <a:buChar char="•"/>
            </a:pPr>
            <a:r>
              <a:rPr lang="en-US" sz="1600" dirty="0">
                <a:solidFill>
                  <a:prstClr val="black"/>
                </a:solidFill>
              </a:rPr>
              <a:t>We are building a permissioned based blockchain to tackle this problem as oppose to our current approach using public blockchains due to the more institutional nature of the target customer of this project. </a:t>
            </a:r>
          </a:p>
          <a:p>
            <a:pPr marL="228600" lvl="1" indent="-228600">
              <a:lnSpc>
                <a:spcPct val="120000"/>
              </a:lnSpc>
              <a:spcAft>
                <a:spcPts val="900"/>
              </a:spcAft>
              <a:buFont typeface="Arial" panose="020B0604020202020204" pitchFamily="34" charset="0"/>
              <a:buChar char="•"/>
            </a:pPr>
            <a:r>
              <a:rPr lang="en-US" sz="1600" dirty="0">
                <a:solidFill>
                  <a:prstClr val="black"/>
                </a:solidFill>
              </a:rPr>
              <a:t>IBM treasury department is evaluating being the first company to issue commercial paper in this new network. </a:t>
            </a:r>
          </a:p>
          <a:p>
            <a:pPr marL="228600" lvl="1" indent="-228600">
              <a:lnSpc>
                <a:spcPct val="120000"/>
              </a:lnSpc>
              <a:spcAft>
                <a:spcPts val="900"/>
              </a:spcAft>
              <a:buFont typeface="Arial" panose="020B0604020202020204" pitchFamily="34" charset="0"/>
              <a:buChar char="•"/>
            </a:pPr>
            <a:r>
              <a:rPr lang="en-US" sz="1600" dirty="0">
                <a:solidFill>
                  <a:prstClr val="black"/>
                </a:solidFill>
              </a:rPr>
              <a:t>We have signed an MoU with IBM and we are in the process of signing a collaboration agreement with them and recruit other companies (broker dealers, investors, law firms, etc.) to launch the first issuance. </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a:ext>
            </a:extLst>
          </a:blip>
          <a:srcRect l="-2"/>
          <a:stretch/>
        </p:blipFill>
        <p:spPr>
          <a:xfrm>
            <a:off x="8012050" y="0"/>
            <a:ext cx="4179950" cy="6858000"/>
          </a:xfrm>
          <a:prstGeom prst="rect">
            <a:avLst/>
          </a:prstGeom>
        </p:spPr>
      </p:pic>
      <p:sp>
        <p:nvSpPr>
          <p:cNvPr id="11" name="Rectangle 10"/>
          <p:cNvSpPr/>
          <p:nvPr/>
        </p:nvSpPr>
        <p:spPr>
          <a:xfrm>
            <a:off x="8012050" y="0"/>
            <a:ext cx="4179950" cy="6858000"/>
          </a:xfrm>
          <a:prstGeom prst="rect">
            <a:avLst/>
          </a:prstGeom>
          <a:gradFill flip="none" rotWithShape="1">
            <a:gsLst>
              <a:gs pos="0">
                <a:schemeClr val="tx2">
                  <a:alpha val="87000"/>
                </a:schemeClr>
              </a:gs>
              <a:gs pos="50000">
                <a:schemeClr val="accent1">
                  <a:alpha val="89000"/>
                </a:schemeClr>
              </a:gs>
              <a:gs pos="100000">
                <a:schemeClr val="accent4">
                  <a:alpha val="88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12" name="Freeform 6"/>
          <p:cNvSpPr>
            <a:spLocks noEditPoints="1"/>
          </p:cNvSpPr>
          <p:nvPr/>
        </p:nvSpPr>
        <p:spPr bwMode="auto">
          <a:xfrm>
            <a:off x="8463642" y="562867"/>
            <a:ext cx="528982" cy="429820"/>
          </a:xfrm>
          <a:custGeom>
            <a:avLst/>
            <a:gdLst>
              <a:gd name="T0" fmla="*/ 3434 w 3985"/>
              <a:gd name="T1" fmla="*/ 329 h 3238"/>
              <a:gd name="T2" fmla="*/ 3089 w 3985"/>
              <a:gd name="T3" fmla="*/ 594 h 3238"/>
              <a:gd name="T4" fmla="*/ 2811 w 3985"/>
              <a:gd name="T5" fmla="*/ 944 h 3238"/>
              <a:gd name="T6" fmla="*/ 2666 w 3985"/>
              <a:gd name="T7" fmla="*/ 1309 h 3238"/>
              <a:gd name="T8" fmla="*/ 2654 w 3985"/>
              <a:gd name="T9" fmla="*/ 1612 h 3238"/>
              <a:gd name="T10" fmla="*/ 2749 w 3985"/>
              <a:gd name="T11" fmla="*/ 1718 h 3238"/>
              <a:gd name="T12" fmla="*/ 3018 w 3985"/>
              <a:gd name="T13" fmla="*/ 1608 h 3238"/>
              <a:gd name="T14" fmla="*/ 3313 w 3985"/>
              <a:gd name="T15" fmla="*/ 1605 h 3238"/>
              <a:gd name="T16" fmla="*/ 3580 w 3985"/>
              <a:gd name="T17" fmla="*/ 1693 h 3238"/>
              <a:gd name="T18" fmla="*/ 3799 w 3985"/>
              <a:gd name="T19" fmla="*/ 1868 h 3238"/>
              <a:gd name="T20" fmla="*/ 3939 w 3985"/>
              <a:gd name="T21" fmla="*/ 2112 h 3238"/>
              <a:gd name="T22" fmla="*/ 3985 w 3985"/>
              <a:gd name="T23" fmla="*/ 2417 h 3238"/>
              <a:gd name="T24" fmla="*/ 3938 w 3985"/>
              <a:gd name="T25" fmla="*/ 2705 h 3238"/>
              <a:gd name="T26" fmla="*/ 3796 w 3985"/>
              <a:gd name="T27" fmla="*/ 2949 h 3238"/>
              <a:gd name="T28" fmla="*/ 3575 w 3985"/>
              <a:gd name="T29" fmla="*/ 3134 h 3238"/>
              <a:gd name="T30" fmla="*/ 3311 w 3985"/>
              <a:gd name="T31" fmla="*/ 3227 h 3238"/>
              <a:gd name="T32" fmla="*/ 3004 w 3985"/>
              <a:gd name="T33" fmla="*/ 3227 h 3238"/>
              <a:gd name="T34" fmla="*/ 2725 w 3985"/>
              <a:gd name="T35" fmla="*/ 3137 h 3238"/>
              <a:gd name="T36" fmla="*/ 2498 w 3985"/>
              <a:gd name="T37" fmla="*/ 2955 h 3238"/>
              <a:gd name="T38" fmla="*/ 2317 w 3985"/>
              <a:gd name="T39" fmla="*/ 2671 h 3238"/>
              <a:gd name="T40" fmla="*/ 2208 w 3985"/>
              <a:gd name="T41" fmla="*/ 2303 h 3238"/>
              <a:gd name="T42" fmla="*/ 2187 w 3985"/>
              <a:gd name="T43" fmla="*/ 1855 h 3238"/>
              <a:gd name="T44" fmla="*/ 2266 w 3985"/>
              <a:gd name="T45" fmla="*/ 1370 h 3238"/>
              <a:gd name="T46" fmla="*/ 2451 w 3985"/>
              <a:gd name="T47" fmla="*/ 929 h 3238"/>
              <a:gd name="T48" fmla="*/ 2718 w 3985"/>
              <a:gd name="T49" fmla="*/ 561 h 3238"/>
              <a:gd name="T50" fmla="*/ 3068 w 3985"/>
              <a:gd name="T51" fmla="*/ 254 h 3238"/>
              <a:gd name="T52" fmla="*/ 3508 w 3985"/>
              <a:gd name="T53" fmla="*/ 0 h 3238"/>
              <a:gd name="T54" fmla="*/ 1250 w 3985"/>
              <a:gd name="T55" fmla="*/ 329 h 3238"/>
              <a:gd name="T56" fmla="*/ 905 w 3985"/>
              <a:gd name="T57" fmla="*/ 594 h 3238"/>
              <a:gd name="T58" fmla="*/ 627 w 3985"/>
              <a:gd name="T59" fmla="*/ 944 h 3238"/>
              <a:gd name="T60" fmla="*/ 482 w 3985"/>
              <a:gd name="T61" fmla="*/ 1309 h 3238"/>
              <a:gd name="T62" fmla="*/ 470 w 3985"/>
              <a:gd name="T63" fmla="*/ 1612 h 3238"/>
              <a:gd name="T64" fmla="*/ 564 w 3985"/>
              <a:gd name="T65" fmla="*/ 1718 h 3238"/>
              <a:gd name="T66" fmla="*/ 832 w 3985"/>
              <a:gd name="T67" fmla="*/ 1608 h 3238"/>
              <a:gd name="T68" fmla="*/ 1127 w 3985"/>
              <a:gd name="T69" fmla="*/ 1605 h 3238"/>
              <a:gd name="T70" fmla="*/ 1391 w 3985"/>
              <a:gd name="T71" fmla="*/ 1693 h 3238"/>
              <a:gd name="T72" fmla="*/ 1608 w 3985"/>
              <a:gd name="T73" fmla="*/ 1863 h 3238"/>
              <a:gd name="T74" fmla="*/ 1742 w 3985"/>
              <a:gd name="T75" fmla="*/ 2078 h 3238"/>
              <a:gd name="T76" fmla="*/ 1799 w 3985"/>
              <a:gd name="T77" fmla="*/ 2343 h 3238"/>
              <a:gd name="T78" fmla="*/ 1773 w 3985"/>
              <a:gd name="T79" fmla="*/ 2638 h 3238"/>
              <a:gd name="T80" fmla="*/ 1649 w 3985"/>
              <a:gd name="T81" fmla="*/ 2897 h 3238"/>
              <a:gd name="T82" fmla="*/ 1447 w 3985"/>
              <a:gd name="T83" fmla="*/ 3094 h 3238"/>
              <a:gd name="T84" fmla="*/ 1191 w 3985"/>
              <a:gd name="T85" fmla="*/ 3211 h 3238"/>
              <a:gd name="T86" fmla="*/ 897 w 3985"/>
              <a:gd name="T87" fmla="*/ 3236 h 3238"/>
              <a:gd name="T88" fmla="*/ 606 w 3985"/>
              <a:gd name="T89" fmla="*/ 3168 h 3238"/>
              <a:gd name="T90" fmla="*/ 366 w 3985"/>
              <a:gd name="T91" fmla="*/ 3010 h 3238"/>
              <a:gd name="T92" fmla="*/ 174 w 3985"/>
              <a:gd name="T93" fmla="*/ 2754 h 3238"/>
              <a:gd name="T94" fmla="*/ 43 w 3985"/>
              <a:gd name="T95" fmla="*/ 2402 h 3238"/>
              <a:gd name="T96" fmla="*/ 0 w 3985"/>
              <a:gd name="T97" fmla="*/ 1983 h 3238"/>
              <a:gd name="T98" fmla="*/ 53 w 3985"/>
              <a:gd name="T99" fmla="*/ 1488 h 3238"/>
              <a:gd name="T100" fmla="*/ 211 w 3985"/>
              <a:gd name="T101" fmla="*/ 1036 h 3238"/>
              <a:gd name="T102" fmla="*/ 460 w 3985"/>
              <a:gd name="T103" fmla="*/ 646 h 3238"/>
              <a:gd name="T104" fmla="*/ 789 w 3985"/>
              <a:gd name="T105" fmla="*/ 327 h 3238"/>
              <a:gd name="T106" fmla="*/ 1205 w 3985"/>
              <a:gd name="T107" fmla="*/ 58 h 3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85" h="3238">
                <a:moveTo>
                  <a:pt x="3508" y="0"/>
                </a:moveTo>
                <a:lnTo>
                  <a:pt x="3627" y="232"/>
                </a:lnTo>
                <a:lnTo>
                  <a:pt x="3528" y="277"/>
                </a:lnTo>
                <a:lnTo>
                  <a:pt x="3434" y="329"/>
                </a:lnTo>
                <a:lnTo>
                  <a:pt x="3342" y="386"/>
                </a:lnTo>
                <a:lnTo>
                  <a:pt x="3254" y="450"/>
                </a:lnTo>
                <a:lnTo>
                  <a:pt x="3169" y="519"/>
                </a:lnTo>
                <a:lnTo>
                  <a:pt x="3089" y="594"/>
                </a:lnTo>
                <a:lnTo>
                  <a:pt x="3011" y="676"/>
                </a:lnTo>
                <a:lnTo>
                  <a:pt x="2936" y="763"/>
                </a:lnTo>
                <a:lnTo>
                  <a:pt x="2869" y="853"/>
                </a:lnTo>
                <a:lnTo>
                  <a:pt x="2811" y="944"/>
                </a:lnTo>
                <a:lnTo>
                  <a:pt x="2761" y="1035"/>
                </a:lnTo>
                <a:lnTo>
                  <a:pt x="2720" y="1126"/>
                </a:lnTo>
                <a:lnTo>
                  <a:pt x="2689" y="1217"/>
                </a:lnTo>
                <a:lnTo>
                  <a:pt x="2666" y="1309"/>
                </a:lnTo>
                <a:lnTo>
                  <a:pt x="2653" y="1402"/>
                </a:lnTo>
                <a:lnTo>
                  <a:pt x="2648" y="1494"/>
                </a:lnTo>
                <a:lnTo>
                  <a:pt x="2650" y="1555"/>
                </a:lnTo>
                <a:lnTo>
                  <a:pt x="2654" y="1612"/>
                </a:lnTo>
                <a:lnTo>
                  <a:pt x="2662" y="1666"/>
                </a:lnTo>
                <a:lnTo>
                  <a:pt x="2672" y="1717"/>
                </a:lnTo>
                <a:lnTo>
                  <a:pt x="2686" y="1764"/>
                </a:lnTo>
                <a:lnTo>
                  <a:pt x="2749" y="1718"/>
                </a:lnTo>
                <a:lnTo>
                  <a:pt x="2814" y="1681"/>
                </a:lnTo>
                <a:lnTo>
                  <a:pt x="2881" y="1649"/>
                </a:lnTo>
                <a:lnTo>
                  <a:pt x="2950" y="1625"/>
                </a:lnTo>
                <a:lnTo>
                  <a:pt x="3018" y="1608"/>
                </a:lnTo>
                <a:lnTo>
                  <a:pt x="3090" y="1597"/>
                </a:lnTo>
                <a:lnTo>
                  <a:pt x="3163" y="1594"/>
                </a:lnTo>
                <a:lnTo>
                  <a:pt x="3240" y="1597"/>
                </a:lnTo>
                <a:lnTo>
                  <a:pt x="3313" y="1605"/>
                </a:lnTo>
                <a:lnTo>
                  <a:pt x="3384" y="1619"/>
                </a:lnTo>
                <a:lnTo>
                  <a:pt x="3452" y="1639"/>
                </a:lnTo>
                <a:lnTo>
                  <a:pt x="3517" y="1663"/>
                </a:lnTo>
                <a:lnTo>
                  <a:pt x="3580" y="1693"/>
                </a:lnTo>
                <a:lnTo>
                  <a:pt x="3639" y="1729"/>
                </a:lnTo>
                <a:lnTo>
                  <a:pt x="3696" y="1770"/>
                </a:lnTo>
                <a:lnTo>
                  <a:pt x="3749" y="1817"/>
                </a:lnTo>
                <a:lnTo>
                  <a:pt x="3799" y="1868"/>
                </a:lnTo>
                <a:lnTo>
                  <a:pt x="3842" y="1924"/>
                </a:lnTo>
                <a:lnTo>
                  <a:pt x="3881" y="1983"/>
                </a:lnTo>
                <a:lnTo>
                  <a:pt x="3912" y="2046"/>
                </a:lnTo>
                <a:lnTo>
                  <a:pt x="3939" y="2112"/>
                </a:lnTo>
                <a:lnTo>
                  <a:pt x="3958" y="2182"/>
                </a:lnTo>
                <a:lnTo>
                  <a:pt x="3973" y="2257"/>
                </a:lnTo>
                <a:lnTo>
                  <a:pt x="3982" y="2334"/>
                </a:lnTo>
                <a:lnTo>
                  <a:pt x="3985" y="2417"/>
                </a:lnTo>
                <a:lnTo>
                  <a:pt x="3982" y="2493"/>
                </a:lnTo>
                <a:lnTo>
                  <a:pt x="3973" y="2566"/>
                </a:lnTo>
                <a:lnTo>
                  <a:pt x="3958" y="2638"/>
                </a:lnTo>
                <a:lnTo>
                  <a:pt x="3938" y="2705"/>
                </a:lnTo>
                <a:lnTo>
                  <a:pt x="3911" y="2770"/>
                </a:lnTo>
                <a:lnTo>
                  <a:pt x="3878" y="2833"/>
                </a:lnTo>
                <a:lnTo>
                  <a:pt x="3841" y="2892"/>
                </a:lnTo>
                <a:lnTo>
                  <a:pt x="3796" y="2949"/>
                </a:lnTo>
                <a:lnTo>
                  <a:pt x="3747" y="3004"/>
                </a:lnTo>
                <a:lnTo>
                  <a:pt x="3692" y="3053"/>
                </a:lnTo>
                <a:lnTo>
                  <a:pt x="3636" y="3097"/>
                </a:lnTo>
                <a:lnTo>
                  <a:pt x="3575" y="3134"/>
                </a:lnTo>
                <a:lnTo>
                  <a:pt x="3514" y="3166"/>
                </a:lnTo>
                <a:lnTo>
                  <a:pt x="3448" y="3192"/>
                </a:lnTo>
                <a:lnTo>
                  <a:pt x="3381" y="3213"/>
                </a:lnTo>
                <a:lnTo>
                  <a:pt x="3311" y="3227"/>
                </a:lnTo>
                <a:lnTo>
                  <a:pt x="3238" y="3236"/>
                </a:lnTo>
                <a:lnTo>
                  <a:pt x="3163" y="3238"/>
                </a:lnTo>
                <a:lnTo>
                  <a:pt x="3081" y="3236"/>
                </a:lnTo>
                <a:lnTo>
                  <a:pt x="3004" y="3227"/>
                </a:lnTo>
                <a:lnTo>
                  <a:pt x="2929" y="3213"/>
                </a:lnTo>
                <a:lnTo>
                  <a:pt x="2858" y="3193"/>
                </a:lnTo>
                <a:lnTo>
                  <a:pt x="2790" y="3168"/>
                </a:lnTo>
                <a:lnTo>
                  <a:pt x="2725" y="3137"/>
                </a:lnTo>
                <a:lnTo>
                  <a:pt x="2663" y="3100"/>
                </a:lnTo>
                <a:lnTo>
                  <a:pt x="2605" y="3057"/>
                </a:lnTo>
                <a:lnTo>
                  <a:pt x="2550" y="3010"/>
                </a:lnTo>
                <a:lnTo>
                  <a:pt x="2498" y="2955"/>
                </a:lnTo>
                <a:lnTo>
                  <a:pt x="2450" y="2896"/>
                </a:lnTo>
                <a:lnTo>
                  <a:pt x="2404" y="2831"/>
                </a:lnTo>
                <a:lnTo>
                  <a:pt x="2358" y="2754"/>
                </a:lnTo>
                <a:lnTo>
                  <a:pt x="2317" y="2671"/>
                </a:lnTo>
                <a:lnTo>
                  <a:pt x="2282" y="2586"/>
                </a:lnTo>
                <a:lnTo>
                  <a:pt x="2251" y="2496"/>
                </a:lnTo>
                <a:lnTo>
                  <a:pt x="2227" y="2402"/>
                </a:lnTo>
                <a:lnTo>
                  <a:pt x="2208" y="2303"/>
                </a:lnTo>
                <a:lnTo>
                  <a:pt x="2195" y="2200"/>
                </a:lnTo>
                <a:lnTo>
                  <a:pt x="2186" y="2094"/>
                </a:lnTo>
                <a:lnTo>
                  <a:pt x="2184" y="1983"/>
                </a:lnTo>
                <a:lnTo>
                  <a:pt x="2187" y="1855"/>
                </a:lnTo>
                <a:lnTo>
                  <a:pt x="2197" y="1730"/>
                </a:lnTo>
                <a:lnTo>
                  <a:pt x="2214" y="1607"/>
                </a:lnTo>
                <a:lnTo>
                  <a:pt x="2237" y="1488"/>
                </a:lnTo>
                <a:lnTo>
                  <a:pt x="2266" y="1370"/>
                </a:lnTo>
                <a:lnTo>
                  <a:pt x="2302" y="1256"/>
                </a:lnTo>
                <a:lnTo>
                  <a:pt x="2346" y="1144"/>
                </a:lnTo>
                <a:lnTo>
                  <a:pt x="2395" y="1036"/>
                </a:lnTo>
                <a:lnTo>
                  <a:pt x="2451" y="929"/>
                </a:lnTo>
                <a:lnTo>
                  <a:pt x="2514" y="826"/>
                </a:lnTo>
                <a:lnTo>
                  <a:pt x="2576" y="734"/>
                </a:lnTo>
                <a:lnTo>
                  <a:pt x="2644" y="646"/>
                </a:lnTo>
                <a:lnTo>
                  <a:pt x="2718" y="561"/>
                </a:lnTo>
                <a:lnTo>
                  <a:pt x="2797" y="480"/>
                </a:lnTo>
                <a:lnTo>
                  <a:pt x="2882" y="401"/>
                </a:lnTo>
                <a:lnTo>
                  <a:pt x="2973" y="327"/>
                </a:lnTo>
                <a:lnTo>
                  <a:pt x="3068" y="254"/>
                </a:lnTo>
                <a:lnTo>
                  <a:pt x="3171" y="185"/>
                </a:lnTo>
                <a:lnTo>
                  <a:pt x="3277" y="120"/>
                </a:lnTo>
                <a:lnTo>
                  <a:pt x="3389" y="58"/>
                </a:lnTo>
                <a:lnTo>
                  <a:pt x="3508" y="0"/>
                </a:lnTo>
                <a:close/>
                <a:moveTo>
                  <a:pt x="1324" y="0"/>
                </a:moveTo>
                <a:lnTo>
                  <a:pt x="1443" y="232"/>
                </a:lnTo>
                <a:lnTo>
                  <a:pt x="1344" y="277"/>
                </a:lnTo>
                <a:lnTo>
                  <a:pt x="1250" y="329"/>
                </a:lnTo>
                <a:lnTo>
                  <a:pt x="1158" y="386"/>
                </a:lnTo>
                <a:lnTo>
                  <a:pt x="1070" y="450"/>
                </a:lnTo>
                <a:lnTo>
                  <a:pt x="986" y="519"/>
                </a:lnTo>
                <a:lnTo>
                  <a:pt x="905" y="594"/>
                </a:lnTo>
                <a:lnTo>
                  <a:pt x="827" y="676"/>
                </a:lnTo>
                <a:lnTo>
                  <a:pt x="753" y="763"/>
                </a:lnTo>
                <a:lnTo>
                  <a:pt x="685" y="853"/>
                </a:lnTo>
                <a:lnTo>
                  <a:pt x="627" y="944"/>
                </a:lnTo>
                <a:lnTo>
                  <a:pt x="577" y="1035"/>
                </a:lnTo>
                <a:lnTo>
                  <a:pt x="536" y="1126"/>
                </a:lnTo>
                <a:lnTo>
                  <a:pt x="505" y="1217"/>
                </a:lnTo>
                <a:lnTo>
                  <a:pt x="482" y="1309"/>
                </a:lnTo>
                <a:lnTo>
                  <a:pt x="469" y="1402"/>
                </a:lnTo>
                <a:lnTo>
                  <a:pt x="464" y="1494"/>
                </a:lnTo>
                <a:lnTo>
                  <a:pt x="466" y="1555"/>
                </a:lnTo>
                <a:lnTo>
                  <a:pt x="470" y="1612"/>
                </a:lnTo>
                <a:lnTo>
                  <a:pt x="478" y="1666"/>
                </a:lnTo>
                <a:lnTo>
                  <a:pt x="488" y="1717"/>
                </a:lnTo>
                <a:lnTo>
                  <a:pt x="502" y="1764"/>
                </a:lnTo>
                <a:lnTo>
                  <a:pt x="564" y="1718"/>
                </a:lnTo>
                <a:lnTo>
                  <a:pt x="628" y="1681"/>
                </a:lnTo>
                <a:lnTo>
                  <a:pt x="695" y="1649"/>
                </a:lnTo>
                <a:lnTo>
                  <a:pt x="762" y="1625"/>
                </a:lnTo>
                <a:lnTo>
                  <a:pt x="832" y="1608"/>
                </a:lnTo>
                <a:lnTo>
                  <a:pt x="905" y="1597"/>
                </a:lnTo>
                <a:lnTo>
                  <a:pt x="978" y="1594"/>
                </a:lnTo>
                <a:lnTo>
                  <a:pt x="1054" y="1597"/>
                </a:lnTo>
                <a:lnTo>
                  <a:pt x="1127" y="1605"/>
                </a:lnTo>
                <a:lnTo>
                  <a:pt x="1197" y="1619"/>
                </a:lnTo>
                <a:lnTo>
                  <a:pt x="1265" y="1639"/>
                </a:lnTo>
                <a:lnTo>
                  <a:pt x="1330" y="1663"/>
                </a:lnTo>
                <a:lnTo>
                  <a:pt x="1391" y="1693"/>
                </a:lnTo>
                <a:lnTo>
                  <a:pt x="1452" y="1729"/>
                </a:lnTo>
                <a:lnTo>
                  <a:pt x="1509" y="1770"/>
                </a:lnTo>
                <a:lnTo>
                  <a:pt x="1563" y="1817"/>
                </a:lnTo>
                <a:lnTo>
                  <a:pt x="1608" y="1863"/>
                </a:lnTo>
                <a:lnTo>
                  <a:pt x="1649" y="1913"/>
                </a:lnTo>
                <a:lnTo>
                  <a:pt x="1684" y="1965"/>
                </a:lnTo>
                <a:lnTo>
                  <a:pt x="1715" y="2020"/>
                </a:lnTo>
                <a:lnTo>
                  <a:pt x="1742" y="2078"/>
                </a:lnTo>
                <a:lnTo>
                  <a:pt x="1762" y="2140"/>
                </a:lnTo>
                <a:lnTo>
                  <a:pt x="1779" y="2204"/>
                </a:lnTo>
                <a:lnTo>
                  <a:pt x="1791" y="2272"/>
                </a:lnTo>
                <a:lnTo>
                  <a:pt x="1799" y="2343"/>
                </a:lnTo>
                <a:lnTo>
                  <a:pt x="1801" y="2417"/>
                </a:lnTo>
                <a:lnTo>
                  <a:pt x="1797" y="2493"/>
                </a:lnTo>
                <a:lnTo>
                  <a:pt x="1789" y="2566"/>
                </a:lnTo>
                <a:lnTo>
                  <a:pt x="1773" y="2638"/>
                </a:lnTo>
                <a:lnTo>
                  <a:pt x="1751" y="2706"/>
                </a:lnTo>
                <a:lnTo>
                  <a:pt x="1722" y="2773"/>
                </a:lnTo>
                <a:lnTo>
                  <a:pt x="1689" y="2837"/>
                </a:lnTo>
                <a:lnTo>
                  <a:pt x="1649" y="2897"/>
                </a:lnTo>
                <a:lnTo>
                  <a:pt x="1604" y="2953"/>
                </a:lnTo>
                <a:lnTo>
                  <a:pt x="1556" y="3005"/>
                </a:lnTo>
                <a:lnTo>
                  <a:pt x="1504" y="3052"/>
                </a:lnTo>
                <a:lnTo>
                  <a:pt x="1447" y="3094"/>
                </a:lnTo>
                <a:lnTo>
                  <a:pt x="1387" y="3132"/>
                </a:lnTo>
                <a:lnTo>
                  <a:pt x="1324" y="3164"/>
                </a:lnTo>
                <a:lnTo>
                  <a:pt x="1257" y="3191"/>
                </a:lnTo>
                <a:lnTo>
                  <a:pt x="1191" y="3211"/>
                </a:lnTo>
                <a:lnTo>
                  <a:pt x="1122" y="3227"/>
                </a:lnTo>
                <a:lnTo>
                  <a:pt x="1051" y="3236"/>
                </a:lnTo>
                <a:lnTo>
                  <a:pt x="978" y="3238"/>
                </a:lnTo>
                <a:lnTo>
                  <a:pt x="897" y="3236"/>
                </a:lnTo>
                <a:lnTo>
                  <a:pt x="820" y="3227"/>
                </a:lnTo>
                <a:lnTo>
                  <a:pt x="745" y="3213"/>
                </a:lnTo>
                <a:lnTo>
                  <a:pt x="674" y="3193"/>
                </a:lnTo>
                <a:lnTo>
                  <a:pt x="606" y="3168"/>
                </a:lnTo>
                <a:lnTo>
                  <a:pt x="541" y="3137"/>
                </a:lnTo>
                <a:lnTo>
                  <a:pt x="480" y="3100"/>
                </a:lnTo>
                <a:lnTo>
                  <a:pt x="422" y="3057"/>
                </a:lnTo>
                <a:lnTo>
                  <a:pt x="366" y="3010"/>
                </a:lnTo>
                <a:lnTo>
                  <a:pt x="314" y="2955"/>
                </a:lnTo>
                <a:lnTo>
                  <a:pt x="266" y="2896"/>
                </a:lnTo>
                <a:lnTo>
                  <a:pt x="220" y="2831"/>
                </a:lnTo>
                <a:lnTo>
                  <a:pt x="174" y="2754"/>
                </a:lnTo>
                <a:lnTo>
                  <a:pt x="133" y="2671"/>
                </a:lnTo>
                <a:lnTo>
                  <a:pt x="98" y="2586"/>
                </a:lnTo>
                <a:lnTo>
                  <a:pt x="68" y="2496"/>
                </a:lnTo>
                <a:lnTo>
                  <a:pt x="43" y="2402"/>
                </a:lnTo>
                <a:lnTo>
                  <a:pt x="24" y="2303"/>
                </a:lnTo>
                <a:lnTo>
                  <a:pt x="11" y="2200"/>
                </a:lnTo>
                <a:lnTo>
                  <a:pt x="2" y="2094"/>
                </a:lnTo>
                <a:lnTo>
                  <a:pt x="0" y="1983"/>
                </a:lnTo>
                <a:lnTo>
                  <a:pt x="4" y="1855"/>
                </a:lnTo>
                <a:lnTo>
                  <a:pt x="13" y="1730"/>
                </a:lnTo>
                <a:lnTo>
                  <a:pt x="30" y="1607"/>
                </a:lnTo>
                <a:lnTo>
                  <a:pt x="53" y="1488"/>
                </a:lnTo>
                <a:lnTo>
                  <a:pt x="82" y="1370"/>
                </a:lnTo>
                <a:lnTo>
                  <a:pt x="118" y="1256"/>
                </a:lnTo>
                <a:lnTo>
                  <a:pt x="162" y="1144"/>
                </a:lnTo>
                <a:lnTo>
                  <a:pt x="211" y="1036"/>
                </a:lnTo>
                <a:lnTo>
                  <a:pt x="267" y="929"/>
                </a:lnTo>
                <a:lnTo>
                  <a:pt x="330" y="826"/>
                </a:lnTo>
                <a:lnTo>
                  <a:pt x="393" y="734"/>
                </a:lnTo>
                <a:lnTo>
                  <a:pt x="460" y="646"/>
                </a:lnTo>
                <a:lnTo>
                  <a:pt x="534" y="561"/>
                </a:lnTo>
                <a:lnTo>
                  <a:pt x="614" y="480"/>
                </a:lnTo>
                <a:lnTo>
                  <a:pt x="698" y="401"/>
                </a:lnTo>
                <a:lnTo>
                  <a:pt x="789" y="327"/>
                </a:lnTo>
                <a:lnTo>
                  <a:pt x="884" y="254"/>
                </a:lnTo>
                <a:lnTo>
                  <a:pt x="987" y="185"/>
                </a:lnTo>
                <a:lnTo>
                  <a:pt x="1093" y="120"/>
                </a:lnTo>
                <a:lnTo>
                  <a:pt x="1205" y="58"/>
                </a:lnTo>
                <a:lnTo>
                  <a:pt x="1324"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 name="Rectangle 7"/>
          <p:cNvSpPr/>
          <p:nvPr/>
        </p:nvSpPr>
        <p:spPr>
          <a:xfrm>
            <a:off x="8463642" y="1182799"/>
            <a:ext cx="3330794" cy="3026149"/>
          </a:xfrm>
          <a:prstGeom prst="rect">
            <a:avLst/>
          </a:prstGeom>
        </p:spPr>
        <p:txBody>
          <a:bodyPr wrap="square" lIns="0" rIns="0">
            <a:spAutoFit/>
          </a:bodyPr>
          <a:lstStyle/>
          <a:p>
            <a:pPr>
              <a:lnSpc>
                <a:spcPct val="120000"/>
              </a:lnSpc>
              <a:defRPr/>
            </a:pPr>
            <a:r>
              <a:rPr lang="en-US" sz="1600" dirty="0">
                <a:solidFill>
                  <a:prstClr val="white"/>
                </a:solidFill>
              </a:rPr>
              <a:t>IBM is working with Securitize to tokenize corporate debt, which is an $82 trillion market annually, and securitization of this asset offers significant time and cost efficiencies to the existing process. The IBM treasury issues billions in corporate debt every year and will be running a piece of this through </a:t>
            </a:r>
            <a:r>
              <a:rPr lang="en-US" sz="1600" dirty="0" err="1">
                <a:solidFill>
                  <a:prstClr val="white"/>
                </a:solidFill>
              </a:rPr>
              <a:t>Securitize’s</a:t>
            </a:r>
            <a:r>
              <a:rPr lang="en-US" sz="1600" dirty="0">
                <a:solidFill>
                  <a:prstClr val="white"/>
                </a:solidFill>
              </a:rPr>
              <a:t> platform this year.</a:t>
            </a:r>
          </a:p>
        </p:txBody>
      </p:sp>
      <p:cxnSp>
        <p:nvCxnSpPr>
          <p:cNvPr id="14" name="Straight Connector 13"/>
          <p:cNvCxnSpPr/>
          <p:nvPr/>
        </p:nvCxnSpPr>
        <p:spPr>
          <a:xfrm>
            <a:off x="8463642" y="4442846"/>
            <a:ext cx="153528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A30135C9-E76F-7945-ACCA-5B36A45BCAEB}"/>
              </a:ext>
            </a:extLst>
          </p:cNvPr>
          <p:cNvSpPr>
            <a:spLocks noGrp="1"/>
          </p:cNvSpPr>
          <p:nvPr>
            <p:ph type="sldNum" sz="quarter" idx="12"/>
          </p:nvPr>
        </p:nvSpPr>
        <p:spPr>
          <a:solidFill>
            <a:schemeClr val="bg1"/>
          </a:solidFill>
        </p:spPr>
        <p:txBody>
          <a:bodyPr/>
          <a:lstStyle/>
          <a:p>
            <a:fld id="{CBC0C9C9-E47B-1849-907F-E4874DE0E314}" type="slidenum">
              <a:rPr lang="de-DE" smtClean="0">
                <a:solidFill>
                  <a:srgbClr val="02537C"/>
                </a:solidFill>
              </a:rPr>
              <a:pPr/>
              <a:t>15</a:t>
            </a:fld>
            <a:endParaRPr lang="de-DE">
              <a:solidFill>
                <a:srgbClr val="02537C"/>
              </a:solidFill>
            </a:endParaRPr>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8463641" y="4741459"/>
            <a:ext cx="2468215" cy="987286"/>
          </a:xfrm>
          <a:prstGeom prst="rect">
            <a:avLst/>
          </a:prstGeom>
        </p:spPr>
      </p:pic>
      <p:sp>
        <p:nvSpPr>
          <p:cNvPr id="5" name="TextBox 4">
            <a:extLst>
              <a:ext uri="{FF2B5EF4-FFF2-40B4-BE49-F238E27FC236}">
                <a16:creationId xmlns:a16="http://schemas.microsoft.com/office/drawing/2014/main" id="{841F6185-B8EE-0C4F-AE8F-9E2C7DC65506}"/>
              </a:ext>
            </a:extLst>
          </p:cNvPr>
          <p:cNvSpPr txBox="1"/>
          <p:nvPr/>
        </p:nvSpPr>
        <p:spPr>
          <a:xfrm>
            <a:off x="5657850" y="-1042988"/>
            <a:ext cx="3118354" cy="369332"/>
          </a:xfrm>
          <a:prstGeom prst="rect">
            <a:avLst/>
          </a:prstGeom>
          <a:noFill/>
        </p:spPr>
        <p:txBody>
          <a:bodyPr wrap="none" rtlCol="0">
            <a:spAutoFit/>
          </a:bodyPr>
          <a:lstStyle/>
          <a:p>
            <a:r>
              <a:rPr lang="en-US" dirty="0">
                <a:solidFill>
                  <a:prstClr val="black"/>
                </a:solidFill>
              </a:rPr>
              <a:t>Check with the quotes here</a:t>
            </a:r>
          </a:p>
        </p:txBody>
      </p:sp>
      <p:sp>
        <p:nvSpPr>
          <p:cNvPr id="13" name="Freeform 6">
            <a:extLst>
              <a:ext uri="{FF2B5EF4-FFF2-40B4-BE49-F238E27FC236}">
                <a16:creationId xmlns:a16="http://schemas.microsoft.com/office/drawing/2014/main" id="{4FAF1CD0-3DF7-6743-98CC-E6491A371AC0}"/>
              </a:ext>
            </a:extLst>
          </p:cNvPr>
          <p:cNvSpPr>
            <a:spLocks noEditPoints="1"/>
          </p:cNvSpPr>
          <p:nvPr/>
        </p:nvSpPr>
        <p:spPr bwMode="auto">
          <a:xfrm rot="10800000">
            <a:off x="11384936" y="4099229"/>
            <a:ext cx="264491" cy="214910"/>
          </a:xfrm>
          <a:custGeom>
            <a:avLst/>
            <a:gdLst>
              <a:gd name="T0" fmla="*/ 3434 w 3985"/>
              <a:gd name="T1" fmla="*/ 329 h 3238"/>
              <a:gd name="T2" fmla="*/ 3089 w 3985"/>
              <a:gd name="T3" fmla="*/ 594 h 3238"/>
              <a:gd name="T4" fmla="*/ 2811 w 3985"/>
              <a:gd name="T5" fmla="*/ 944 h 3238"/>
              <a:gd name="T6" fmla="*/ 2666 w 3985"/>
              <a:gd name="T7" fmla="*/ 1309 h 3238"/>
              <a:gd name="T8" fmla="*/ 2654 w 3985"/>
              <a:gd name="T9" fmla="*/ 1612 h 3238"/>
              <a:gd name="T10" fmla="*/ 2749 w 3985"/>
              <a:gd name="T11" fmla="*/ 1718 h 3238"/>
              <a:gd name="T12" fmla="*/ 3018 w 3985"/>
              <a:gd name="T13" fmla="*/ 1608 h 3238"/>
              <a:gd name="T14" fmla="*/ 3313 w 3985"/>
              <a:gd name="T15" fmla="*/ 1605 h 3238"/>
              <a:gd name="T16" fmla="*/ 3580 w 3985"/>
              <a:gd name="T17" fmla="*/ 1693 h 3238"/>
              <a:gd name="T18" fmla="*/ 3799 w 3985"/>
              <a:gd name="T19" fmla="*/ 1868 h 3238"/>
              <a:gd name="T20" fmla="*/ 3939 w 3985"/>
              <a:gd name="T21" fmla="*/ 2112 h 3238"/>
              <a:gd name="T22" fmla="*/ 3985 w 3985"/>
              <a:gd name="T23" fmla="*/ 2417 h 3238"/>
              <a:gd name="T24" fmla="*/ 3938 w 3985"/>
              <a:gd name="T25" fmla="*/ 2705 h 3238"/>
              <a:gd name="T26" fmla="*/ 3796 w 3985"/>
              <a:gd name="T27" fmla="*/ 2949 h 3238"/>
              <a:gd name="T28" fmla="*/ 3575 w 3985"/>
              <a:gd name="T29" fmla="*/ 3134 h 3238"/>
              <a:gd name="T30" fmla="*/ 3311 w 3985"/>
              <a:gd name="T31" fmla="*/ 3227 h 3238"/>
              <a:gd name="T32" fmla="*/ 3004 w 3985"/>
              <a:gd name="T33" fmla="*/ 3227 h 3238"/>
              <a:gd name="T34" fmla="*/ 2725 w 3985"/>
              <a:gd name="T35" fmla="*/ 3137 h 3238"/>
              <a:gd name="T36" fmla="*/ 2498 w 3985"/>
              <a:gd name="T37" fmla="*/ 2955 h 3238"/>
              <a:gd name="T38" fmla="*/ 2317 w 3985"/>
              <a:gd name="T39" fmla="*/ 2671 h 3238"/>
              <a:gd name="T40" fmla="*/ 2208 w 3985"/>
              <a:gd name="T41" fmla="*/ 2303 h 3238"/>
              <a:gd name="T42" fmla="*/ 2187 w 3985"/>
              <a:gd name="T43" fmla="*/ 1855 h 3238"/>
              <a:gd name="T44" fmla="*/ 2266 w 3985"/>
              <a:gd name="T45" fmla="*/ 1370 h 3238"/>
              <a:gd name="T46" fmla="*/ 2451 w 3985"/>
              <a:gd name="T47" fmla="*/ 929 h 3238"/>
              <a:gd name="T48" fmla="*/ 2718 w 3985"/>
              <a:gd name="T49" fmla="*/ 561 h 3238"/>
              <a:gd name="T50" fmla="*/ 3068 w 3985"/>
              <a:gd name="T51" fmla="*/ 254 h 3238"/>
              <a:gd name="T52" fmla="*/ 3508 w 3985"/>
              <a:gd name="T53" fmla="*/ 0 h 3238"/>
              <a:gd name="T54" fmla="*/ 1250 w 3985"/>
              <a:gd name="T55" fmla="*/ 329 h 3238"/>
              <a:gd name="T56" fmla="*/ 905 w 3985"/>
              <a:gd name="T57" fmla="*/ 594 h 3238"/>
              <a:gd name="T58" fmla="*/ 627 w 3985"/>
              <a:gd name="T59" fmla="*/ 944 h 3238"/>
              <a:gd name="T60" fmla="*/ 482 w 3985"/>
              <a:gd name="T61" fmla="*/ 1309 h 3238"/>
              <a:gd name="T62" fmla="*/ 470 w 3985"/>
              <a:gd name="T63" fmla="*/ 1612 h 3238"/>
              <a:gd name="T64" fmla="*/ 564 w 3985"/>
              <a:gd name="T65" fmla="*/ 1718 h 3238"/>
              <a:gd name="T66" fmla="*/ 832 w 3985"/>
              <a:gd name="T67" fmla="*/ 1608 h 3238"/>
              <a:gd name="T68" fmla="*/ 1127 w 3985"/>
              <a:gd name="T69" fmla="*/ 1605 h 3238"/>
              <a:gd name="T70" fmla="*/ 1391 w 3985"/>
              <a:gd name="T71" fmla="*/ 1693 h 3238"/>
              <a:gd name="T72" fmla="*/ 1608 w 3985"/>
              <a:gd name="T73" fmla="*/ 1863 h 3238"/>
              <a:gd name="T74" fmla="*/ 1742 w 3985"/>
              <a:gd name="T75" fmla="*/ 2078 h 3238"/>
              <a:gd name="T76" fmla="*/ 1799 w 3985"/>
              <a:gd name="T77" fmla="*/ 2343 h 3238"/>
              <a:gd name="T78" fmla="*/ 1773 w 3985"/>
              <a:gd name="T79" fmla="*/ 2638 h 3238"/>
              <a:gd name="T80" fmla="*/ 1649 w 3985"/>
              <a:gd name="T81" fmla="*/ 2897 h 3238"/>
              <a:gd name="T82" fmla="*/ 1447 w 3985"/>
              <a:gd name="T83" fmla="*/ 3094 h 3238"/>
              <a:gd name="T84" fmla="*/ 1191 w 3985"/>
              <a:gd name="T85" fmla="*/ 3211 h 3238"/>
              <a:gd name="T86" fmla="*/ 897 w 3985"/>
              <a:gd name="T87" fmla="*/ 3236 h 3238"/>
              <a:gd name="T88" fmla="*/ 606 w 3985"/>
              <a:gd name="T89" fmla="*/ 3168 h 3238"/>
              <a:gd name="T90" fmla="*/ 366 w 3985"/>
              <a:gd name="T91" fmla="*/ 3010 h 3238"/>
              <a:gd name="T92" fmla="*/ 174 w 3985"/>
              <a:gd name="T93" fmla="*/ 2754 h 3238"/>
              <a:gd name="T94" fmla="*/ 43 w 3985"/>
              <a:gd name="T95" fmla="*/ 2402 h 3238"/>
              <a:gd name="T96" fmla="*/ 0 w 3985"/>
              <a:gd name="T97" fmla="*/ 1983 h 3238"/>
              <a:gd name="T98" fmla="*/ 53 w 3985"/>
              <a:gd name="T99" fmla="*/ 1488 h 3238"/>
              <a:gd name="T100" fmla="*/ 211 w 3985"/>
              <a:gd name="T101" fmla="*/ 1036 h 3238"/>
              <a:gd name="T102" fmla="*/ 460 w 3985"/>
              <a:gd name="T103" fmla="*/ 646 h 3238"/>
              <a:gd name="T104" fmla="*/ 789 w 3985"/>
              <a:gd name="T105" fmla="*/ 327 h 3238"/>
              <a:gd name="T106" fmla="*/ 1205 w 3985"/>
              <a:gd name="T107" fmla="*/ 58 h 3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85" h="3238">
                <a:moveTo>
                  <a:pt x="3508" y="0"/>
                </a:moveTo>
                <a:lnTo>
                  <a:pt x="3627" y="232"/>
                </a:lnTo>
                <a:lnTo>
                  <a:pt x="3528" y="277"/>
                </a:lnTo>
                <a:lnTo>
                  <a:pt x="3434" y="329"/>
                </a:lnTo>
                <a:lnTo>
                  <a:pt x="3342" y="386"/>
                </a:lnTo>
                <a:lnTo>
                  <a:pt x="3254" y="450"/>
                </a:lnTo>
                <a:lnTo>
                  <a:pt x="3169" y="519"/>
                </a:lnTo>
                <a:lnTo>
                  <a:pt x="3089" y="594"/>
                </a:lnTo>
                <a:lnTo>
                  <a:pt x="3011" y="676"/>
                </a:lnTo>
                <a:lnTo>
                  <a:pt x="2936" y="763"/>
                </a:lnTo>
                <a:lnTo>
                  <a:pt x="2869" y="853"/>
                </a:lnTo>
                <a:lnTo>
                  <a:pt x="2811" y="944"/>
                </a:lnTo>
                <a:lnTo>
                  <a:pt x="2761" y="1035"/>
                </a:lnTo>
                <a:lnTo>
                  <a:pt x="2720" y="1126"/>
                </a:lnTo>
                <a:lnTo>
                  <a:pt x="2689" y="1217"/>
                </a:lnTo>
                <a:lnTo>
                  <a:pt x="2666" y="1309"/>
                </a:lnTo>
                <a:lnTo>
                  <a:pt x="2653" y="1402"/>
                </a:lnTo>
                <a:lnTo>
                  <a:pt x="2648" y="1494"/>
                </a:lnTo>
                <a:lnTo>
                  <a:pt x="2650" y="1555"/>
                </a:lnTo>
                <a:lnTo>
                  <a:pt x="2654" y="1612"/>
                </a:lnTo>
                <a:lnTo>
                  <a:pt x="2662" y="1666"/>
                </a:lnTo>
                <a:lnTo>
                  <a:pt x="2672" y="1717"/>
                </a:lnTo>
                <a:lnTo>
                  <a:pt x="2686" y="1764"/>
                </a:lnTo>
                <a:lnTo>
                  <a:pt x="2749" y="1718"/>
                </a:lnTo>
                <a:lnTo>
                  <a:pt x="2814" y="1681"/>
                </a:lnTo>
                <a:lnTo>
                  <a:pt x="2881" y="1649"/>
                </a:lnTo>
                <a:lnTo>
                  <a:pt x="2950" y="1625"/>
                </a:lnTo>
                <a:lnTo>
                  <a:pt x="3018" y="1608"/>
                </a:lnTo>
                <a:lnTo>
                  <a:pt x="3090" y="1597"/>
                </a:lnTo>
                <a:lnTo>
                  <a:pt x="3163" y="1594"/>
                </a:lnTo>
                <a:lnTo>
                  <a:pt x="3240" y="1597"/>
                </a:lnTo>
                <a:lnTo>
                  <a:pt x="3313" y="1605"/>
                </a:lnTo>
                <a:lnTo>
                  <a:pt x="3384" y="1619"/>
                </a:lnTo>
                <a:lnTo>
                  <a:pt x="3452" y="1639"/>
                </a:lnTo>
                <a:lnTo>
                  <a:pt x="3517" y="1663"/>
                </a:lnTo>
                <a:lnTo>
                  <a:pt x="3580" y="1693"/>
                </a:lnTo>
                <a:lnTo>
                  <a:pt x="3639" y="1729"/>
                </a:lnTo>
                <a:lnTo>
                  <a:pt x="3696" y="1770"/>
                </a:lnTo>
                <a:lnTo>
                  <a:pt x="3749" y="1817"/>
                </a:lnTo>
                <a:lnTo>
                  <a:pt x="3799" y="1868"/>
                </a:lnTo>
                <a:lnTo>
                  <a:pt x="3842" y="1924"/>
                </a:lnTo>
                <a:lnTo>
                  <a:pt x="3881" y="1983"/>
                </a:lnTo>
                <a:lnTo>
                  <a:pt x="3912" y="2046"/>
                </a:lnTo>
                <a:lnTo>
                  <a:pt x="3939" y="2112"/>
                </a:lnTo>
                <a:lnTo>
                  <a:pt x="3958" y="2182"/>
                </a:lnTo>
                <a:lnTo>
                  <a:pt x="3973" y="2257"/>
                </a:lnTo>
                <a:lnTo>
                  <a:pt x="3982" y="2334"/>
                </a:lnTo>
                <a:lnTo>
                  <a:pt x="3985" y="2417"/>
                </a:lnTo>
                <a:lnTo>
                  <a:pt x="3982" y="2493"/>
                </a:lnTo>
                <a:lnTo>
                  <a:pt x="3973" y="2566"/>
                </a:lnTo>
                <a:lnTo>
                  <a:pt x="3958" y="2638"/>
                </a:lnTo>
                <a:lnTo>
                  <a:pt x="3938" y="2705"/>
                </a:lnTo>
                <a:lnTo>
                  <a:pt x="3911" y="2770"/>
                </a:lnTo>
                <a:lnTo>
                  <a:pt x="3878" y="2833"/>
                </a:lnTo>
                <a:lnTo>
                  <a:pt x="3841" y="2892"/>
                </a:lnTo>
                <a:lnTo>
                  <a:pt x="3796" y="2949"/>
                </a:lnTo>
                <a:lnTo>
                  <a:pt x="3747" y="3004"/>
                </a:lnTo>
                <a:lnTo>
                  <a:pt x="3692" y="3053"/>
                </a:lnTo>
                <a:lnTo>
                  <a:pt x="3636" y="3097"/>
                </a:lnTo>
                <a:lnTo>
                  <a:pt x="3575" y="3134"/>
                </a:lnTo>
                <a:lnTo>
                  <a:pt x="3514" y="3166"/>
                </a:lnTo>
                <a:lnTo>
                  <a:pt x="3448" y="3192"/>
                </a:lnTo>
                <a:lnTo>
                  <a:pt x="3381" y="3213"/>
                </a:lnTo>
                <a:lnTo>
                  <a:pt x="3311" y="3227"/>
                </a:lnTo>
                <a:lnTo>
                  <a:pt x="3238" y="3236"/>
                </a:lnTo>
                <a:lnTo>
                  <a:pt x="3163" y="3238"/>
                </a:lnTo>
                <a:lnTo>
                  <a:pt x="3081" y="3236"/>
                </a:lnTo>
                <a:lnTo>
                  <a:pt x="3004" y="3227"/>
                </a:lnTo>
                <a:lnTo>
                  <a:pt x="2929" y="3213"/>
                </a:lnTo>
                <a:lnTo>
                  <a:pt x="2858" y="3193"/>
                </a:lnTo>
                <a:lnTo>
                  <a:pt x="2790" y="3168"/>
                </a:lnTo>
                <a:lnTo>
                  <a:pt x="2725" y="3137"/>
                </a:lnTo>
                <a:lnTo>
                  <a:pt x="2663" y="3100"/>
                </a:lnTo>
                <a:lnTo>
                  <a:pt x="2605" y="3057"/>
                </a:lnTo>
                <a:lnTo>
                  <a:pt x="2550" y="3010"/>
                </a:lnTo>
                <a:lnTo>
                  <a:pt x="2498" y="2955"/>
                </a:lnTo>
                <a:lnTo>
                  <a:pt x="2450" y="2896"/>
                </a:lnTo>
                <a:lnTo>
                  <a:pt x="2404" y="2831"/>
                </a:lnTo>
                <a:lnTo>
                  <a:pt x="2358" y="2754"/>
                </a:lnTo>
                <a:lnTo>
                  <a:pt x="2317" y="2671"/>
                </a:lnTo>
                <a:lnTo>
                  <a:pt x="2282" y="2586"/>
                </a:lnTo>
                <a:lnTo>
                  <a:pt x="2251" y="2496"/>
                </a:lnTo>
                <a:lnTo>
                  <a:pt x="2227" y="2402"/>
                </a:lnTo>
                <a:lnTo>
                  <a:pt x="2208" y="2303"/>
                </a:lnTo>
                <a:lnTo>
                  <a:pt x="2195" y="2200"/>
                </a:lnTo>
                <a:lnTo>
                  <a:pt x="2186" y="2094"/>
                </a:lnTo>
                <a:lnTo>
                  <a:pt x="2184" y="1983"/>
                </a:lnTo>
                <a:lnTo>
                  <a:pt x="2187" y="1855"/>
                </a:lnTo>
                <a:lnTo>
                  <a:pt x="2197" y="1730"/>
                </a:lnTo>
                <a:lnTo>
                  <a:pt x="2214" y="1607"/>
                </a:lnTo>
                <a:lnTo>
                  <a:pt x="2237" y="1488"/>
                </a:lnTo>
                <a:lnTo>
                  <a:pt x="2266" y="1370"/>
                </a:lnTo>
                <a:lnTo>
                  <a:pt x="2302" y="1256"/>
                </a:lnTo>
                <a:lnTo>
                  <a:pt x="2346" y="1144"/>
                </a:lnTo>
                <a:lnTo>
                  <a:pt x="2395" y="1036"/>
                </a:lnTo>
                <a:lnTo>
                  <a:pt x="2451" y="929"/>
                </a:lnTo>
                <a:lnTo>
                  <a:pt x="2514" y="826"/>
                </a:lnTo>
                <a:lnTo>
                  <a:pt x="2576" y="734"/>
                </a:lnTo>
                <a:lnTo>
                  <a:pt x="2644" y="646"/>
                </a:lnTo>
                <a:lnTo>
                  <a:pt x="2718" y="561"/>
                </a:lnTo>
                <a:lnTo>
                  <a:pt x="2797" y="480"/>
                </a:lnTo>
                <a:lnTo>
                  <a:pt x="2882" y="401"/>
                </a:lnTo>
                <a:lnTo>
                  <a:pt x="2973" y="327"/>
                </a:lnTo>
                <a:lnTo>
                  <a:pt x="3068" y="254"/>
                </a:lnTo>
                <a:lnTo>
                  <a:pt x="3171" y="185"/>
                </a:lnTo>
                <a:lnTo>
                  <a:pt x="3277" y="120"/>
                </a:lnTo>
                <a:lnTo>
                  <a:pt x="3389" y="58"/>
                </a:lnTo>
                <a:lnTo>
                  <a:pt x="3508" y="0"/>
                </a:lnTo>
                <a:close/>
                <a:moveTo>
                  <a:pt x="1324" y="0"/>
                </a:moveTo>
                <a:lnTo>
                  <a:pt x="1443" y="232"/>
                </a:lnTo>
                <a:lnTo>
                  <a:pt x="1344" y="277"/>
                </a:lnTo>
                <a:lnTo>
                  <a:pt x="1250" y="329"/>
                </a:lnTo>
                <a:lnTo>
                  <a:pt x="1158" y="386"/>
                </a:lnTo>
                <a:lnTo>
                  <a:pt x="1070" y="450"/>
                </a:lnTo>
                <a:lnTo>
                  <a:pt x="986" y="519"/>
                </a:lnTo>
                <a:lnTo>
                  <a:pt x="905" y="594"/>
                </a:lnTo>
                <a:lnTo>
                  <a:pt x="827" y="676"/>
                </a:lnTo>
                <a:lnTo>
                  <a:pt x="753" y="763"/>
                </a:lnTo>
                <a:lnTo>
                  <a:pt x="685" y="853"/>
                </a:lnTo>
                <a:lnTo>
                  <a:pt x="627" y="944"/>
                </a:lnTo>
                <a:lnTo>
                  <a:pt x="577" y="1035"/>
                </a:lnTo>
                <a:lnTo>
                  <a:pt x="536" y="1126"/>
                </a:lnTo>
                <a:lnTo>
                  <a:pt x="505" y="1217"/>
                </a:lnTo>
                <a:lnTo>
                  <a:pt x="482" y="1309"/>
                </a:lnTo>
                <a:lnTo>
                  <a:pt x="469" y="1402"/>
                </a:lnTo>
                <a:lnTo>
                  <a:pt x="464" y="1494"/>
                </a:lnTo>
                <a:lnTo>
                  <a:pt x="466" y="1555"/>
                </a:lnTo>
                <a:lnTo>
                  <a:pt x="470" y="1612"/>
                </a:lnTo>
                <a:lnTo>
                  <a:pt x="478" y="1666"/>
                </a:lnTo>
                <a:lnTo>
                  <a:pt x="488" y="1717"/>
                </a:lnTo>
                <a:lnTo>
                  <a:pt x="502" y="1764"/>
                </a:lnTo>
                <a:lnTo>
                  <a:pt x="564" y="1718"/>
                </a:lnTo>
                <a:lnTo>
                  <a:pt x="628" y="1681"/>
                </a:lnTo>
                <a:lnTo>
                  <a:pt x="695" y="1649"/>
                </a:lnTo>
                <a:lnTo>
                  <a:pt x="762" y="1625"/>
                </a:lnTo>
                <a:lnTo>
                  <a:pt x="832" y="1608"/>
                </a:lnTo>
                <a:lnTo>
                  <a:pt x="905" y="1597"/>
                </a:lnTo>
                <a:lnTo>
                  <a:pt x="978" y="1594"/>
                </a:lnTo>
                <a:lnTo>
                  <a:pt x="1054" y="1597"/>
                </a:lnTo>
                <a:lnTo>
                  <a:pt x="1127" y="1605"/>
                </a:lnTo>
                <a:lnTo>
                  <a:pt x="1197" y="1619"/>
                </a:lnTo>
                <a:lnTo>
                  <a:pt x="1265" y="1639"/>
                </a:lnTo>
                <a:lnTo>
                  <a:pt x="1330" y="1663"/>
                </a:lnTo>
                <a:lnTo>
                  <a:pt x="1391" y="1693"/>
                </a:lnTo>
                <a:lnTo>
                  <a:pt x="1452" y="1729"/>
                </a:lnTo>
                <a:lnTo>
                  <a:pt x="1509" y="1770"/>
                </a:lnTo>
                <a:lnTo>
                  <a:pt x="1563" y="1817"/>
                </a:lnTo>
                <a:lnTo>
                  <a:pt x="1608" y="1863"/>
                </a:lnTo>
                <a:lnTo>
                  <a:pt x="1649" y="1913"/>
                </a:lnTo>
                <a:lnTo>
                  <a:pt x="1684" y="1965"/>
                </a:lnTo>
                <a:lnTo>
                  <a:pt x="1715" y="2020"/>
                </a:lnTo>
                <a:lnTo>
                  <a:pt x="1742" y="2078"/>
                </a:lnTo>
                <a:lnTo>
                  <a:pt x="1762" y="2140"/>
                </a:lnTo>
                <a:lnTo>
                  <a:pt x="1779" y="2204"/>
                </a:lnTo>
                <a:lnTo>
                  <a:pt x="1791" y="2272"/>
                </a:lnTo>
                <a:lnTo>
                  <a:pt x="1799" y="2343"/>
                </a:lnTo>
                <a:lnTo>
                  <a:pt x="1801" y="2417"/>
                </a:lnTo>
                <a:lnTo>
                  <a:pt x="1797" y="2493"/>
                </a:lnTo>
                <a:lnTo>
                  <a:pt x="1789" y="2566"/>
                </a:lnTo>
                <a:lnTo>
                  <a:pt x="1773" y="2638"/>
                </a:lnTo>
                <a:lnTo>
                  <a:pt x="1751" y="2706"/>
                </a:lnTo>
                <a:lnTo>
                  <a:pt x="1722" y="2773"/>
                </a:lnTo>
                <a:lnTo>
                  <a:pt x="1689" y="2837"/>
                </a:lnTo>
                <a:lnTo>
                  <a:pt x="1649" y="2897"/>
                </a:lnTo>
                <a:lnTo>
                  <a:pt x="1604" y="2953"/>
                </a:lnTo>
                <a:lnTo>
                  <a:pt x="1556" y="3005"/>
                </a:lnTo>
                <a:lnTo>
                  <a:pt x="1504" y="3052"/>
                </a:lnTo>
                <a:lnTo>
                  <a:pt x="1447" y="3094"/>
                </a:lnTo>
                <a:lnTo>
                  <a:pt x="1387" y="3132"/>
                </a:lnTo>
                <a:lnTo>
                  <a:pt x="1324" y="3164"/>
                </a:lnTo>
                <a:lnTo>
                  <a:pt x="1257" y="3191"/>
                </a:lnTo>
                <a:lnTo>
                  <a:pt x="1191" y="3211"/>
                </a:lnTo>
                <a:lnTo>
                  <a:pt x="1122" y="3227"/>
                </a:lnTo>
                <a:lnTo>
                  <a:pt x="1051" y="3236"/>
                </a:lnTo>
                <a:lnTo>
                  <a:pt x="978" y="3238"/>
                </a:lnTo>
                <a:lnTo>
                  <a:pt x="897" y="3236"/>
                </a:lnTo>
                <a:lnTo>
                  <a:pt x="820" y="3227"/>
                </a:lnTo>
                <a:lnTo>
                  <a:pt x="745" y="3213"/>
                </a:lnTo>
                <a:lnTo>
                  <a:pt x="674" y="3193"/>
                </a:lnTo>
                <a:lnTo>
                  <a:pt x="606" y="3168"/>
                </a:lnTo>
                <a:lnTo>
                  <a:pt x="541" y="3137"/>
                </a:lnTo>
                <a:lnTo>
                  <a:pt x="480" y="3100"/>
                </a:lnTo>
                <a:lnTo>
                  <a:pt x="422" y="3057"/>
                </a:lnTo>
                <a:lnTo>
                  <a:pt x="366" y="3010"/>
                </a:lnTo>
                <a:lnTo>
                  <a:pt x="314" y="2955"/>
                </a:lnTo>
                <a:lnTo>
                  <a:pt x="266" y="2896"/>
                </a:lnTo>
                <a:lnTo>
                  <a:pt x="220" y="2831"/>
                </a:lnTo>
                <a:lnTo>
                  <a:pt x="174" y="2754"/>
                </a:lnTo>
                <a:lnTo>
                  <a:pt x="133" y="2671"/>
                </a:lnTo>
                <a:lnTo>
                  <a:pt x="98" y="2586"/>
                </a:lnTo>
                <a:lnTo>
                  <a:pt x="68" y="2496"/>
                </a:lnTo>
                <a:lnTo>
                  <a:pt x="43" y="2402"/>
                </a:lnTo>
                <a:lnTo>
                  <a:pt x="24" y="2303"/>
                </a:lnTo>
                <a:lnTo>
                  <a:pt x="11" y="2200"/>
                </a:lnTo>
                <a:lnTo>
                  <a:pt x="2" y="2094"/>
                </a:lnTo>
                <a:lnTo>
                  <a:pt x="0" y="1983"/>
                </a:lnTo>
                <a:lnTo>
                  <a:pt x="4" y="1855"/>
                </a:lnTo>
                <a:lnTo>
                  <a:pt x="13" y="1730"/>
                </a:lnTo>
                <a:lnTo>
                  <a:pt x="30" y="1607"/>
                </a:lnTo>
                <a:lnTo>
                  <a:pt x="53" y="1488"/>
                </a:lnTo>
                <a:lnTo>
                  <a:pt x="82" y="1370"/>
                </a:lnTo>
                <a:lnTo>
                  <a:pt x="118" y="1256"/>
                </a:lnTo>
                <a:lnTo>
                  <a:pt x="162" y="1144"/>
                </a:lnTo>
                <a:lnTo>
                  <a:pt x="211" y="1036"/>
                </a:lnTo>
                <a:lnTo>
                  <a:pt x="267" y="929"/>
                </a:lnTo>
                <a:lnTo>
                  <a:pt x="330" y="826"/>
                </a:lnTo>
                <a:lnTo>
                  <a:pt x="393" y="734"/>
                </a:lnTo>
                <a:lnTo>
                  <a:pt x="460" y="646"/>
                </a:lnTo>
                <a:lnTo>
                  <a:pt x="534" y="561"/>
                </a:lnTo>
                <a:lnTo>
                  <a:pt x="614" y="480"/>
                </a:lnTo>
                <a:lnTo>
                  <a:pt x="698" y="401"/>
                </a:lnTo>
                <a:lnTo>
                  <a:pt x="789" y="327"/>
                </a:lnTo>
                <a:lnTo>
                  <a:pt x="884" y="254"/>
                </a:lnTo>
                <a:lnTo>
                  <a:pt x="987" y="185"/>
                </a:lnTo>
                <a:lnTo>
                  <a:pt x="1093" y="120"/>
                </a:lnTo>
                <a:lnTo>
                  <a:pt x="1205" y="58"/>
                </a:lnTo>
                <a:lnTo>
                  <a:pt x="1324"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Tree>
    <p:extLst>
      <p:ext uri="{BB962C8B-B14F-4D97-AF65-F5344CB8AC3E}">
        <p14:creationId xmlns:p14="http://schemas.microsoft.com/office/powerpoint/2010/main" val="427621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763068" y="0"/>
            <a:ext cx="7428932" cy="6858000"/>
          </a:xfrm>
          <a:prstGeom prst="rect">
            <a:avLst/>
          </a:prstGeom>
        </p:spPr>
      </p:pic>
      <p:sp>
        <p:nvSpPr>
          <p:cNvPr id="9" name="Rectangle 8"/>
          <p:cNvSpPr/>
          <p:nvPr/>
        </p:nvSpPr>
        <p:spPr>
          <a:xfrm>
            <a:off x="4763068" y="0"/>
            <a:ext cx="7428931" cy="6858000"/>
          </a:xfrm>
          <a:prstGeom prst="rect">
            <a:avLst/>
          </a:prstGeom>
          <a:gradFill flip="none" rotWithShape="1">
            <a:gsLst>
              <a:gs pos="0">
                <a:schemeClr val="tx2">
                  <a:alpha val="87000"/>
                </a:schemeClr>
              </a:gs>
              <a:gs pos="50000">
                <a:schemeClr val="accent1">
                  <a:alpha val="89000"/>
                </a:schemeClr>
              </a:gs>
              <a:gs pos="100000">
                <a:schemeClr val="accent4">
                  <a:alpha val="88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id="{6186226B-1115-F046-9031-A878EC769457}"/>
              </a:ext>
            </a:extLst>
          </p:cNvPr>
          <p:cNvSpPr>
            <a:spLocks noGrp="1"/>
          </p:cNvSpPr>
          <p:nvPr>
            <p:ph type="title"/>
          </p:nvPr>
        </p:nvSpPr>
        <p:spPr>
          <a:xfrm>
            <a:off x="397565" y="389934"/>
            <a:ext cx="3322587" cy="794812"/>
          </a:xfrm>
        </p:spPr>
        <p:txBody>
          <a:bodyPr/>
          <a:lstStyle/>
          <a:p>
            <a:r>
              <a:rPr lang="en-US" sz="2400" b="1" dirty="0">
                <a:latin typeface="+mn-lt"/>
              </a:rPr>
              <a:t>SHIELD: </a:t>
            </a:r>
            <a:r>
              <a:rPr lang="en-US" sz="2400" dirty="0"/>
              <a:t>Securitize Hyperledger Issuance of Electronic Loans and Debt</a:t>
            </a:r>
          </a:p>
        </p:txBody>
      </p:sp>
      <p:sp>
        <p:nvSpPr>
          <p:cNvPr id="6" name="Slide Number Placeholder 5">
            <a:extLst>
              <a:ext uri="{FF2B5EF4-FFF2-40B4-BE49-F238E27FC236}">
                <a16:creationId xmlns:a16="http://schemas.microsoft.com/office/drawing/2014/main" id="{935991D6-AFD6-734F-915F-2D71CEFD918A}"/>
              </a:ext>
            </a:extLst>
          </p:cNvPr>
          <p:cNvSpPr>
            <a:spLocks noGrp="1"/>
          </p:cNvSpPr>
          <p:nvPr>
            <p:ph type="sldNum" sz="quarter" idx="12"/>
          </p:nvPr>
        </p:nvSpPr>
        <p:spPr>
          <a:solidFill>
            <a:schemeClr val="bg1"/>
          </a:solidFill>
        </p:spPr>
        <p:txBody>
          <a:bodyPr/>
          <a:lstStyle/>
          <a:p>
            <a:fld id="{CBC0C9C9-E47B-1849-907F-E4874DE0E314}" type="slidenum">
              <a:rPr lang="de-DE" smtClean="0">
                <a:solidFill>
                  <a:srgbClr val="02537C"/>
                </a:solidFill>
              </a:rPr>
              <a:pPr/>
              <a:t>16</a:t>
            </a:fld>
            <a:endParaRPr lang="de-DE">
              <a:solidFill>
                <a:srgbClr val="02537C"/>
              </a:solidFill>
            </a:endParaRPr>
          </a:p>
        </p:txBody>
      </p:sp>
      <p:sp>
        <p:nvSpPr>
          <p:cNvPr id="3" name="Rectangle 2"/>
          <p:cNvSpPr/>
          <p:nvPr/>
        </p:nvSpPr>
        <p:spPr>
          <a:xfrm>
            <a:off x="397565" y="2199281"/>
            <a:ext cx="3336235" cy="1089529"/>
          </a:xfrm>
          <a:prstGeom prst="rect">
            <a:avLst/>
          </a:prstGeom>
        </p:spPr>
        <p:txBody>
          <a:bodyPr wrap="square">
            <a:spAutoFit/>
          </a:bodyPr>
          <a:lstStyle/>
          <a:p>
            <a:pPr>
              <a:lnSpc>
                <a:spcPct val="120000"/>
              </a:lnSpc>
            </a:pPr>
            <a:r>
              <a:rPr lang="en-US" dirty="0">
                <a:solidFill>
                  <a:srgbClr val="02537C"/>
                </a:solidFill>
              </a:rPr>
              <a:t>A better debt marketplace facilitated by </a:t>
            </a:r>
            <a:r>
              <a:rPr lang="en-US" b="1" dirty="0">
                <a:solidFill>
                  <a:srgbClr val="02537C"/>
                </a:solidFill>
              </a:rPr>
              <a:t>blockchain as a collaboration platform</a:t>
            </a:r>
          </a:p>
        </p:txBody>
      </p:sp>
      <p:cxnSp>
        <p:nvCxnSpPr>
          <p:cNvPr id="5" name="Straight Connector 4"/>
          <p:cNvCxnSpPr/>
          <p:nvPr/>
        </p:nvCxnSpPr>
        <p:spPr>
          <a:xfrm>
            <a:off x="511629" y="2081287"/>
            <a:ext cx="104502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8" name="Freeform 27"/>
          <p:cNvSpPr>
            <a:spLocks/>
          </p:cNvSpPr>
          <p:nvPr/>
        </p:nvSpPr>
        <p:spPr bwMode="gray">
          <a:xfrm>
            <a:off x="1951953" y="4394472"/>
            <a:ext cx="2251557" cy="1486121"/>
          </a:xfrm>
          <a:custGeom>
            <a:avLst/>
            <a:gdLst>
              <a:gd name="T0" fmla="*/ 2147483646 w 822"/>
              <a:gd name="T1" fmla="*/ 2147483646 h 667"/>
              <a:gd name="T2" fmla="*/ 2147483646 w 822"/>
              <a:gd name="T3" fmla="*/ 2147483646 h 667"/>
              <a:gd name="T4" fmla="*/ 2147483646 w 822"/>
              <a:gd name="T5" fmla="*/ 2147483646 h 667"/>
              <a:gd name="T6" fmla="*/ 2147483646 w 822"/>
              <a:gd name="T7" fmla="*/ 2147483646 h 667"/>
              <a:gd name="T8" fmla="*/ 2147483646 w 822"/>
              <a:gd name="T9" fmla="*/ 2147483646 h 667"/>
              <a:gd name="T10" fmla="*/ 2147483646 w 822"/>
              <a:gd name="T11" fmla="*/ 2147483646 h 667"/>
              <a:gd name="T12" fmla="*/ 2147483646 w 822"/>
              <a:gd name="T13" fmla="*/ 2147483646 h 667"/>
              <a:gd name="T14" fmla="*/ 2147483646 w 822"/>
              <a:gd name="T15" fmla="*/ 2147483646 h 667"/>
              <a:gd name="T16" fmla="*/ 2147483646 w 822"/>
              <a:gd name="T17" fmla="*/ 2147483646 h 667"/>
              <a:gd name="T18" fmla="*/ 2147483646 w 822"/>
              <a:gd name="T19" fmla="*/ 2147483646 h 667"/>
              <a:gd name="T20" fmla="*/ 2147483646 w 822"/>
              <a:gd name="T21" fmla="*/ 2147483646 h 667"/>
              <a:gd name="T22" fmla="*/ 2147483646 w 822"/>
              <a:gd name="T23" fmla="*/ 2147483646 h 667"/>
              <a:gd name="T24" fmla="*/ 2147483646 w 822"/>
              <a:gd name="T25" fmla="*/ 2147483646 h 667"/>
              <a:gd name="T26" fmla="*/ 2147483646 w 822"/>
              <a:gd name="T27" fmla="*/ 2147483646 h 667"/>
              <a:gd name="T28" fmla="*/ 2147483646 w 822"/>
              <a:gd name="T29" fmla="*/ 2147483646 h 667"/>
              <a:gd name="T30" fmla="*/ 2147483646 w 822"/>
              <a:gd name="T31" fmla="*/ 2147483646 h 667"/>
              <a:gd name="T32" fmla="*/ 2147483646 w 822"/>
              <a:gd name="T33" fmla="*/ 2147483646 h 667"/>
              <a:gd name="T34" fmla="*/ 2147483646 w 822"/>
              <a:gd name="T35" fmla="*/ 2147483646 h 667"/>
              <a:gd name="T36" fmla="*/ 2147483646 w 822"/>
              <a:gd name="T37" fmla="*/ 2147483646 h 667"/>
              <a:gd name="T38" fmla="*/ 2147483646 w 822"/>
              <a:gd name="T39" fmla="*/ 0 h 667"/>
              <a:gd name="T40" fmla="*/ 2147483646 w 822"/>
              <a:gd name="T41" fmla="*/ 2147483646 h 667"/>
              <a:gd name="T42" fmla="*/ 2147483646 w 822"/>
              <a:gd name="T43" fmla="*/ 2147483646 h 667"/>
              <a:gd name="T44" fmla="*/ 2147483646 w 822"/>
              <a:gd name="T45" fmla="*/ 2147483646 h 667"/>
              <a:gd name="T46" fmla="*/ 2147483646 w 822"/>
              <a:gd name="T47" fmla="*/ 2147483646 h 667"/>
              <a:gd name="T48" fmla="*/ 2147483646 w 822"/>
              <a:gd name="T49" fmla="*/ 2147483646 h 667"/>
              <a:gd name="T50" fmla="*/ 2147483646 w 822"/>
              <a:gd name="T51" fmla="*/ 2147483646 h 667"/>
              <a:gd name="T52" fmla="*/ 2147483646 w 822"/>
              <a:gd name="T53" fmla="*/ 2147483646 h 667"/>
              <a:gd name="T54" fmla="*/ 2147483646 w 822"/>
              <a:gd name="T55" fmla="*/ 2147483646 h 667"/>
              <a:gd name="T56" fmla="*/ 2147483646 w 822"/>
              <a:gd name="T57" fmla="*/ 2147483646 h 667"/>
              <a:gd name="T58" fmla="*/ 2147483646 w 822"/>
              <a:gd name="T59" fmla="*/ 2147483646 h 667"/>
              <a:gd name="T60" fmla="*/ 2147483646 w 822"/>
              <a:gd name="T61" fmla="*/ 2147483646 h 667"/>
              <a:gd name="T62" fmla="*/ 2147483646 w 822"/>
              <a:gd name="T63" fmla="*/ 2147483646 h 667"/>
              <a:gd name="T64" fmla="*/ 2147483646 w 822"/>
              <a:gd name="T65" fmla="*/ 2147483646 h 667"/>
              <a:gd name="T66" fmla="*/ 2147483646 w 822"/>
              <a:gd name="T67" fmla="*/ 2147483646 h 667"/>
              <a:gd name="T68" fmla="*/ 2147483646 w 822"/>
              <a:gd name="T69" fmla="*/ 2147483646 h 667"/>
              <a:gd name="T70" fmla="*/ 2147483646 w 822"/>
              <a:gd name="T71" fmla="*/ 2147483646 h 667"/>
              <a:gd name="T72" fmla="*/ 2147483646 w 822"/>
              <a:gd name="T73" fmla="*/ 2147483646 h 667"/>
              <a:gd name="T74" fmla="*/ 2147483646 w 822"/>
              <a:gd name="T75" fmla="*/ 2147483646 h 667"/>
              <a:gd name="T76" fmla="*/ 2147483646 w 822"/>
              <a:gd name="T77" fmla="*/ 2147483646 h 667"/>
              <a:gd name="T78" fmla="*/ 2147483646 w 822"/>
              <a:gd name="T79" fmla="*/ 2147483646 h 667"/>
              <a:gd name="T80" fmla="*/ 2147483646 w 822"/>
              <a:gd name="T81" fmla="*/ 2147483646 h 667"/>
              <a:gd name="T82" fmla="*/ 2147483646 w 822"/>
              <a:gd name="T83" fmla="*/ 2147483646 h 667"/>
              <a:gd name="T84" fmla="*/ 2147483646 w 822"/>
              <a:gd name="T85" fmla="*/ 2147483646 h 667"/>
              <a:gd name="T86" fmla="*/ 2147483646 w 822"/>
              <a:gd name="T87" fmla="*/ 2147483646 h 667"/>
              <a:gd name="T88" fmla="*/ 2147483646 w 822"/>
              <a:gd name="T89" fmla="*/ 2147483646 h 667"/>
              <a:gd name="T90" fmla="*/ 2147483646 w 822"/>
              <a:gd name="T91" fmla="*/ 2147483646 h 667"/>
              <a:gd name="T92" fmla="*/ 2147483646 w 822"/>
              <a:gd name="T93" fmla="*/ 2147483646 h 667"/>
              <a:gd name="T94" fmla="*/ 2147483646 w 822"/>
              <a:gd name="T95" fmla="*/ 2147483646 h 667"/>
              <a:gd name="T96" fmla="*/ 2147483646 w 822"/>
              <a:gd name="T97" fmla="*/ 2147483646 h 6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22"/>
              <a:gd name="T148" fmla="*/ 0 h 667"/>
              <a:gd name="T149" fmla="*/ 822 w 822"/>
              <a:gd name="T150" fmla="*/ 667 h 6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22" h="667">
                <a:moveTo>
                  <a:pt x="35" y="332"/>
                </a:moveTo>
                <a:lnTo>
                  <a:pt x="39" y="329"/>
                </a:lnTo>
                <a:lnTo>
                  <a:pt x="44" y="327"/>
                </a:lnTo>
                <a:lnTo>
                  <a:pt x="48" y="326"/>
                </a:lnTo>
                <a:lnTo>
                  <a:pt x="53" y="325"/>
                </a:lnTo>
                <a:lnTo>
                  <a:pt x="57" y="325"/>
                </a:lnTo>
                <a:lnTo>
                  <a:pt x="61" y="325"/>
                </a:lnTo>
                <a:lnTo>
                  <a:pt x="66" y="326"/>
                </a:lnTo>
                <a:lnTo>
                  <a:pt x="70" y="327"/>
                </a:lnTo>
                <a:lnTo>
                  <a:pt x="77" y="331"/>
                </a:lnTo>
                <a:lnTo>
                  <a:pt x="85" y="335"/>
                </a:lnTo>
                <a:lnTo>
                  <a:pt x="92" y="340"/>
                </a:lnTo>
                <a:lnTo>
                  <a:pt x="99" y="345"/>
                </a:lnTo>
                <a:lnTo>
                  <a:pt x="107" y="349"/>
                </a:lnTo>
                <a:lnTo>
                  <a:pt x="113" y="353"/>
                </a:lnTo>
                <a:lnTo>
                  <a:pt x="119" y="356"/>
                </a:lnTo>
                <a:lnTo>
                  <a:pt x="121" y="357"/>
                </a:lnTo>
                <a:lnTo>
                  <a:pt x="124" y="357"/>
                </a:lnTo>
                <a:lnTo>
                  <a:pt x="129" y="356"/>
                </a:lnTo>
                <a:lnTo>
                  <a:pt x="132" y="355"/>
                </a:lnTo>
                <a:lnTo>
                  <a:pt x="134" y="353"/>
                </a:lnTo>
                <a:lnTo>
                  <a:pt x="136" y="350"/>
                </a:lnTo>
                <a:lnTo>
                  <a:pt x="138" y="347"/>
                </a:lnTo>
                <a:lnTo>
                  <a:pt x="140" y="343"/>
                </a:lnTo>
                <a:lnTo>
                  <a:pt x="142" y="338"/>
                </a:lnTo>
                <a:lnTo>
                  <a:pt x="142" y="142"/>
                </a:lnTo>
                <a:lnTo>
                  <a:pt x="414" y="142"/>
                </a:lnTo>
                <a:lnTo>
                  <a:pt x="421" y="139"/>
                </a:lnTo>
                <a:lnTo>
                  <a:pt x="426" y="137"/>
                </a:lnTo>
                <a:lnTo>
                  <a:pt x="430" y="134"/>
                </a:lnTo>
                <a:lnTo>
                  <a:pt x="432" y="130"/>
                </a:lnTo>
                <a:lnTo>
                  <a:pt x="434" y="127"/>
                </a:lnTo>
                <a:lnTo>
                  <a:pt x="435" y="123"/>
                </a:lnTo>
                <a:lnTo>
                  <a:pt x="434" y="120"/>
                </a:lnTo>
                <a:lnTo>
                  <a:pt x="433" y="116"/>
                </a:lnTo>
                <a:lnTo>
                  <a:pt x="429" y="108"/>
                </a:lnTo>
                <a:lnTo>
                  <a:pt x="424" y="100"/>
                </a:lnTo>
                <a:lnTo>
                  <a:pt x="418" y="92"/>
                </a:lnTo>
                <a:lnTo>
                  <a:pt x="413" y="84"/>
                </a:lnTo>
                <a:lnTo>
                  <a:pt x="409" y="77"/>
                </a:lnTo>
                <a:lnTo>
                  <a:pt x="406" y="71"/>
                </a:lnTo>
                <a:lnTo>
                  <a:pt x="405" y="67"/>
                </a:lnTo>
                <a:lnTo>
                  <a:pt x="404" y="64"/>
                </a:lnTo>
                <a:lnTo>
                  <a:pt x="403" y="58"/>
                </a:lnTo>
                <a:lnTo>
                  <a:pt x="403" y="52"/>
                </a:lnTo>
                <a:lnTo>
                  <a:pt x="404" y="46"/>
                </a:lnTo>
                <a:lnTo>
                  <a:pt x="406" y="39"/>
                </a:lnTo>
                <a:lnTo>
                  <a:pt x="408" y="34"/>
                </a:lnTo>
                <a:lnTo>
                  <a:pt x="411" y="29"/>
                </a:lnTo>
                <a:lnTo>
                  <a:pt x="415" y="25"/>
                </a:lnTo>
                <a:lnTo>
                  <a:pt x="419" y="21"/>
                </a:lnTo>
                <a:lnTo>
                  <a:pt x="424" y="17"/>
                </a:lnTo>
                <a:lnTo>
                  <a:pt x="430" y="13"/>
                </a:lnTo>
                <a:lnTo>
                  <a:pt x="435" y="10"/>
                </a:lnTo>
                <a:lnTo>
                  <a:pt x="443" y="7"/>
                </a:lnTo>
                <a:lnTo>
                  <a:pt x="449" y="5"/>
                </a:lnTo>
                <a:lnTo>
                  <a:pt x="456" y="3"/>
                </a:lnTo>
                <a:lnTo>
                  <a:pt x="463" y="1"/>
                </a:lnTo>
                <a:lnTo>
                  <a:pt x="470" y="0"/>
                </a:lnTo>
                <a:lnTo>
                  <a:pt x="477" y="0"/>
                </a:lnTo>
                <a:lnTo>
                  <a:pt x="485" y="0"/>
                </a:lnTo>
                <a:lnTo>
                  <a:pt x="492" y="0"/>
                </a:lnTo>
                <a:lnTo>
                  <a:pt x="499" y="1"/>
                </a:lnTo>
                <a:lnTo>
                  <a:pt x="506" y="2"/>
                </a:lnTo>
                <a:lnTo>
                  <a:pt x="513" y="4"/>
                </a:lnTo>
                <a:lnTo>
                  <a:pt x="520" y="6"/>
                </a:lnTo>
                <a:lnTo>
                  <a:pt x="525" y="8"/>
                </a:lnTo>
                <a:lnTo>
                  <a:pt x="528" y="9"/>
                </a:lnTo>
                <a:lnTo>
                  <a:pt x="534" y="13"/>
                </a:lnTo>
                <a:lnTo>
                  <a:pt x="540" y="17"/>
                </a:lnTo>
                <a:lnTo>
                  <a:pt x="545" y="21"/>
                </a:lnTo>
                <a:lnTo>
                  <a:pt x="548" y="24"/>
                </a:lnTo>
                <a:lnTo>
                  <a:pt x="550" y="26"/>
                </a:lnTo>
                <a:lnTo>
                  <a:pt x="555" y="32"/>
                </a:lnTo>
                <a:lnTo>
                  <a:pt x="558" y="37"/>
                </a:lnTo>
                <a:lnTo>
                  <a:pt x="560" y="42"/>
                </a:lnTo>
                <a:lnTo>
                  <a:pt x="561" y="48"/>
                </a:lnTo>
                <a:lnTo>
                  <a:pt x="561" y="55"/>
                </a:lnTo>
                <a:lnTo>
                  <a:pt x="560" y="61"/>
                </a:lnTo>
                <a:lnTo>
                  <a:pt x="559" y="64"/>
                </a:lnTo>
                <a:lnTo>
                  <a:pt x="558" y="68"/>
                </a:lnTo>
                <a:lnTo>
                  <a:pt x="554" y="75"/>
                </a:lnTo>
                <a:lnTo>
                  <a:pt x="552" y="79"/>
                </a:lnTo>
                <a:lnTo>
                  <a:pt x="550" y="83"/>
                </a:lnTo>
                <a:lnTo>
                  <a:pt x="540" y="96"/>
                </a:lnTo>
                <a:lnTo>
                  <a:pt x="534" y="106"/>
                </a:lnTo>
                <a:lnTo>
                  <a:pt x="531" y="111"/>
                </a:lnTo>
                <a:lnTo>
                  <a:pt x="529" y="115"/>
                </a:lnTo>
                <a:lnTo>
                  <a:pt x="527" y="119"/>
                </a:lnTo>
                <a:lnTo>
                  <a:pt x="527" y="123"/>
                </a:lnTo>
                <a:lnTo>
                  <a:pt x="527" y="127"/>
                </a:lnTo>
                <a:lnTo>
                  <a:pt x="527" y="129"/>
                </a:lnTo>
                <a:lnTo>
                  <a:pt x="528" y="130"/>
                </a:lnTo>
                <a:lnTo>
                  <a:pt x="530" y="132"/>
                </a:lnTo>
                <a:lnTo>
                  <a:pt x="531" y="134"/>
                </a:lnTo>
                <a:lnTo>
                  <a:pt x="535" y="137"/>
                </a:lnTo>
                <a:lnTo>
                  <a:pt x="538" y="138"/>
                </a:lnTo>
                <a:lnTo>
                  <a:pt x="541" y="140"/>
                </a:lnTo>
                <a:lnTo>
                  <a:pt x="548" y="142"/>
                </a:lnTo>
                <a:lnTo>
                  <a:pt x="822" y="142"/>
                </a:lnTo>
                <a:lnTo>
                  <a:pt x="822" y="667"/>
                </a:lnTo>
                <a:lnTo>
                  <a:pt x="142" y="667"/>
                </a:lnTo>
                <a:lnTo>
                  <a:pt x="142" y="470"/>
                </a:lnTo>
                <a:lnTo>
                  <a:pt x="138" y="460"/>
                </a:lnTo>
                <a:lnTo>
                  <a:pt x="136" y="456"/>
                </a:lnTo>
                <a:lnTo>
                  <a:pt x="134" y="454"/>
                </a:lnTo>
                <a:lnTo>
                  <a:pt x="132" y="451"/>
                </a:lnTo>
                <a:lnTo>
                  <a:pt x="129" y="450"/>
                </a:lnTo>
                <a:lnTo>
                  <a:pt x="127" y="449"/>
                </a:lnTo>
                <a:lnTo>
                  <a:pt x="124" y="449"/>
                </a:lnTo>
                <a:lnTo>
                  <a:pt x="121" y="450"/>
                </a:lnTo>
                <a:lnTo>
                  <a:pt x="118" y="451"/>
                </a:lnTo>
                <a:lnTo>
                  <a:pt x="112" y="454"/>
                </a:lnTo>
                <a:lnTo>
                  <a:pt x="106" y="458"/>
                </a:lnTo>
                <a:lnTo>
                  <a:pt x="98" y="463"/>
                </a:lnTo>
                <a:lnTo>
                  <a:pt x="83" y="473"/>
                </a:lnTo>
                <a:lnTo>
                  <a:pt x="75" y="478"/>
                </a:lnTo>
                <a:lnTo>
                  <a:pt x="72" y="480"/>
                </a:lnTo>
                <a:lnTo>
                  <a:pt x="68" y="481"/>
                </a:lnTo>
                <a:lnTo>
                  <a:pt x="59" y="484"/>
                </a:lnTo>
                <a:lnTo>
                  <a:pt x="55" y="484"/>
                </a:lnTo>
                <a:lnTo>
                  <a:pt x="51" y="484"/>
                </a:lnTo>
                <a:lnTo>
                  <a:pt x="47" y="483"/>
                </a:lnTo>
                <a:lnTo>
                  <a:pt x="42" y="482"/>
                </a:lnTo>
                <a:lnTo>
                  <a:pt x="38" y="480"/>
                </a:lnTo>
                <a:lnTo>
                  <a:pt x="34" y="478"/>
                </a:lnTo>
                <a:lnTo>
                  <a:pt x="26" y="471"/>
                </a:lnTo>
                <a:lnTo>
                  <a:pt x="22" y="467"/>
                </a:lnTo>
                <a:lnTo>
                  <a:pt x="19" y="463"/>
                </a:lnTo>
                <a:lnTo>
                  <a:pt x="12" y="455"/>
                </a:lnTo>
                <a:lnTo>
                  <a:pt x="10" y="450"/>
                </a:lnTo>
                <a:lnTo>
                  <a:pt x="8" y="446"/>
                </a:lnTo>
                <a:lnTo>
                  <a:pt x="4" y="435"/>
                </a:lnTo>
                <a:lnTo>
                  <a:pt x="3" y="429"/>
                </a:lnTo>
                <a:lnTo>
                  <a:pt x="2" y="424"/>
                </a:lnTo>
                <a:lnTo>
                  <a:pt x="1" y="414"/>
                </a:lnTo>
                <a:lnTo>
                  <a:pt x="0" y="403"/>
                </a:lnTo>
                <a:lnTo>
                  <a:pt x="1" y="392"/>
                </a:lnTo>
                <a:lnTo>
                  <a:pt x="3" y="382"/>
                </a:lnTo>
                <a:lnTo>
                  <a:pt x="6" y="371"/>
                </a:lnTo>
                <a:lnTo>
                  <a:pt x="7" y="366"/>
                </a:lnTo>
                <a:lnTo>
                  <a:pt x="9" y="361"/>
                </a:lnTo>
                <a:lnTo>
                  <a:pt x="14" y="352"/>
                </a:lnTo>
                <a:lnTo>
                  <a:pt x="18" y="348"/>
                </a:lnTo>
                <a:lnTo>
                  <a:pt x="21" y="344"/>
                </a:lnTo>
                <a:lnTo>
                  <a:pt x="27" y="337"/>
                </a:lnTo>
                <a:lnTo>
                  <a:pt x="31" y="334"/>
                </a:lnTo>
                <a:lnTo>
                  <a:pt x="35" y="332"/>
                </a:lnTo>
                <a:close/>
              </a:path>
            </a:pathLst>
          </a:custGeom>
          <a:solidFill>
            <a:schemeClr val="accent2"/>
          </a:solidFill>
          <a:ln w="6350" cmpd="sng">
            <a:noFill/>
            <a:round/>
            <a:headEnd/>
            <a:tailEnd/>
          </a:ln>
        </p:spPr>
        <p:txBody>
          <a:bodyPr/>
          <a:lstStyle/>
          <a:p>
            <a:pPr defTabSz="914377">
              <a:defRPr/>
            </a:pPr>
            <a:endParaRPr lang="en-US" sz="1333">
              <a:solidFill>
                <a:srgbClr val="000000"/>
              </a:solidFill>
              <a:latin typeface="IBM Plex Sans"/>
            </a:endParaRPr>
          </a:p>
        </p:txBody>
      </p:sp>
      <p:sp>
        <p:nvSpPr>
          <p:cNvPr id="59" name="Freeform 28"/>
          <p:cNvSpPr>
            <a:spLocks/>
          </p:cNvSpPr>
          <p:nvPr/>
        </p:nvSpPr>
        <p:spPr bwMode="gray">
          <a:xfrm>
            <a:off x="497981" y="4394472"/>
            <a:ext cx="1845132" cy="1486121"/>
          </a:xfrm>
          <a:custGeom>
            <a:avLst/>
            <a:gdLst>
              <a:gd name="T0" fmla="*/ 2147483646 w 674"/>
              <a:gd name="T1" fmla="*/ 2147483646 h 667"/>
              <a:gd name="T2" fmla="*/ 2147483646 w 674"/>
              <a:gd name="T3" fmla="*/ 2147483646 h 667"/>
              <a:gd name="T4" fmla="*/ 2147483646 w 674"/>
              <a:gd name="T5" fmla="*/ 2147483646 h 667"/>
              <a:gd name="T6" fmla="*/ 2147483646 w 674"/>
              <a:gd name="T7" fmla="*/ 2147483646 h 667"/>
              <a:gd name="T8" fmla="*/ 2147483646 w 674"/>
              <a:gd name="T9" fmla="*/ 2147483646 h 667"/>
              <a:gd name="T10" fmla="*/ 2147483646 w 674"/>
              <a:gd name="T11" fmla="*/ 2147483646 h 667"/>
              <a:gd name="T12" fmla="*/ 2147483646 w 674"/>
              <a:gd name="T13" fmla="*/ 2147483646 h 667"/>
              <a:gd name="T14" fmla="*/ 2147483646 w 674"/>
              <a:gd name="T15" fmla="*/ 2147483646 h 667"/>
              <a:gd name="T16" fmla="*/ 2147483646 w 674"/>
              <a:gd name="T17" fmla="*/ 2147483646 h 667"/>
              <a:gd name="T18" fmla="*/ 2147483646 w 674"/>
              <a:gd name="T19" fmla="*/ 2147483646 h 667"/>
              <a:gd name="T20" fmla="*/ 2147483646 w 674"/>
              <a:gd name="T21" fmla="*/ 2147483646 h 667"/>
              <a:gd name="T22" fmla="*/ 2147483646 w 674"/>
              <a:gd name="T23" fmla="*/ 2147483646 h 667"/>
              <a:gd name="T24" fmla="*/ 2147483646 w 674"/>
              <a:gd name="T25" fmla="*/ 0 h 667"/>
              <a:gd name="T26" fmla="*/ 2147483646 w 674"/>
              <a:gd name="T27" fmla="*/ 2147483646 h 667"/>
              <a:gd name="T28" fmla="*/ 2147483646 w 674"/>
              <a:gd name="T29" fmla="*/ 2147483646 h 667"/>
              <a:gd name="T30" fmla="*/ 2147483646 w 674"/>
              <a:gd name="T31" fmla="*/ 2147483646 h 667"/>
              <a:gd name="T32" fmla="*/ 2147483646 w 674"/>
              <a:gd name="T33" fmla="*/ 2147483646 h 667"/>
              <a:gd name="T34" fmla="*/ 2147483646 w 674"/>
              <a:gd name="T35" fmla="*/ 2147483646 h 667"/>
              <a:gd name="T36" fmla="*/ 2147483646 w 674"/>
              <a:gd name="T37" fmla="*/ 2147483646 h 667"/>
              <a:gd name="T38" fmla="*/ 2147483646 w 674"/>
              <a:gd name="T39" fmla="*/ 2147483646 h 667"/>
              <a:gd name="T40" fmla="*/ 2147483646 w 674"/>
              <a:gd name="T41" fmla="*/ 2147483646 h 667"/>
              <a:gd name="T42" fmla="*/ 2147483646 w 674"/>
              <a:gd name="T43" fmla="*/ 2147483646 h 667"/>
              <a:gd name="T44" fmla="*/ 2147483646 w 674"/>
              <a:gd name="T45" fmla="*/ 2147483646 h 667"/>
              <a:gd name="T46" fmla="*/ 2147483646 w 674"/>
              <a:gd name="T47" fmla="*/ 2147483646 h 667"/>
              <a:gd name="T48" fmla="*/ 2147483646 w 674"/>
              <a:gd name="T49" fmla="*/ 2147483646 h 667"/>
              <a:gd name="T50" fmla="*/ 2147483646 w 674"/>
              <a:gd name="T51" fmla="*/ 2147483646 h 667"/>
              <a:gd name="T52" fmla="*/ 2147483646 w 674"/>
              <a:gd name="T53" fmla="*/ 2147483646 h 667"/>
              <a:gd name="T54" fmla="*/ 2147483646 w 674"/>
              <a:gd name="T55" fmla="*/ 2147483646 h 667"/>
              <a:gd name="T56" fmla="*/ 2147483646 w 674"/>
              <a:gd name="T57" fmla="*/ 2147483646 h 667"/>
              <a:gd name="T58" fmla="*/ 2147483646 w 674"/>
              <a:gd name="T59" fmla="*/ 2147483646 h 667"/>
              <a:gd name="T60" fmla="*/ 2147483646 w 674"/>
              <a:gd name="T61" fmla="*/ 2147483646 h 667"/>
              <a:gd name="T62" fmla="*/ 2147483646 w 674"/>
              <a:gd name="T63" fmla="*/ 2147483646 h 667"/>
              <a:gd name="T64" fmla="*/ 2147483646 w 674"/>
              <a:gd name="T65" fmla="*/ 2147483646 h 667"/>
              <a:gd name="T66" fmla="*/ 2147483646 w 674"/>
              <a:gd name="T67" fmla="*/ 2147483646 h 667"/>
              <a:gd name="T68" fmla="*/ 2147483646 w 674"/>
              <a:gd name="T69" fmla="*/ 2147483646 h 667"/>
              <a:gd name="T70" fmla="*/ 2147483646 w 674"/>
              <a:gd name="T71" fmla="*/ 2147483646 h 667"/>
              <a:gd name="T72" fmla="*/ 2147483646 w 674"/>
              <a:gd name="T73" fmla="*/ 2147483646 h 667"/>
              <a:gd name="T74" fmla="*/ 2147483646 w 674"/>
              <a:gd name="T75" fmla="*/ 2147483646 h 667"/>
              <a:gd name="T76" fmla="*/ 2147483646 w 674"/>
              <a:gd name="T77" fmla="*/ 2147483646 h 667"/>
              <a:gd name="T78" fmla="*/ 2147483646 w 674"/>
              <a:gd name="T79" fmla="*/ 2147483646 h 667"/>
              <a:gd name="T80" fmla="*/ 2147483646 w 674"/>
              <a:gd name="T81" fmla="*/ 2147483646 h 667"/>
              <a:gd name="T82" fmla="*/ 2147483646 w 674"/>
              <a:gd name="T83" fmla="*/ 2147483646 h 667"/>
              <a:gd name="T84" fmla="*/ 2147483646 w 674"/>
              <a:gd name="T85" fmla="*/ 2147483646 h 667"/>
              <a:gd name="T86" fmla="*/ 2147483646 w 674"/>
              <a:gd name="T87" fmla="*/ 2147483646 h 667"/>
              <a:gd name="T88" fmla="*/ 2147483646 w 674"/>
              <a:gd name="T89" fmla="*/ 2147483646 h 667"/>
              <a:gd name="T90" fmla="*/ 2147483646 w 674"/>
              <a:gd name="T91" fmla="*/ 2147483646 h 667"/>
              <a:gd name="T92" fmla="*/ 2147483646 w 674"/>
              <a:gd name="T93" fmla="*/ 2147483646 h 667"/>
              <a:gd name="T94" fmla="*/ 2147483646 w 674"/>
              <a:gd name="T95" fmla="*/ 2147483646 h 667"/>
              <a:gd name="T96" fmla="*/ 2147483646 w 674"/>
              <a:gd name="T97" fmla="*/ 2147483646 h 667"/>
              <a:gd name="T98" fmla="*/ 2147483646 w 674"/>
              <a:gd name="T99" fmla="*/ 2147483646 h 6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4"/>
              <a:gd name="T151" fmla="*/ 0 h 667"/>
              <a:gd name="T152" fmla="*/ 674 w 674"/>
              <a:gd name="T153" fmla="*/ 667 h 6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4" h="667">
                <a:moveTo>
                  <a:pt x="0" y="142"/>
                </a:moveTo>
                <a:lnTo>
                  <a:pt x="270" y="142"/>
                </a:lnTo>
                <a:lnTo>
                  <a:pt x="275" y="140"/>
                </a:lnTo>
                <a:lnTo>
                  <a:pt x="279" y="138"/>
                </a:lnTo>
                <a:lnTo>
                  <a:pt x="283" y="136"/>
                </a:lnTo>
                <a:lnTo>
                  <a:pt x="285" y="134"/>
                </a:lnTo>
                <a:lnTo>
                  <a:pt x="287" y="131"/>
                </a:lnTo>
                <a:lnTo>
                  <a:pt x="289" y="129"/>
                </a:lnTo>
                <a:lnTo>
                  <a:pt x="289" y="126"/>
                </a:lnTo>
                <a:lnTo>
                  <a:pt x="290" y="124"/>
                </a:lnTo>
                <a:lnTo>
                  <a:pt x="289" y="121"/>
                </a:lnTo>
                <a:lnTo>
                  <a:pt x="289" y="118"/>
                </a:lnTo>
                <a:lnTo>
                  <a:pt x="286" y="113"/>
                </a:lnTo>
                <a:lnTo>
                  <a:pt x="282" y="105"/>
                </a:lnTo>
                <a:lnTo>
                  <a:pt x="277" y="99"/>
                </a:lnTo>
                <a:lnTo>
                  <a:pt x="268" y="85"/>
                </a:lnTo>
                <a:lnTo>
                  <a:pt x="263" y="77"/>
                </a:lnTo>
                <a:lnTo>
                  <a:pt x="262" y="73"/>
                </a:lnTo>
                <a:lnTo>
                  <a:pt x="260" y="69"/>
                </a:lnTo>
                <a:lnTo>
                  <a:pt x="259" y="65"/>
                </a:lnTo>
                <a:lnTo>
                  <a:pt x="258" y="61"/>
                </a:lnTo>
                <a:lnTo>
                  <a:pt x="258" y="57"/>
                </a:lnTo>
                <a:lnTo>
                  <a:pt x="258" y="52"/>
                </a:lnTo>
                <a:lnTo>
                  <a:pt x="259" y="48"/>
                </a:lnTo>
                <a:lnTo>
                  <a:pt x="260" y="43"/>
                </a:lnTo>
                <a:lnTo>
                  <a:pt x="262" y="38"/>
                </a:lnTo>
                <a:lnTo>
                  <a:pt x="264" y="33"/>
                </a:lnTo>
                <a:lnTo>
                  <a:pt x="267" y="29"/>
                </a:lnTo>
                <a:lnTo>
                  <a:pt x="270" y="26"/>
                </a:lnTo>
                <a:lnTo>
                  <a:pt x="273" y="22"/>
                </a:lnTo>
                <a:lnTo>
                  <a:pt x="277" y="19"/>
                </a:lnTo>
                <a:lnTo>
                  <a:pt x="285" y="14"/>
                </a:lnTo>
                <a:lnTo>
                  <a:pt x="294" y="9"/>
                </a:lnTo>
                <a:lnTo>
                  <a:pt x="299" y="7"/>
                </a:lnTo>
                <a:lnTo>
                  <a:pt x="304" y="5"/>
                </a:lnTo>
                <a:lnTo>
                  <a:pt x="314" y="2"/>
                </a:lnTo>
                <a:lnTo>
                  <a:pt x="325" y="1"/>
                </a:lnTo>
                <a:lnTo>
                  <a:pt x="335" y="0"/>
                </a:lnTo>
                <a:lnTo>
                  <a:pt x="346" y="0"/>
                </a:lnTo>
                <a:lnTo>
                  <a:pt x="357" y="1"/>
                </a:lnTo>
                <a:lnTo>
                  <a:pt x="367" y="4"/>
                </a:lnTo>
                <a:lnTo>
                  <a:pt x="377" y="7"/>
                </a:lnTo>
                <a:lnTo>
                  <a:pt x="383" y="9"/>
                </a:lnTo>
                <a:lnTo>
                  <a:pt x="388" y="12"/>
                </a:lnTo>
                <a:lnTo>
                  <a:pt x="392" y="14"/>
                </a:lnTo>
                <a:lnTo>
                  <a:pt x="396" y="17"/>
                </a:lnTo>
                <a:lnTo>
                  <a:pt x="400" y="21"/>
                </a:lnTo>
                <a:lnTo>
                  <a:pt x="404" y="24"/>
                </a:lnTo>
                <a:lnTo>
                  <a:pt x="407" y="28"/>
                </a:lnTo>
                <a:lnTo>
                  <a:pt x="410" y="32"/>
                </a:lnTo>
                <a:lnTo>
                  <a:pt x="413" y="37"/>
                </a:lnTo>
                <a:lnTo>
                  <a:pt x="415" y="41"/>
                </a:lnTo>
                <a:lnTo>
                  <a:pt x="416" y="46"/>
                </a:lnTo>
                <a:lnTo>
                  <a:pt x="417" y="51"/>
                </a:lnTo>
                <a:lnTo>
                  <a:pt x="417" y="55"/>
                </a:lnTo>
                <a:lnTo>
                  <a:pt x="416" y="59"/>
                </a:lnTo>
                <a:lnTo>
                  <a:pt x="414" y="67"/>
                </a:lnTo>
                <a:lnTo>
                  <a:pt x="410" y="75"/>
                </a:lnTo>
                <a:lnTo>
                  <a:pt x="406" y="83"/>
                </a:lnTo>
                <a:lnTo>
                  <a:pt x="395" y="98"/>
                </a:lnTo>
                <a:lnTo>
                  <a:pt x="390" y="104"/>
                </a:lnTo>
                <a:lnTo>
                  <a:pt x="386" y="112"/>
                </a:lnTo>
                <a:lnTo>
                  <a:pt x="383" y="118"/>
                </a:lnTo>
                <a:lnTo>
                  <a:pt x="382" y="121"/>
                </a:lnTo>
                <a:lnTo>
                  <a:pt x="382" y="124"/>
                </a:lnTo>
                <a:lnTo>
                  <a:pt x="382" y="126"/>
                </a:lnTo>
                <a:lnTo>
                  <a:pt x="383" y="129"/>
                </a:lnTo>
                <a:lnTo>
                  <a:pt x="384" y="132"/>
                </a:lnTo>
                <a:lnTo>
                  <a:pt x="386" y="134"/>
                </a:lnTo>
                <a:lnTo>
                  <a:pt x="389" y="136"/>
                </a:lnTo>
                <a:lnTo>
                  <a:pt x="393" y="138"/>
                </a:lnTo>
                <a:lnTo>
                  <a:pt x="397" y="140"/>
                </a:lnTo>
                <a:lnTo>
                  <a:pt x="403" y="142"/>
                </a:lnTo>
                <a:lnTo>
                  <a:pt x="674" y="142"/>
                </a:lnTo>
                <a:lnTo>
                  <a:pt x="674" y="336"/>
                </a:lnTo>
                <a:lnTo>
                  <a:pt x="672" y="342"/>
                </a:lnTo>
                <a:lnTo>
                  <a:pt x="670" y="346"/>
                </a:lnTo>
                <a:lnTo>
                  <a:pt x="668" y="350"/>
                </a:lnTo>
                <a:lnTo>
                  <a:pt x="666" y="352"/>
                </a:lnTo>
                <a:lnTo>
                  <a:pt x="664" y="355"/>
                </a:lnTo>
                <a:lnTo>
                  <a:pt x="661" y="356"/>
                </a:lnTo>
                <a:lnTo>
                  <a:pt x="659" y="357"/>
                </a:lnTo>
                <a:lnTo>
                  <a:pt x="656" y="357"/>
                </a:lnTo>
                <a:lnTo>
                  <a:pt x="653" y="357"/>
                </a:lnTo>
                <a:lnTo>
                  <a:pt x="651" y="356"/>
                </a:lnTo>
                <a:lnTo>
                  <a:pt x="645" y="353"/>
                </a:lnTo>
                <a:lnTo>
                  <a:pt x="639" y="350"/>
                </a:lnTo>
                <a:lnTo>
                  <a:pt x="631" y="345"/>
                </a:lnTo>
                <a:lnTo>
                  <a:pt x="624" y="340"/>
                </a:lnTo>
                <a:lnTo>
                  <a:pt x="617" y="335"/>
                </a:lnTo>
                <a:lnTo>
                  <a:pt x="609" y="331"/>
                </a:lnTo>
                <a:lnTo>
                  <a:pt x="601" y="328"/>
                </a:lnTo>
                <a:lnTo>
                  <a:pt x="597" y="326"/>
                </a:lnTo>
                <a:lnTo>
                  <a:pt x="593" y="325"/>
                </a:lnTo>
                <a:lnTo>
                  <a:pt x="589" y="325"/>
                </a:lnTo>
                <a:lnTo>
                  <a:pt x="585" y="325"/>
                </a:lnTo>
                <a:lnTo>
                  <a:pt x="580" y="326"/>
                </a:lnTo>
                <a:lnTo>
                  <a:pt x="576" y="327"/>
                </a:lnTo>
                <a:lnTo>
                  <a:pt x="571" y="329"/>
                </a:lnTo>
                <a:lnTo>
                  <a:pt x="566" y="332"/>
                </a:lnTo>
                <a:lnTo>
                  <a:pt x="562" y="334"/>
                </a:lnTo>
                <a:lnTo>
                  <a:pt x="559" y="337"/>
                </a:lnTo>
                <a:lnTo>
                  <a:pt x="555" y="341"/>
                </a:lnTo>
                <a:lnTo>
                  <a:pt x="552" y="344"/>
                </a:lnTo>
                <a:lnTo>
                  <a:pt x="546" y="352"/>
                </a:lnTo>
                <a:lnTo>
                  <a:pt x="541" y="361"/>
                </a:lnTo>
                <a:lnTo>
                  <a:pt x="539" y="366"/>
                </a:lnTo>
                <a:lnTo>
                  <a:pt x="537" y="371"/>
                </a:lnTo>
                <a:lnTo>
                  <a:pt x="534" y="382"/>
                </a:lnTo>
                <a:lnTo>
                  <a:pt x="533" y="392"/>
                </a:lnTo>
                <a:lnTo>
                  <a:pt x="532" y="397"/>
                </a:lnTo>
                <a:lnTo>
                  <a:pt x="532" y="403"/>
                </a:lnTo>
                <a:lnTo>
                  <a:pt x="532" y="414"/>
                </a:lnTo>
                <a:lnTo>
                  <a:pt x="533" y="424"/>
                </a:lnTo>
                <a:lnTo>
                  <a:pt x="536" y="435"/>
                </a:lnTo>
                <a:lnTo>
                  <a:pt x="539" y="446"/>
                </a:lnTo>
                <a:lnTo>
                  <a:pt x="541" y="450"/>
                </a:lnTo>
                <a:lnTo>
                  <a:pt x="544" y="455"/>
                </a:lnTo>
                <a:lnTo>
                  <a:pt x="546" y="459"/>
                </a:lnTo>
                <a:lnTo>
                  <a:pt x="550" y="463"/>
                </a:lnTo>
                <a:lnTo>
                  <a:pt x="554" y="467"/>
                </a:lnTo>
                <a:lnTo>
                  <a:pt x="557" y="471"/>
                </a:lnTo>
                <a:lnTo>
                  <a:pt x="561" y="475"/>
                </a:lnTo>
                <a:lnTo>
                  <a:pt x="565" y="478"/>
                </a:lnTo>
                <a:lnTo>
                  <a:pt x="570" y="480"/>
                </a:lnTo>
                <a:lnTo>
                  <a:pt x="574" y="482"/>
                </a:lnTo>
                <a:lnTo>
                  <a:pt x="578" y="483"/>
                </a:lnTo>
                <a:lnTo>
                  <a:pt x="583" y="484"/>
                </a:lnTo>
                <a:lnTo>
                  <a:pt x="587" y="484"/>
                </a:lnTo>
                <a:lnTo>
                  <a:pt x="591" y="484"/>
                </a:lnTo>
                <a:lnTo>
                  <a:pt x="599" y="481"/>
                </a:lnTo>
                <a:lnTo>
                  <a:pt x="603" y="480"/>
                </a:lnTo>
                <a:lnTo>
                  <a:pt x="607" y="477"/>
                </a:lnTo>
                <a:lnTo>
                  <a:pt x="615" y="473"/>
                </a:lnTo>
                <a:lnTo>
                  <a:pt x="630" y="462"/>
                </a:lnTo>
                <a:lnTo>
                  <a:pt x="638" y="457"/>
                </a:lnTo>
                <a:lnTo>
                  <a:pt x="644" y="453"/>
                </a:lnTo>
                <a:lnTo>
                  <a:pt x="647" y="452"/>
                </a:lnTo>
                <a:lnTo>
                  <a:pt x="650" y="450"/>
                </a:lnTo>
                <a:lnTo>
                  <a:pt x="653" y="450"/>
                </a:lnTo>
                <a:lnTo>
                  <a:pt x="656" y="449"/>
                </a:lnTo>
                <a:lnTo>
                  <a:pt x="659" y="450"/>
                </a:lnTo>
                <a:lnTo>
                  <a:pt x="661" y="450"/>
                </a:lnTo>
                <a:lnTo>
                  <a:pt x="664" y="452"/>
                </a:lnTo>
                <a:lnTo>
                  <a:pt x="666" y="454"/>
                </a:lnTo>
                <a:lnTo>
                  <a:pt x="668" y="457"/>
                </a:lnTo>
                <a:lnTo>
                  <a:pt x="671" y="461"/>
                </a:lnTo>
                <a:lnTo>
                  <a:pt x="673" y="465"/>
                </a:lnTo>
                <a:lnTo>
                  <a:pt x="674" y="471"/>
                </a:lnTo>
                <a:lnTo>
                  <a:pt x="674" y="667"/>
                </a:lnTo>
                <a:lnTo>
                  <a:pt x="0" y="667"/>
                </a:lnTo>
                <a:lnTo>
                  <a:pt x="0" y="142"/>
                </a:lnTo>
                <a:close/>
              </a:path>
            </a:pathLst>
          </a:custGeom>
          <a:solidFill>
            <a:schemeClr val="accent1"/>
          </a:solidFill>
          <a:ln w="6350" cmpd="sng">
            <a:noFill/>
            <a:round/>
            <a:headEnd/>
            <a:tailEnd/>
          </a:ln>
        </p:spPr>
        <p:txBody>
          <a:bodyPr/>
          <a:lstStyle/>
          <a:p>
            <a:pPr defTabSz="914377">
              <a:defRPr/>
            </a:pPr>
            <a:endParaRPr lang="en-US" sz="1333">
              <a:solidFill>
                <a:srgbClr val="000000"/>
              </a:solidFill>
              <a:latin typeface="IBM Plex Sans"/>
            </a:endParaRPr>
          </a:p>
        </p:txBody>
      </p:sp>
      <p:sp>
        <p:nvSpPr>
          <p:cNvPr id="60" name="Freeform 29"/>
          <p:cNvSpPr>
            <a:spLocks/>
          </p:cNvSpPr>
          <p:nvPr/>
        </p:nvSpPr>
        <p:spPr bwMode="gray">
          <a:xfrm>
            <a:off x="497981" y="3540956"/>
            <a:ext cx="1845132" cy="1170535"/>
          </a:xfrm>
          <a:custGeom>
            <a:avLst/>
            <a:gdLst>
              <a:gd name="T0" fmla="*/ 2147483646 w 674"/>
              <a:gd name="T1" fmla="*/ 2147483646 h 525"/>
              <a:gd name="T2" fmla="*/ 2147483646 w 674"/>
              <a:gd name="T3" fmla="*/ 2147483646 h 525"/>
              <a:gd name="T4" fmla="*/ 2147483646 w 674"/>
              <a:gd name="T5" fmla="*/ 2147483646 h 525"/>
              <a:gd name="T6" fmla="*/ 2147483646 w 674"/>
              <a:gd name="T7" fmla="*/ 2147483646 h 525"/>
              <a:gd name="T8" fmla="*/ 2147483646 w 674"/>
              <a:gd name="T9" fmla="*/ 2147483646 h 525"/>
              <a:gd name="T10" fmla="*/ 2147483646 w 674"/>
              <a:gd name="T11" fmla="*/ 2147483646 h 525"/>
              <a:gd name="T12" fmla="*/ 2147483646 w 674"/>
              <a:gd name="T13" fmla="*/ 2147483646 h 525"/>
              <a:gd name="T14" fmla="*/ 2147483646 w 674"/>
              <a:gd name="T15" fmla="*/ 2147483646 h 525"/>
              <a:gd name="T16" fmla="*/ 2147483646 w 674"/>
              <a:gd name="T17" fmla="*/ 2147483646 h 525"/>
              <a:gd name="T18" fmla="*/ 2147483646 w 674"/>
              <a:gd name="T19" fmla="*/ 2147483646 h 525"/>
              <a:gd name="T20" fmla="*/ 2147483646 w 674"/>
              <a:gd name="T21" fmla="*/ 2147483646 h 525"/>
              <a:gd name="T22" fmla="*/ 2147483646 w 674"/>
              <a:gd name="T23" fmla="*/ 2147483646 h 525"/>
              <a:gd name="T24" fmla="*/ 2147483646 w 674"/>
              <a:gd name="T25" fmla="*/ 2147483646 h 525"/>
              <a:gd name="T26" fmla="*/ 2147483646 w 674"/>
              <a:gd name="T27" fmla="*/ 2147483646 h 525"/>
              <a:gd name="T28" fmla="*/ 2147483646 w 674"/>
              <a:gd name="T29" fmla="*/ 2147483646 h 525"/>
              <a:gd name="T30" fmla="*/ 2147483646 w 674"/>
              <a:gd name="T31" fmla="*/ 2147483646 h 525"/>
              <a:gd name="T32" fmla="*/ 2147483646 w 674"/>
              <a:gd name="T33" fmla="*/ 2147483646 h 525"/>
              <a:gd name="T34" fmla="*/ 2147483646 w 674"/>
              <a:gd name="T35" fmla="*/ 2147483646 h 525"/>
              <a:gd name="T36" fmla="*/ 2147483646 w 674"/>
              <a:gd name="T37" fmla="*/ 2147483646 h 525"/>
              <a:gd name="T38" fmla="*/ 2147483646 w 674"/>
              <a:gd name="T39" fmla="*/ 2147483646 h 525"/>
              <a:gd name="T40" fmla="*/ 2147483646 w 674"/>
              <a:gd name="T41" fmla="*/ 2147483646 h 525"/>
              <a:gd name="T42" fmla="*/ 2147483646 w 674"/>
              <a:gd name="T43" fmla="*/ 2147483646 h 525"/>
              <a:gd name="T44" fmla="*/ 2147483646 w 674"/>
              <a:gd name="T45" fmla="*/ 2147483646 h 525"/>
              <a:gd name="T46" fmla="*/ 2147483646 w 674"/>
              <a:gd name="T47" fmla="*/ 2147483646 h 525"/>
              <a:gd name="T48" fmla="*/ 2147483646 w 674"/>
              <a:gd name="T49" fmla="*/ 2147483646 h 525"/>
              <a:gd name="T50" fmla="*/ 2147483646 w 674"/>
              <a:gd name="T51" fmla="*/ 2147483646 h 525"/>
              <a:gd name="T52" fmla="*/ 2147483646 w 674"/>
              <a:gd name="T53" fmla="*/ 2147483646 h 525"/>
              <a:gd name="T54" fmla="*/ 2147483646 w 674"/>
              <a:gd name="T55" fmla="*/ 2147483646 h 525"/>
              <a:gd name="T56" fmla="*/ 2147483646 w 674"/>
              <a:gd name="T57" fmla="*/ 2147483646 h 525"/>
              <a:gd name="T58" fmla="*/ 2147483646 w 674"/>
              <a:gd name="T59" fmla="*/ 2147483646 h 525"/>
              <a:gd name="T60" fmla="*/ 2147483646 w 674"/>
              <a:gd name="T61" fmla="*/ 2147483646 h 525"/>
              <a:gd name="T62" fmla="*/ 2147483646 w 674"/>
              <a:gd name="T63" fmla="*/ 2147483646 h 525"/>
              <a:gd name="T64" fmla="*/ 2147483646 w 674"/>
              <a:gd name="T65" fmla="*/ 2147483646 h 525"/>
              <a:gd name="T66" fmla="*/ 2147483646 w 674"/>
              <a:gd name="T67" fmla="*/ 2147483646 h 525"/>
              <a:gd name="T68" fmla="*/ 2147483646 w 674"/>
              <a:gd name="T69" fmla="*/ 2147483646 h 525"/>
              <a:gd name="T70" fmla="*/ 2147483646 w 674"/>
              <a:gd name="T71" fmla="*/ 2147483646 h 525"/>
              <a:gd name="T72" fmla="*/ 2147483646 w 674"/>
              <a:gd name="T73" fmla="*/ 2147483646 h 525"/>
              <a:gd name="T74" fmla="*/ 2147483646 w 674"/>
              <a:gd name="T75" fmla="*/ 2147483646 h 525"/>
              <a:gd name="T76" fmla="*/ 2147483646 w 674"/>
              <a:gd name="T77" fmla="*/ 2147483646 h 525"/>
              <a:gd name="T78" fmla="*/ 2147483646 w 674"/>
              <a:gd name="T79" fmla="*/ 2147483646 h 525"/>
              <a:gd name="T80" fmla="*/ 2147483646 w 674"/>
              <a:gd name="T81" fmla="*/ 2147483646 h 525"/>
              <a:gd name="T82" fmla="*/ 2147483646 w 674"/>
              <a:gd name="T83" fmla="*/ 2147483646 h 525"/>
              <a:gd name="T84" fmla="*/ 2147483646 w 674"/>
              <a:gd name="T85" fmla="*/ 2147483646 h 525"/>
              <a:gd name="T86" fmla="*/ 2147483646 w 674"/>
              <a:gd name="T87" fmla="*/ 2147483646 h 525"/>
              <a:gd name="T88" fmla="*/ 2147483646 w 674"/>
              <a:gd name="T89" fmla="*/ 2147483646 h 525"/>
              <a:gd name="T90" fmla="*/ 2147483646 w 674"/>
              <a:gd name="T91" fmla="*/ 2147483646 h 525"/>
              <a:gd name="T92" fmla="*/ 2147483646 w 674"/>
              <a:gd name="T93" fmla="*/ 2147483646 h 525"/>
              <a:gd name="T94" fmla="*/ 2147483646 w 674"/>
              <a:gd name="T95" fmla="*/ 2147483646 h 525"/>
              <a:gd name="T96" fmla="*/ 2147483646 w 674"/>
              <a:gd name="T97" fmla="*/ 2147483646 h 5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4"/>
              <a:gd name="T148" fmla="*/ 0 h 525"/>
              <a:gd name="T149" fmla="*/ 674 w 674"/>
              <a:gd name="T150" fmla="*/ 525 h 52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4" h="525">
                <a:moveTo>
                  <a:pt x="0" y="0"/>
                </a:moveTo>
                <a:lnTo>
                  <a:pt x="674" y="0"/>
                </a:lnTo>
                <a:lnTo>
                  <a:pt x="674" y="196"/>
                </a:lnTo>
                <a:lnTo>
                  <a:pt x="672" y="201"/>
                </a:lnTo>
                <a:lnTo>
                  <a:pt x="670" y="205"/>
                </a:lnTo>
                <a:lnTo>
                  <a:pt x="668" y="208"/>
                </a:lnTo>
                <a:lnTo>
                  <a:pt x="666" y="211"/>
                </a:lnTo>
                <a:lnTo>
                  <a:pt x="664" y="213"/>
                </a:lnTo>
                <a:lnTo>
                  <a:pt x="661" y="214"/>
                </a:lnTo>
                <a:lnTo>
                  <a:pt x="659" y="215"/>
                </a:lnTo>
                <a:lnTo>
                  <a:pt x="656" y="215"/>
                </a:lnTo>
                <a:lnTo>
                  <a:pt x="653" y="215"/>
                </a:lnTo>
                <a:lnTo>
                  <a:pt x="651" y="214"/>
                </a:lnTo>
                <a:lnTo>
                  <a:pt x="645" y="211"/>
                </a:lnTo>
                <a:lnTo>
                  <a:pt x="639" y="207"/>
                </a:lnTo>
                <a:lnTo>
                  <a:pt x="631" y="203"/>
                </a:lnTo>
                <a:lnTo>
                  <a:pt x="617" y="193"/>
                </a:lnTo>
                <a:lnTo>
                  <a:pt x="609" y="189"/>
                </a:lnTo>
                <a:lnTo>
                  <a:pt x="606" y="187"/>
                </a:lnTo>
                <a:lnTo>
                  <a:pt x="602" y="185"/>
                </a:lnTo>
                <a:lnTo>
                  <a:pt x="598" y="184"/>
                </a:lnTo>
                <a:lnTo>
                  <a:pt x="593" y="183"/>
                </a:lnTo>
                <a:lnTo>
                  <a:pt x="589" y="183"/>
                </a:lnTo>
                <a:lnTo>
                  <a:pt x="585" y="183"/>
                </a:lnTo>
                <a:lnTo>
                  <a:pt x="580" y="184"/>
                </a:lnTo>
                <a:lnTo>
                  <a:pt x="576" y="185"/>
                </a:lnTo>
                <a:lnTo>
                  <a:pt x="571" y="187"/>
                </a:lnTo>
                <a:lnTo>
                  <a:pt x="567" y="190"/>
                </a:lnTo>
                <a:lnTo>
                  <a:pt x="563" y="192"/>
                </a:lnTo>
                <a:lnTo>
                  <a:pt x="559" y="195"/>
                </a:lnTo>
                <a:lnTo>
                  <a:pt x="556" y="199"/>
                </a:lnTo>
                <a:lnTo>
                  <a:pt x="553" y="202"/>
                </a:lnTo>
                <a:lnTo>
                  <a:pt x="546" y="210"/>
                </a:lnTo>
                <a:lnTo>
                  <a:pt x="541" y="219"/>
                </a:lnTo>
                <a:lnTo>
                  <a:pt x="539" y="224"/>
                </a:lnTo>
                <a:lnTo>
                  <a:pt x="538" y="229"/>
                </a:lnTo>
                <a:lnTo>
                  <a:pt x="535" y="240"/>
                </a:lnTo>
                <a:lnTo>
                  <a:pt x="533" y="250"/>
                </a:lnTo>
                <a:lnTo>
                  <a:pt x="532" y="255"/>
                </a:lnTo>
                <a:lnTo>
                  <a:pt x="532" y="261"/>
                </a:lnTo>
                <a:lnTo>
                  <a:pt x="532" y="272"/>
                </a:lnTo>
                <a:lnTo>
                  <a:pt x="534" y="282"/>
                </a:lnTo>
                <a:lnTo>
                  <a:pt x="536" y="293"/>
                </a:lnTo>
                <a:lnTo>
                  <a:pt x="540" y="304"/>
                </a:lnTo>
                <a:lnTo>
                  <a:pt x="542" y="308"/>
                </a:lnTo>
                <a:lnTo>
                  <a:pt x="544" y="313"/>
                </a:lnTo>
                <a:lnTo>
                  <a:pt x="547" y="317"/>
                </a:lnTo>
                <a:lnTo>
                  <a:pt x="551" y="321"/>
                </a:lnTo>
                <a:lnTo>
                  <a:pt x="554" y="325"/>
                </a:lnTo>
                <a:lnTo>
                  <a:pt x="558" y="329"/>
                </a:lnTo>
                <a:lnTo>
                  <a:pt x="562" y="332"/>
                </a:lnTo>
                <a:lnTo>
                  <a:pt x="566" y="336"/>
                </a:lnTo>
                <a:lnTo>
                  <a:pt x="570" y="338"/>
                </a:lnTo>
                <a:lnTo>
                  <a:pt x="574" y="340"/>
                </a:lnTo>
                <a:lnTo>
                  <a:pt x="579" y="341"/>
                </a:lnTo>
                <a:lnTo>
                  <a:pt x="583" y="342"/>
                </a:lnTo>
                <a:lnTo>
                  <a:pt x="587" y="342"/>
                </a:lnTo>
                <a:lnTo>
                  <a:pt x="591" y="342"/>
                </a:lnTo>
                <a:lnTo>
                  <a:pt x="600" y="339"/>
                </a:lnTo>
                <a:lnTo>
                  <a:pt x="607" y="336"/>
                </a:lnTo>
                <a:lnTo>
                  <a:pt x="615" y="331"/>
                </a:lnTo>
                <a:lnTo>
                  <a:pt x="623" y="326"/>
                </a:lnTo>
                <a:lnTo>
                  <a:pt x="630" y="320"/>
                </a:lnTo>
                <a:lnTo>
                  <a:pt x="638" y="316"/>
                </a:lnTo>
                <a:lnTo>
                  <a:pt x="644" y="311"/>
                </a:lnTo>
                <a:lnTo>
                  <a:pt x="650" y="309"/>
                </a:lnTo>
                <a:lnTo>
                  <a:pt x="653" y="308"/>
                </a:lnTo>
                <a:lnTo>
                  <a:pt x="656" y="307"/>
                </a:lnTo>
                <a:lnTo>
                  <a:pt x="661" y="308"/>
                </a:lnTo>
                <a:lnTo>
                  <a:pt x="664" y="309"/>
                </a:lnTo>
                <a:lnTo>
                  <a:pt x="666" y="312"/>
                </a:lnTo>
                <a:lnTo>
                  <a:pt x="668" y="314"/>
                </a:lnTo>
                <a:lnTo>
                  <a:pt x="670" y="318"/>
                </a:lnTo>
                <a:lnTo>
                  <a:pt x="672" y="322"/>
                </a:lnTo>
                <a:lnTo>
                  <a:pt x="674" y="328"/>
                </a:lnTo>
                <a:lnTo>
                  <a:pt x="674" y="525"/>
                </a:lnTo>
                <a:lnTo>
                  <a:pt x="403" y="525"/>
                </a:lnTo>
                <a:lnTo>
                  <a:pt x="393" y="521"/>
                </a:lnTo>
                <a:lnTo>
                  <a:pt x="390" y="519"/>
                </a:lnTo>
                <a:lnTo>
                  <a:pt x="387" y="517"/>
                </a:lnTo>
                <a:lnTo>
                  <a:pt x="384" y="515"/>
                </a:lnTo>
                <a:lnTo>
                  <a:pt x="383" y="512"/>
                </a:lnTo>
                <a:lnTo>
                  <a:pt x="382" y="509"/>
                </a:lnTo>
                <a:lnTo>
                  <a:pt x="382" y="507"/>
                </a:lnTo>
                <a:lnTo>
                  <a:pt x="382" y="504"/>
                </a:lnTo>
                <a:lnTo>
                  <a:pt x="383" y="501"/>
                </a:lnTo>
                <a:lnTo>
                  <a:pt x="386" y="495"/>
                </a:lnTo>
                <a:lnTo>
                  <a:pt x="390" y="487"/>
                </a:lnTo>
                <a:lnTo>
                  <a:pt x="395" y="481"/>
                </a:lnTo>
                <a:lnTo>
                  <a:pt x="400" y="473"/>
                </a:lnTo>
                <a:lnTo>
                  <a:pt x="405" y="466"/>
                </a:lnTo>
                <a:lnTo>
                  <a:pt x="410" y="458"/>
                </a:lnTo>
                <a:lnTo>
                  <a:pt x="414" y="450"/>
                </a:lnTo>
                <a:lnTo>
                  <a:pt x="416" y="442"/>
                </a:lnTo>
                <a:lnTo>
                  <a:pt x="417" y="438"/>
                </a:lnTo>
                <a:lnTo>
                  <a:pt x="417" y="433"/>
                </a:lnTo>
                <a:lnTo>
                  <a:pt x="416" y="429"/>
                </a:lnTo>
                <a:lnTo>
                  <a:pt x="415" y="424"/>
                </a:lnTo>
                <a:lnTo>
                  <a:pt x="413" y="419"/>
                </a:lnTo>
                <a:lnTo>
                  <a:pt x="410" y="415"/>
                </a:lnTo>
                <a:lnTo>
                  <a:pt x="404" y="407"/>
                </a:lnTo>
                <a:lnTo>
                  <a:pt x="400" y="404"/>
                </a:lnTo>
                <a:lnTo>
                  <a:pt x="396" y="400"/>
                </a:lnTo>
                <a:lnTo>
                  <a:pt x="388" y="395"/>
                </a:lnTo>
                <a:lnTo>
                  <a:pt x="383" y="392"/>
                </a:lnTo>
                <a:lnTo>
                  <a:pt x="377" y="390"/>
                </a:lnTo>
                <a:lnTo>
                  <a:pt x="367" y="387"/>
                </a:lnTo>
                <a:lnTo>
                  <a:pt x="362" y="385"/>
                </a:lnTo>
                <a:lnTo>
                  <a:pt x="357" y="384"/>
                </a:lnTo>
                <a:lnTo>
                  <a:pt x="346" y="383"/>
                </a:lnTo>
                <a:lnTo>
                  <a:pt x="335" y="383"/>
                </a:lnTo>
                <a:lnTo>
                  <a:pt x="325" y="383"/>
                </a:lnTo>
                <a:lnTo>
                  <a:pt x="314" y="385"/>
                </a:lnTo>
                <a:lnTo>
                  <a:pt x="304" y="388"/>
                </a:lnTo>
                <a:lnTo>
                  <a:pt x="299" y="390"/>
                </a:lnTo>
                <a:lnTo>
                  <a:pt x="294" y="392"/>
                </a:lnTo>
                <a:lnTo>
                  <a:pt x="285" y="396"/>
                </a:lnTo>
                <a:lnTo>
                  <a:pt x="281" y="399"/>
                </a:lnTo>
                <a:lnTo>
                  <a:pt x="277" y="402"/>
                </a:lnTo>
                <a:lnTo>
                  <a:pt x="270" y="409"/>
                </a:lnTo>
                <a:lnTo>
                  <a:pt x="267" y="412"/>
                </a:lnTo>
                <a:lnTo>
                  <a:pt x="264" y="416"/>
                </a:lnTo>
                <a:lnTo>
                  <a:pt x="262" y="421"/>
                </a:lnTo>
                <a:lnTo>
                  <a:pt x="260" y="425"/>
                </a:lnTo>
                <a:lnTo>
                  <a:pt x="259" y="431"/>
                </a:lnTo>
                <a:lnTo>
                  <a:pt x="258" y="435"/>
                </a:lnTo>
                <a:lnTo>
                  <a:pt x="258" y="440"/>
                </a:lnTo>
                <a:lnTo>
                  <a:pt x="258" y="444"/>
                </a:lnTo>
                <a:lnTo>
                  <a:pt x="259" y="448"/>
                </a:lnTo>
                <a:lnTo>
                  <a:pt x="260" y="452"/>
                </a:lnTo>
                <a:lnTo>
                  <a:pt x="263" y="460"/>
                </a:lnTo>
                <a:lnTo>
                  <a:pt x="268" y="467"/>
                </a:lnTo>
                <a:lnTo>
                  <a:pt x="273" y="475"/>
                </a:lnTo>
                <a:lnTo>
                  <a:pt x="277" y="482"/>
                </a:lnTo>
                <a:lnTo>
                  <a:pt x="282" y="488"/>
                </a:lnTo>
                <a:lnTo>
                  <a:pt x="286" y="495"/>
                </a:lnTo>
                <a:lnTo>
                  <a:pt x="288" y="501"/>
                </a:lnTo>
                <a:lnTo>
                  <a:pt x="289" y="504"/>
                </a:lnTo>
                <a:lnTo>
                  <a:pt x="289" y="507"/>
                </a:lnTo>
                <a:lnTo>
                  <a:pt x="289" y="509"/>
                </a:lnTo>
                <a:lnTo>
                  <a:pt x="288" y="512"/>
                </a:lnTo>
                <a:lnTo>
                  <a:pt x="287" y="514"/>
                </a:lnTo>
                <a:lnTo>
                  <a:pt x="285" y="517"/>
                </a:lnTo>
                <a:lnTo>
                  <a:pt x="282" y="519"/>
                </a:lnTo>
                <a:lnTo>
                  <a:pt x="279" y="521"/>
                </a:lnTo>
                <a:lnTo>
                  <a:pt x="274" y="523"/>
                </a:lnTo>
                <a:lnTo>
                  <a:pt x="269" y="525"/>
                </a:lnTo>
                <a:lnTo>
                  <a:pt x="0" y="525"/>
                </a:lnTo>
                <a:lnTo>
                  <a:pt x="0" y="0"/>
                </a:lnTo>
                <a:close/>
              </a:path>
            </a:pathLst>
          </a:custGeom>
          <a:solidFill>
            <a:schemeClr val="accent4"/>
          </a:solidFill>
          <a:ln w="6350" cmpd="sng">
            <a:noFill/>
            <a:round/>
            <a:headEnd/>
            <a:tailEnd/>
          </a:ln>
        </p:spPr>
        <p:txBody>
          <a:bodyPr/>
          <a:lstStyle/>
          <a:p>
            <a:pPr defTabSz="914377">
              <a:defRPr/>
            </a:pPr>
            <a:endParaRPr lang="en-US">
              <a:solidFill>
                <a:prstClr val="black"/>
              </a:solidFill>
            </a:endParaRPr>
          </a:p>
        </p:txBody>
      </p:sp>
      <p:sp>
        <p:nvSpPr>
          <p:cNvPr id="62" name="Freeform 30"/>
          <p:cNvSpPr>
            <a:spLocks/>
          </p:cNvSpPr>
          <p:nvPr/>
        </p:nvSpPr>
        <p:spPr bwMode="gray">
          <a:xfrm>
            <a:off x="1951953" y="3540956"/>
            <a:ext cx="2251557" cy="1170535"/>
          </a:xfrm>
          <a:custGeom>
            <a:avLst/>
            <a:gdLst>
              <a:gd name="T0" fmla="*/ 2147483646 w 822"/>
              <a:gd name="T1" fmla="*/ 2147483646 h 525"/>
              <a:gd name="T2" fmla="*/ 2147483646 w 822"/>
              <a:gd name="T3" fmla="*/ 2147483646 h 525"/>
              <a:gd name="T4" fmla="*/ 2147483646 w 822"/>
              <a:gd name="T5" fmla="*/ 2147483646 h 525"/>
              <a:gd name="T6" fmla="*/ 2147483646 w 822"/>
              <a:gd name="T7" fmla="*/ 2147483646 h 525"/>
              <a:gd name="T8" fmla="*/ 2147483646 w 822"/>
              <a:gd name="T9" fmla="*/ 2147483646 h 525"/>
              <a:gd name="T10" fmla="*/ 2147483646 w 822"/>
              <a:gd name="T11" fmla="*/ 2147483646 h 525"/>
              <a:gd name="T12" fmla="*/ 2147483646 w 822"/>
              <a:gd name="T13" fmla="*/ 2147483646 h 525"/>
              <a:gd name="T14" fmla="*/ 2147483646 w 822"/>
              <a:gd name="T15" fmla="*/ 2147483646 h 525"/>
              <a:gd name="T16" fmla="*/ 2147483646 w 822"/>
              <a:gd name="T17" fmla="*/ 2147483646 h 525"/>
              <a:gd name="T18" fmla="*/ 2147483646 w 822"/>
              <a:gd name="T19" fmla="*/ 2147483646 h 525"/>
              <a:gd name="T20" fmla="*/ 2147483646 w 822"/>
              <a:gd name="T21" fmla="*/ 2147483646 h 525"/>
              <a:gd name="T22" fmla="*/ 2147483646 w 822"/>
              <a:gd name="T23" fmla="*/ 2147483646 h 525"/>
              <a:gd name="T24" fmla="*/ 2147483646 w 822"/>
              <a:gd name="T25" fmla="*/ 2147483646 h 525"/>
              <a:gd name="T26" fmla="*/ 2147483646 w 822"/>
              <a:gd name="T27" fmla="*/ 2147483646 h 525"/>
              <a:gd name="T28" fmla="*/ 2147483646 w 822"/>
              <a:gd name="T29" fmla="*/ 2147483646 h 525"/>
              <a:gd name="T30" fmla="*/ 2147483646 w 822"/>
              <a:gd name="T31" fmla="*/ 2147483646 h 525"/>
              <a:gd name="T32" fmla="*/ 2147483646 w 822"/>
              <a:gd name="T33" fmla="*/ 2147483646 h 525"/>
              <a:gd name="T34" fmla="*/ 2147483646 w 822"/>
              <a:gd name="T35" fmla="*/ 2147483646 h 525"/>
              <a:gd name="T36" fmla="*/ 2147483646 w 822"/>
              <a:gd name="T37" fmla="*/ 2147483646 h 525"/>
              <a:gd name="T38" fmla="*/ 2147483646 w 822"/>
              <a:gd name="T39" fmla="*/ 2147483646 h 525"/>
              <a:gd name="T40" fmla="*/ 2147483646 w 822"/>
              <a:gd name="T41" fmla="*/ 2147483646 h 525"/>
              <a:gd name="T42" fmla="*/ 2147483646 w 822"/>
              <a:gd name="T43" fmla="*/ 2147483646 h 525"/>
              <a:gd name="T44" fmla="*/ 2147483646 w 822"/>
              <a:gd name="T45" fmla="*/ 2147483646 h 525"/>
              <a:gd name="T46" fmla="*/ 2147483646 w 822"/>
              <a:gd name="T47" fmla="*/ 2147483646 h 525"/>
              <a:gd name="T48" fmla="*/ 2147483646 w 822"/>
              <a:gd name="T49" fmla="*/ 2147483646 h 525"/>
              <a:gd name="T50" fmla="*/ 2147483646 w 822"/>
              <a:gd name="T51" fmla="*/ 2147483646 h 525"/>
              <a:gd name="T52" fmla="*/ 2147483646 w 822"/>
              <a:gd name="T53" fmla="*/ 2147483646 h 525"/>
              <a:gd name="T54" fmla="*/ 2147483646 w 822"/>
              <a:gd name="T55" fmla="*/ 2147483646 h 525"/>
              <a:gd name="T56" fmla="*/ 2147483646 w 822"/>
              <a:gd name="T57" fmla="*/ 2147483646 h 525"/>
              <a:gd name="T58" fmla="*/ 2147483646 w 822"/>
              <a:gd name="T59" fmla="*/ 2147483646 h 525"/>
              <a:gd name="T60" fmla="*/ 2147483646 w 822"/>
              <a:gd name="T61" fmla="*/ 2147483646 h 525"/>
              <a:gd name="T62" fmla="*/ 2147483646 w 822"/>
              <a:gd name="T63" fmla="*/ 2147483646 h 525"/>
              <a:gd name="T64" fmla="*/ 2147483646 w 822"/>
              <a:gd name="T65" fmla="*/ 2147483646 h 525"/>
              <a:gd name="T66" fmla="*/ 2147483646 w 822"/>
              <a:gd name="T67" fmla="*/ 2147483646 h 525"/>
              <a:gd name="T68" fmla="*/ 2147483646 w 822"/>
              <a:gd name="T69" fmla="*/ 2147483646 h 525"/>
              <a:gd name="T70" fmla="*/ 2147483646 w 822"/>
              <a:gd name="T71" fmla="*/ 2147483646 h 525"/>
              <a:gd name="T72" fmla="*/ 2147483646 w 822"/>
              <a:gd name="T73" fmla="*/ 2147483646 h 525"/>
              <a:gd name="T74" fmla="*/ 2147483646 w 822"/>
              <a:gd name="T75" fmla="*/ 2147483646 h 525"/>
              <a:gd name="T76" fmla="*/ 2147483646 w 822"/>
              <a:gd name="T77" fmla="*/ 2147483646 h 525"/>
              <a:gd name="T78" fmla="*/ 2147483646 w 822"/>
              <a:gd name="T79" fmla="*/ 2147483646 h 525"/>
              <a:gd name="T80" fmla="*/ 2147483646 w 822"/>
              <a:gd name="T81" fmla="*/ 2147483646 h 525"/>
              <a:gd name="T82" fmla="*/ 2147483646 w 822"/>
              <a:gd name="T83" fmla="*/ 2147483646 h 525"/>
              <a:gd name="T84" fmla="*/ 2147483646 w 822"/>
              <a:gd name="T85" fmla="*/ 2147483646 h 525"/>
              <a:gd name="T86" fmla="*/ 2147483646 w 822"/>
              <a:gd name="T87" fmla="*/ 2147483646 h 525"/>
              <a:gd name="T88" fmla="*/ 2147483646 w 822"/>
              <a:gd name="T89" fmla="*/ 2147483646 h 525"/>
              <a:gd name="T90" fmla="*/ 2147483646 w 822"/>
              <a:gd name="T91" fmla="*/ 2147483646 h 525"/>
              <a:gd name="T92" fmla="*/ 2147483646 w 822"/>
              <a:gd name="T93" fmla="*/ 2147483646 h 525"/>
              <a:gd name="T94" fmla="*/ 2147483646 w 822"/>
              <a:gd name="T95" fmla="*/ 2147483646 h 525"/>
              <a:gd name="T96" fmla="*/ 2147483646 w 822"/>
              <a:gd name="T97" fmla="*/ 2147483646 h 5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22"/>
              <a:gd name="T148" fmla="*/ 0 h 525"/>
              <a:gd name="T149" fmla="*/ 822 w 822"/>
              <a:gd name="T150" fmla="*/ 525 h 52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22" h="525">
                <a:moveTo>
                  <a:pt x="822" y="525"/>
                </a:moveTo>
                <a:lnTo>
                  <a:pt x="549" y="525"/>
                </a:lnTo>
                <a:lnTo>
                  <a:pt x="542" y="522"/>
                </a:lnTo>
                <a:lnTo>
                  <a:pt x="536" y="520"/>
                </a:lnTo>
                <a:lnTo>
                  <a:pt x="532" y="516"/>
                </a:lnTo>
                <a:lnTo>
                  <a:pt x="530" y="515"/>
                </a:lnTo>
                <a:lnTo>
                  <a:pt x="529" y="513"/>
                </a:lnTo>
                <a:lnTo>
                  <a:pt x="528" y="510"/>
                </a:lnTo>
                <a:lnTo>
                  <a:pt x="527" y="506"/>
                </a:lnTo>
                <a:lnTo>
                  <a:pt x="528" y="502"/>
                </a:lnTo>
                <a:lnTo>
                  <a:pt x="529" y="498"/>
                </a:lnTo>
                <a:lnTo>
                  <a:pt x="534" y="489"/>
                </a:lnTo>
                <a:lnTo>
                  <a:pt x="540" y="479"/>
                </a:lnTo>
                <a:lnTo>
                  <a:pt x="550" y="466"/>
                </a:lnTo>
                <a:lnTo>
                  <a:pt x="555" y="458"/>
                </a:lnTo>
                <a:lnTo>
                  <a:pt x="558" y="451"/>
                </a:lnTo>
                <a:lnTo>
                  <a:pt x="560" y="445"/>
                </a:lnTo>
                <a:lnTo>
                  <a:pt x="561" y="442"/>
                </a:lnTo>
                <a:lnTo>
                  <a:pt x="561" y="438"/>
                </a:lnTo>
                <a:lnTo>
                  <a:pt x="561" y="432"/>
                </a:lnTo>
                <a:lnTo>
                  <a:pt x="560" y="425"/>
                </a:lnTo>
                <a:lnTo>
                  <a:pt x="559" y="422"/>
                </a:lnTo>
                <a:lnTo>
                  <a:pt x="558" y="420"/>
                </a:lnTo>
                <a:lnTo>
                  <a:pt x="556" y="416"/>
                </a:lnTo>
                <a:lnTo>
                  <a:pt x="554" y="412"/>
                </a:lnTo>
                <a:lnTo>
                  <a:pt x="551" y="408"/>
                </a:lnTo>
                <a:lnTo>
                  <a:pt x="548" y="405"/>
                </a:lnTo>
                <a:lnTo>
                  <a:pt x="544" y="402"/>
                </a:lnTo>
                <a:lnTo>
                  <a:pt x="536" y="396"/>
                </a:lnTo>
                <a:lnTo>
                  <a:pt x="531" y="393"/>
                </a:lnTo>
                <a:lnTo>
                  <a:pt x="527" y="391"/>
                </a:lnTo>
                <a:lnTo>
                  <a:pt x="520" y="389"/>
                </a:lnTo>
                <a:lnTo>
                  <a:pt x="515" y="387"/>
                </a:lnTo>
                <a:lnTo>
                  <a:pt x="504" y="384"/>
                </a:lnTo>
                <a:lnTo>
                  <a:pt x="498" y="383"/>
                </a:lnTo>
                <a:lnTo>
                  <a:pt x="492" y="383"/>
                </a:lnTo>
                <a:lnTo>
                  <a:pt x="480" y="382"/>
                </a:lnTo>
                <a:lnTo>
                  <a:pt x="468" y="383"/>
                </a:lnTo>
                <a:lnTo>
                  <a:pt x="457" y="385"/>
                </a:lnTo>
                <a:lnTo>
                  <a:pt x="445" y="388"/>
                </a:lnTo>
                <a:lnTo>
                  <a:pt x="439" y="391"/>
                </a:lnTo>
                <a:lnTo>
                  <a:pt x="434" y="393"/>
                </a:lnTo>
                <a:lnTo>
                  <a:pt x="429" y="396"/>
                </a:lnTo>
                <a:lnTo>
                  <a:pt x="424" y="399"/>
                </a:lnTo>
                <a:lnTo>
                  <a:pt x="420" y="403"/>
                </a:lnTo>
                <a:lnTo>
                  <a:pt x="416" y="407"/>
                </a:lnTo>
                <a:lnTo>
                  <a:pt x="412" y="411"/>
                </a:lnTo>
                <a:lnTo>
                  <a:pt x="409" y="416"/>
                </a:lnTo>
                <a:lnTo>
                  <a:pt x="406" y="420"/>
                </a:lnTo>
                <a:lnTo>
                  <a:pt x="404" y="425"/>
                </a:lnTo>
                <a:lnTo>
                  <a:pt x="403" y="431"/>
                </a:lnTo>
                <a:lnTo>
                  <a:pt x="402" y="435"/>
                </a:lnTo>
                <a:lnTo>
                  <a:pt x="402" y="439"/>
                </a:lnTo>
                <a:lnTo>
                  <a:pt x="403" y="444"/>
                </a:lnTo>
                <a:lnTo>
                  <a:pt x="404" y="448"/>
                </a:lnTo>
                <a:lnTo>
                  <a:pt x="405" y="452"/>
                </a:lnTo>
                <a:lnTo>
                  <a:pt x="408" y="460"/>
                </a:lnTo>
                <a:lnTo>
                  <a:pt x="412" y="468"/>
                </a:lnTo>
                <a:lnTo>
                  <a:pt x="417" y="475"/>
                </a:lnTo>
                <a:lnTo>
                  <a:pt x="422" y="482"/>
                </a:lnTo>
                <a:lnTo>
                  <a:pt x="427" y="488"/>
                </a:lnTo>
                <a:lnTo>
                  <a:pt x="431" y="495"/>
                </a:lnTo>
                <a:lnTo>
                  <a:pt x="433" y="501"/>
                </a:lnTo>
                <a:lnTo>
                  <a:pt x="434" y="504"/>
                </a:lnTo>
                <a:lnTo>
                  <a:pt x="434" y="507"/>
                </a:lnTo>
                <a:lnTo>
                  <a:pt x="434" y="509"/>
                </a:lnTo>
                <a:lnTo>
                  <a:pt x="433" y="512"/>
                </a:lnTo>
                <a:lnTo>
                  <a:pt x="432" y="514"/>
                </a:lnTo>
                <a:lnTo>
                  <a:pt x="430" y="517"/>
                </a:lnTo>
                <a:lnTo>
                  <a:pt x="427" y="519"/>
                </a:lnTo>
                <a:lnTo>
                  <a:pt x="423" y="521"/>
                </a:lnTo>
                <a:lnTo>
                  <a:pt x="419" y="523"/>
                </a:lnTo>
                <a:lnTo>
                  <a:pt x="413" y="525"/>
                </a:lnTo>
                <a:lnTo>
                  <a:pt x="142" y="525"/>
                </a:lnTo>
                <a:lnTo>
                  <a:pt x="142" y="327"/>
                </a:lnTo>
                <a:lnTo>
                  <a:pt x="138" y="317"/>
                </a:lnTo>
                <a:lnTo>
                  <a:pt x="134" y="311"/>
                </a:lnTo>
                <a:lnTo>
                  <a:pt x="132" y="309"/>
                </a:lnTo>
                <a:lnTo>
                  <a:pt x="129" y="308"/>
                </a:lnTo>
                <a:lnTo>
                  <a:pt x="127" y="307"/>
                </a:lnTo>
                <a:lnTo>
                  <a:pt x="124" y="307"/>
                </a:lnTo>
                <a:lnTo>
                  <a:pt x="121" y="308"/>
                </a:lnTo>
                <a:lnTo>
                  <a:pt x="118" y="309"/>
                </a:lnTo>
                <a:lnTo>
                  <a:pt x="112" y="312"/>
                </a:lnTo>
                <a:lnTo>
                  <a:pt x="106" y="316"/>
                </a:lnTo>
                <a:lnTo>
                  <a:pt x="98" y="321"/>
                </a:lnTo>
                <a:lnTo>
                  <a:pt x="83" y="331"/>
                </a:lnTo>
                <a:lnTo>
                  <a:pt x="79" y="333"/>
                </a:lnTo>
                <a:lnTo>
                  <a:pt x="76" y="336"/>
                </a:lnTo>
                <a:lnTo>
                  <a:pt x="72" y="338"/>
                </a:lnTo>
                <a:lnTo>
                  <a:pt x="68" y="339"/>
                </a:lnTo>
                <a:lnTo>
                  <a:pt x="59" y="342"/>
                </a:lnTo>
                <a:lnTo>
                  <a:pt x="55" y="342"/>
                </a:lnTo>
                <a:lnTo>
                  <a:pt x="51" y="342"/>
                </a:lnTo>
                <a:lnTo>
                  <a:pt x="47" y="341"/>
                </a:lnTo>
                <a:lnTo>
                  <a:pt x="43" y="340"/>
                </a:lnTo>
                <a:lnTo>
                  <a:pt x="38" y="338"/>
                </a:lnTo>
                <a:lnTo>
                  <a:pt x="34" y="336"/>
                </a:lnTo>
                <a:lnTo>
                  <a:pt x="26" y="329"/>
                </a:lnTo>
                <a:lnTo>
                  <a:pt x="22" y="325"/>
                </a:lnTo>
                <a:lnTo>
                  <a:pt x="19" y="321"/>
                </a:lnTo>
                <a:lnTo>
                  <a:pt x="12" y="313"/>
                </a:lnTo>
                <a:lnTo>
                  <a:pt x="10" y="308"/>
                </a:lnTo>
                <a:lnTo>
                  <a:pt x="8" y="304"/>
                </a:lnTo>
                <a:lnTo>
                  <a:pt x="4" y="293"/>
                </a:lnTo>
                <a:lnTo>
                  <a:pt x="3" y="287"/>
                </a:lnTo>
                <a:lnTo>
                  <a:pt x="2" y="282"/>
                </a:lnTo>
                <a:lnTo>
                  <a:pt x="1" y="272"/>
                </a:lnTo>
                <a:lnTo>
                  <a:pt x="0" y="261"/>
                </a:lnTo>
                <a:lnTo>
                  <a:pt x="1" y="250"/>
                </a:lnTo>
                <a:lnTo>
                  <a:pt x="3" y="240"/>
                </a:lnTo>
                <a:lnTo>
                  <a:pt x="6" y="229"/>
                </a:lnTo>
                <a:lnTo>
                  <a:pt x="8" y="224"/>
                </a:lnTo>
                <a:lnTo>
                  <a:pt x="10" y="219"/>
                </a:lnTo>
                <a:lnTo>
                  <a:pt x="14" y="210"/>
                </a:lnTo>
                <a:lnTo>
                  <a:pt x="18" y="206"/>
                </a:lnTo>
                <a:lnTo>
                  <a:pt x="21" y="202"/>
                </a:lnTo>
                <a:lnTo>
                  <a:pt x="27" y="195"/>
                </a:lnTo>
                <a:lnTo>
                  <a:pt x="31" y="192"/>
                </a:lnTo>
                <a:lnTo>
                  <a:pt x="35" y="190"/>
                </a:lnTo>
                <a:lnTo>
                  <a:pt x="40" y="187"/>
                </a:lnTo>
                <a:lnTo>
                  <a:pt x="44" y="185"/>
                </a:lnTo>
                <a:lnTo>
                  <a:pt x="49" y="184"/>
                </a:lnTo>
                <a:lnTo>
                  <a:pt x="53" y="183"/>
                </a:lnTo>
                <a:lnTo>
                  <a:pt x="57" y="183"/>
                </a:lnTo>
                <a:lnTo>
                  <a:pt x="61" y="183"/>
                </a:lnTo>
                <a:lnTo>
                  <a:pt x="66" y="184"/>
                </a:lnTo>
                <a:lnTo>
                  <a:pt x="70" y="185"/>
                </a:lnTo>
                <a:lnTo>
                  <a:pt x="78" y="189"/>
                </a:lnTo>
                <a:lnTo>
                  <a:pt x="85" y="193"/>
                </a:lnTo>
                <a:lnTo>
                  <a:pt x="92" y="198"/>
                </a:lnTo>
                <a:lnTo>
                  <a:pt x="99" y="203"/>
                </a:lnTo>
                <a:lnTo>
                  <a:pt x="107" y="207"/>
                </a:lnTo>
                <a:lnTo>
                  <a:pt x="113" y="211"/>
                </a:lnTo>
                <a:lnTo>
                  <a:pt x="119" y="214"/>
                </a:lnTo>
                <a:lnTo>
                  <a:pt x="121" y="215"/>
                </a:lnTo>
                <a:lnTo>
                  <a:pt x="124" y="215"/>
                </a:lnTo>
                <a:lnTo>
                  <a:pt x="127" y="215"/>
                </a:lnTo>
                <a:lnTo>
                  <a:pt x="129" y="214"/>
                </a:lnTo>
                <a:lnTo>
                  <a:pt x="132" y="213"/>
                </a:lnTo>
                <a:lnTo>
                  <a:pt x="134" y="211"/>
                </a:lnTo>
                <a:lnTo>
                  <a:pt x="138" y="205"/>
                </a:lnTo>
                <a:lnTo>
                  <a:pt x="140" y="201"/>
                </a:lnTo>
                <a:lnTo>
                  <a:pt x="142" y="196"/>
                </a:lnTo>
                <a:lnTo>
                  <a:pt x="142" y="0"/>
                </a:lnTo>
                <a:lnTo>
                  <a:pt x="822" y="0"/>
                </a:lnTo>
                <a:lnTo>
                  <a:pt x="822" y="525"/>
                </a:lnTo>
                <a:close/>
              </a:path>
            </a:pathLst>
          </a:custGeom>
          <a:solidFill>
            <a:srgbClr val="122D4A"/>
          </a:solidFill>
          <a:ln w="6350" cmpd="sng">
            <a:noFill/>
            <a:round/>
            <a:headEnd/>
            <a:tailEnd/>
          </a:ln>
        </p:spPr>
        <p:txBody>
          <a:bodyPr/>
          <a:lstStyle/>
          <a:p>
            <a:pPr defTabSz="914377">
              <a:defRPr/>
            </a:pPr>
            <a:endParaRPr lang="en-US" sz="1333">
              <a:solidFill>
                <a:srgbClr val="000000"/>
              </a:solidFill>
              <a:latin typeface="IBM Plex Sans"/>
            </a:endParaRPr>
          </a:p>
        </p:txBody>
      </p:sp>
      <p:sp>
        <p:nvSpPr>
          <p:cNvPr id="8" name="TextBox 7"/>
          <p:cNvSpPr txBox="1"/>
          <p:nvPr/>
        </p:nvSpPr>
        <p:spPr>
          <a:xfrm>
            <a:off x="602876" y="3649811"/>
            <a:ext cx="1563654" cy="600164"/>
          </a:xfrm>
          <a:prstGeom prst="rect">
            <a:avLst/>
          </a:prstGeom>
          <a:noFill/>
        </p:spPr>
        <p:txBody>
          <a:bodyPr wrap="square" rtlCol="0">
            <a:spAutoFit/>
          </a:bodyPr>
          <a:lstStyle/>
          <a:p>
            <a:r>
              <a:rPr lang="en-US" sz="1100" b="1" dirty="0">
                <a:solidFill>
                  <a:prstClr val="white"/>
                </a:solidFill>
              </a:rPr>
              <a:t>INFORMATION/</a:t>
            </a:r>
            <a:br>
              <a:rPr lang="en-US" sz="1100" b="1" dirty="0">
                <a:solidFill>
                  <a:prstClr val="white"/>
                </a:solidFill>
              </a:rPr>
            </a:br>
            <a:r>
              <a:rPr lang="en-US" sz="1100" b="1" dirty="0">
                <a:solidFill>
                  <a:prstClr val="white"/>
                </a:solidFill>
              </a:rPr>
              <a:t>DOCUMENTAL TRACKING</a:t>
            </a:r>
          </a:p>
        </p:txBody>
      </p:sp>
      <p:sp>
        <p:nvSpPr>
          <p:cNvPr id="67" name="TextBox 66"/>
          <p:cNvSpPr txBox="1"/>
          <p:nvPr/>
        </p:nvSpPr>
        <p:spPr>
          <a:xfrm>
            <a:off x="2548029" y="3649811"/>
            <a:ext cx="1563654" cy="430887"/>
          </a:xfrm>
          <a:prstGeom prst="rect">
            <a:avLst/>
          </a:prstGeom>
          <a:noFill/>
        </p:spPr>
        <p:txBody>
          <a:bodyPr wrap="square" rtlCol="0">
            <a:spAutoFit/>
          </a:bodyPr>
          <a:lstStyle/>
          <a:p>
            <a:pPr algn="r"/>
            <a:r>
              <a:rPr lang="en-US" sz="1100" b="1" dirty="0">
                <a:solidFill>
                  <a:prstClr val="white"/>
                </a:solidFill>
              </a:rPr>
              <a:t>PRICE</a:t>
            </a:r>
            <a:br>
              <a:rPr lang="en-US" sz="1100" b="1" dirty="0">
                <a:solidFill>
                  <a:prstClr val="white"/>
                </a:solidFill>
              </a:rPr>
            </a:br>
            <a:r>
              <a:rPr lang="en-US" sz="1100" b="1" dirty="0">
                <a:solidFill>
                  <a:prstClr val="white"/>
                </a:solidFill>
              </a:rPr>
              <a:t>DISCOVERY</a:t>
            </a:r>
          </a:p>
        </p:txBody>
      </p:sp>
      <p:sp>
        <p:nvSpPr>
          <p:cNvPr id="68" name="TextBox 67"/>
          <p:cNvSpPr txBox="1"/>
          <p:nvPr/>
        </p:nvSpPr>
        <p:spPr>
          <a:xfrm>
            <a:off x="602876" y="5157321"/>
            <a:ext cx="1563654" cy="600164"/>
          </a:xfrm>
          <a:prstGeom prst="rect">
            <a:avLst/>
          </a:prstGeom>
          <a:noFill/>
        </p:spPr>
        <p:txBody>
          <a:bodyPr wrap="square" rtlCol="0">
            <a:spAutoFit/>
          </a:bodyPr>
          <a:lstStyle/>
          <a:p>
            <a:r>
              <a:rPr lang="en-US" sz="1100" b="1">
                <a:solidFill>
                  <a:prstClr val="white"/>
                </a:solidFill>
              </a:rPr>
              <a:t>TRADE</a:t>
            </a:r>
            <a:br>
              <a:rPr lang="en-US" sz="1100" b="1">
                <a:solidFill>
                  <a:prstClr val="white"/>
                </a:solidFill>
              </a:rPr>
            </a:br>
            <a:r>
              <a:rPr lang="en-US" sz="1100" b="1">
                <a:solidFill>
                  <a:prstClr val="white"/>
                </a:solidFill>
              </a:rPr>
              <a:t>EXECUTION/</a:t>
            </a:r>
            <a:br>
              <a:rPr lang="en-US" sz="1100" b="1">
                <a:solidFill>
                  <a:prstClr val="white"/>
                </a:solidFill>
              </a:rPr>
            </a:br>
            <a:r>
              <a:rPr lang="en-US" sz="1100" b="1">
                <a:solidFill>
                  <a:prstClr val="white"/>
                </a:solidFill>
              </a:rPr>
              <a:t>SETTLEMENT</a:t>
            </a:r>
          </a:p>
        </p:txBody>
      </p:sp>
      <p:sp>
        <p:nvSpPr>
          <p:cNvPr id="69" name="TextBox 68"/>
          <p:cNvSpPr txBox="1"/>
          <p:nvPr/>
        </p:nvSpPr>
        <p:spPr>
          <a:xfrm>
            <a:off x="2548029" y="5495875"/>
            <a:ext cx="1563654" cy="261610"/>
          </a:xfrm>
          <a:prstGeom prst="rect">
            <a:avLst/>
          </a:prstGeom>
          <a:noFill/>
        </p:spPr>
        <p:txBody>
          <a:bodyPr wrap="square" rtlCol="0">
            <a:spAutoFit/>
          </a:bodyPr>
          <a:lstStyle/>
          <a:p>
            <a:pPr algn="r"/>
            <a:r>
              <a:rPr lang="en-US" sz="1100" b="1">
                <a:solidFill>
                  <a:prstClr val="white"/>
                </a:solidFill>
              </a:rPr>
              <a:t>COMPLIANCE</a:t>
            </a:r>
          </a:p>
        </p:txBody>
      </p:sp>
      <p:sp>
        <p:nvSpPr>
          <p:cNvPr id="13" name="Oval 12"/>
          <p:cNvSpPr/>
          <p:nvPr/>
        </p:nvSpPr>
        <p:spPr>
          <a:xfrm>
            <a:off x="5815984" y="767254"/>
            <a:ext cx="1791614" cy="1791614"/>
          </a:xfrm>
          <a:custGeom>
            <a:avLst/>
            <a:gdLst/>
            <a:ahLst/>
            <a:cxnLst/>
            <a:rect l="l" t="t" r="r" b="b"/>
            <a:pathLst>
              <a:path w="1791614" h="1791614">
                <a:moveTo>
                  <a:pt x="895807" y="0"/>
                </a:moveTo>
                <a:cubicBezTo>
                  <a:pt x="1390548" y="0"/>
                  <a:pt x="1791614" y="401066"/>
                  <a:pt x="1791614" y="895807"/>
                </a:cubicBezTo>
                <a:cubicBezTo>
                  <a:pt x="1791614" y="930879"/>
                  <a:pt x="1789599" y="965479"/>
                  <a:pt x="1785152" y="999439"/>
                </a:cubicBezTo>
                <a:cubicBezTo>
                  <a:pt x="1450247" y="1175434"/>
                  <a:pt x="1175537" y="1450186"/>
                  <a:pt x="999603" y="1785126"/>
                </a:cubicBezTo>
                <a:cubicBezTo>
                  <a:pt x="965591" y="1789592"/>
                  <a:pt x="930935" y="1791614"/>
                  <a:pt x="895807" y="1791614"/>
                </a:cubicBezTo>
                <a:cubicBezTo>
                  <a:pt x="401066" y="1791614"/>
                  <a:pt x="0" y="1390548"/>
                  <a:pt x="0" y="895807"/>
                </a:cubicBezTo>
                <a:cubicBezTo>
                  <a:pt x="0" y="401066"/>
                  <a:pt x="401066" y="0"/>
                  <a:pt x="8958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Oval 31"/>
          <p:cNvSpPr/>
          <p:nvPr/>
        </p:nvSpPr>
        <p:spPr>
          <a:xfrm>
            <a:off x="9348449" y="767254"/>
            <a:ext cx="1791614" cy="1791614"/>
          </a:xfrm>
          <a:custGeom>
            <a:avLst/>
            <a:gdLst/>
            <a:ahLst/>
            <a:cxnLst/>
            <a:rect l="l" t="t" r="r" b="b"/>
            <a:pathLst>
              <a:path w="1791614" h="1791614">
                <a:moveTo>
                  <a:pt x="895807" y="0"/>
                </a:moveTo>
                <a:cubicBezTo>
                  <a:pt x="1390548" y="0"/>
                  <a:pt x="1791614" y="401066"/>
                  <a:pt x="1791614" y="895807"/>
                </a:cubicBezTo>
                <a:cubicBezTo>
                  <a:pt x="1791614" y="1390548"/>
                  <a:pt x="1390548" y="1791614"/>
                  <a:pt x="895807" y="1791614"/>
                </a:cubicBezTo>
                <a:cubicBezTo>
                  <a:pt x="860679" y="1791614"/>
                  <a:pt x="826022" y="1789592"/>
                  <a:pt x="792010" y="1785126"/>
                </a:cubicBezTo>
                <a:cubicBezTo>
                  <a:pt x="616076" y="1450186"/>
                  <a:pt x="341366" y="1175435"/>
                  <a:pt x="6463" y="999440"/>
                </a:cubicBezTo>
                <a:cubicBezTo>
                  <a:pt x="2015" y="965480"/>
                  <a:pt x="0" y="930879"/>
                  <a:pt x="0" y="895807"/>
                </a:cubicBezTo>
                <a:cubicBezTo>
                  <a:pt x="0" y="401066"/>
                  <a:pt x="401066" y="0"/>
                  <a:pt x="8958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5815984" y="4303121"/>
            <a:ext cx="1791614" cy="1791614"/>
          </a:xfrm>
          <a:custGeom>
            <a:avLst/>
            <a:gdLst/>
            <a:ahLst/>
            <a:cxnLst/>
            <a:rect l="l" t="t" r="r" b="b"/>
            <a:pathLst>
              <a:path w="1791614" h="1791614">
                <a:moveTo>
                  <a:pt x="895807" y="0"/>
                </a:moveTo>
                <a:cubicBezTo>
                  <a:pt x="931652" y="0"/>
                  <a:pt x="967005" y="2106"/>
                  <a:pt x="1001679" y="6805"/>
                </a:cubicBezTo>
                <a:cubicBezTo>
                  <a:pt x="1177738" y="339535"/>
                  <a:pt x="1451303" y="612581"/>
                  <a:pt x="1784494" y="787867"/>
                </a:cubicBezTo>
                <a:cubicBezTo>
                  <a:pt x="1789424" y="823199"/>
                  <a:pt x="1791614" y="859247"/>
                  <a:pt x="1791614" y="895807"/>
                </a:cubicBezTo>
                <a:cubicBezTo>
                  <a:pt x="1791614" y="1390548"/>
                  <a:pt x="1390548" y="1791614"/>
                  <a:pt x="895807" y="1791614"/>
                </a:cubicBezTo>
                <a:cubicBezTo>
                  <a:pt x="401066" y="1791614"/>
                  <a:pt x="0" y="1390548"/>
                  <a:pt x="0" y="895807"/>
                </a:cubicBezTo>
                <a:cubicBezTo>
                  <a:pt x="0" y="401066"/>
                  <a:pt x="401066" y="0"/>
                  <a:pt x="8958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9348449" y="4303121"/>
            <a:ext cx="1791614" cy="1791614"/>
          </a:xfrm>
          <a:custGeom>
            <a:avLst/>
            <a:gdLst/>
            <a:ahLst/>
            <a:cxnLst/>
            <a:rect l="l" t="t" r="r" b="b"/>
            <a:pathLst>
              <a:path w="1791614" h="1791614">
                <a:moveTo>
                  <a:pt x="895807" y="0"/>
                </a:moveTo>
                <a:cubicBezTo>
                  <a:pt x="1390548" y="0"/>
                  <a:pt x="1791614" y="401066"/>
                  <a:pt x="1791614" y="895807"/>
                </a:cubicBezTo>
                <a:cubicBezTo>
                  <a:pt x="1791614" y="1390548"/>
                  <a:pt x="1390548" y="1791614"/>
                  <a:pt x="895807" y="1791614"/>
                </a:cubicBezTo>
                <a:cubicBezTo>
                  <a:pt x="401066" y="1791614"/>
                  <a:pt x="0" y="1390548"/>
                  <a:pt x="0" y="895807"/>
                </a:cubicBezTo>
                <a:cubicBezTo>
                  <a:pt x="0" y="859247"/>
                  <a:pt x="2190" y="823199"/>
                  <a:pt x="7120" y="787867"/>
                </a:cubicBezTo>
                <a:cubicBezTo>
                  <a:pt x="340311" y="612580"/>
                  <a:pt x="613875" y="339535"/>
                  <a:pt x="789935" y="6805"/>
                </a:cubicBezTo>
                <a:cubicBezTo>
                  <a:pt x="824608" y="2106"/>
                  <a:pt x="859962" y="0"/>
                  <a:pt x="8958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6"/>
          <p:cNvGrpSpPr/>
          <p:nvPr/>
        </p:nvGrpSpPr>
        <p:grpSpPr>
          <a:xfrm>
            <a:off x="6598071" y="1549048"/>
            <a:ext cx="3759905" cy="3759904"/>
            <a:chOff x="6096000" y="1549048"/>
            <a:chExt cx="3759905" cy="3759904"/>
          </a:xfrm>
        </p:grpSpPr>
        <p:sp>
          <p:nvSpPr>
            <p:cNvPr id="19" name="Oval 18"/>
            <p:cNvSpPr/>
            <p:nvPr/>
          </p:nvSpPr>
          <p:spPr>
            <a:xfrm>
              <a:off x="6096000" y="1549048"/>
              <a:ext cx="3759905" cy="3759904"/>
            </a:xfrm>
            <a:prstGeom prst="ellipse">
              <a:avLst/>
            </a:prstGeom>
            <a:solidFill>
              <a:srgbClr val="0A1828">
                <a:alpha val="21961"/>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Oval 19"/>
            <p:cNvSpPr/>
            <p:nvPr/>
          </p:nvSpPr>
          <p:spPr>
            <a:xfrm>
              <a:off x="6529082" y="1982130"/>
              <a:ext cx="237624" cy="2376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9185198" y="1982130"/>
              <a:ext cx="237624" cy="2376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6529082" y="4638246"/>
              <a:ext cx="237624" cy="2376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Oval 22"/>
            <p:cNvSpPr/>
            <p:nvPr/>
          </p:nvSpPr>
          <p:spPr>
            <a:xfrm>
              <a:off x="9185198" y="4642237"/>
              <a:ext cx="237624" cy="2376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pic>
        <p:nvPicPr>
          <p:cNvPr id="29" name="Grafik 6">
            <a:extLst>
              <a:ext uri="{FF2B5EF4-FFF2-40B4-BE49-F238E27FC236}">
                <a16:creationId xmlns:a16="http://schemas.microsoft.com/office/drawing/2014/main" id="{CB6B4FC5-22A2-5C4A-AAC7-F2A4382DA4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85925" y="2552087"/>
            <a:ext cx="1984194" cy="383915"/>
          </a:xfrm>
          <a:prstGeom prst="rect">
            <a:avLst/>
          </a:prstGeom>
        </p:spPr>
      </p:pic>
      <p:pic>
        <p:nvPicPr>
          <p:cNvPr id="10" name="Picture 9"/>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7485924" y="3402552"/>
            <a:ext cx="1984196" cy="944152"/>
          </a:xfrm>
          <a:prstGeom prst="rect">
            <a:avLst/>
          </a:prstGeom>
        </p:spPr>
      </p:pic>
      <p:pic>
        <p:nvPicPr>
          <p:cNvPr id="71" name="Picture 70"/>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887751" y="1514330"/>
            <a:ext cx="414068" cy="252759"/>
          </a:xfrm>
          <a:prstGeom prst="rect">
            <a:avLst/>
          </a:prstGeom>
        </p:spPr>
      </p:pic>
      <p:pic>
        <p:nvPicPr>
          <p:cNvPr id="72" name="Picture 7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069508" y="1439795"/>
            <a:ext cx="528563" cy="211425"/>
          </a:xfrm>
          <a:prstGeom prst="rect">
            <a:avLst/>
          </a:prstGeom>
        </p:spPr>
      </p:pic>
      <p:pic>
        <p:nvPicPr>
          <p:cNvPr id="73" name="Picture 72"/>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368772" y="1097619"/>
            <a:ext cx="686037" cy="174253"/>
          </a:xfrm>
          <a:prstGeom prst="rect">
            <a:avLst/>
          </a:prstGeom>
        </p:spPr>
      </p:pic>
      <p:pic>
        <p:nvPicPr>
          <p:cNvPr id="74" name="Picture 73"/>
          <p:cNvPicPr>
            <a:picLocks noChangeAspect="1"/>
          </p:cNvPicPr>
          <p:nvPr/>
        </p:nvPicPr>
        <p:blipFill rotWithShape="1">
          <a:blip r:embed="rId10">
            <a:extLst>
              <a:ext uri="{28A0092B-C50C-407E-A947-70E740481C1C}">
                <a14:useLocalDpi xmlns:a14="http://schemas.microsoft.com/office/drawing/2010/main"/>
              </a:ext>
            </a:extLst>
          </a:blip>
          <a:srcRect l="9609" r="9609"/>
          <a:stretch/>
        </p:blipFill>
        <p:spPr>
          <a:xfrm>
            <a:off x="6273775" y="1807781"/>
            <a:ext cx="525058" cy="365607"/>
          </a:xfrm>
          <a:prstGeom prst="rect">
            <a:avLst/>
          </a:prstGeom>
        </p:spPr>
      </p:pic>
      <p:pic>
        <p:nvPicPr>
          <p:cNvPr id="75" name="Picture 74">
            <a:extLst>
              <a:ext uri="{FF2B5EF4-FFF2-40B4-BE49-F238E27FC236}">
                <a16:creationId xmlns:a16="http://schemas.microsoft.com/office/drawing/2014/main" id="{8708FFB6-8BA8-7243-A9D8-4CFE1CE8A4B5}"/>
              </a:ext>
            </a:extLst>
          </p:cNvPr>
          <p:cNvPicPr>
            <a:picLocks noChangeAspect="1"/>
          </p:cNvPicPr>
          <p:nvPr/>
        </p:nvPicPr>
        <p:blipFill>
          <a:blip r:embed="rId11"/>
          <a:stretch>
            <a:fillRect/>
          </a:stretch>
        </p:blipFill>
        <p:spPr>
          <a:xfrm>
            <a:off x="9973410" y="931538"/>
            <a:ext cx="686508" cy="481580"/>
          </a:xfrm>
          <a:prstGeom prst="rect">
            <a:avLst/>
          </a:prstGeom>
        </p:spPr>
      </p:pic>
      <p:pic>
        <p:nvPicPr>
          <p:cNvPr id="76" name="Picture 75">
            <a:extLst>
              <a:ext uri="{FF2B5EF4-FFF2-40B4-BE49-F238E27FC236}">
                <a16:creationId xmlns:a16="http://schemas.microsoft.com/office/drawing/2014/main" id="{9BC3E6A3-9B11-45B5-9749-994EFD96BDD9}"/>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10034883" y="1756580"/>
            <a:ext cx="866360" cy="104395"/>
          </a:xfrm>
          <a:prstGeom prst="rect">
            <a:avLst/>
          </a:prstGeom>
        </p:spPr>
      </p:pic>
      <p:pic>
        <p:nvPicPr>
          <p:cNvPr id="77" name="Picture 76"/>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9588844" y="1453044"/>
            <a:ext cx="769132" cy="166645"/>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10127853" y="1985050"/>
            <a:ext cx="683387" cy="231782"/>
          </a:xfrm>
          <a:prstGeom prst="rect">
            <a:avLst/>
          </a:prstGeom>
        </p:spPr>
      </p:pic>
      <p:pic>
        <p:nvPicPr>
          <p:cNvPr id="78" name="Picture 77">
            <a:extLst>
              <a:ext uri="{FF2B5EF4-FFF2-40B4-BE49-F238E27FC236}">
                <a16:creationId xmlns:a16="http://schemas.microsoft.com/office/drawing/2014/main" id="{6A0B5146-8591-474B-8929-1FC5E5DC8EC5}"/>
              </a:ext>
            </a:extLst>
          </p:cNvPr>
          <p:cNvPicPr>
            <a:picLocks noChangeAspect="1"/>
          </p:cNvPicPr>
          <p:nvPr/>
        </p:nvPicPr>
        <p:blipFill>
          <a:blip r:embed="rId15"/>
          <a:stretch>
            <a:fillRect/>
          </a:stretch>
        </p:blipFill>
        <p:spPr>
          <a:xfrm>
            <a:off x="6379268" y="5602611"/>
            <a:ext cx="675541" cy="297560"/>
          </a:xfrm>
          <a:prstGeom prst="rect">
            <a:avLst/>
          </a:prstGeom>
        </p:spPr>
      </p:pic>
      <p:pic>
        <p:nvPicPr>
          <p:cNvPr id="79" name="Google Shape;974;p153">
            <a:extLst>
              <a:ext uri="{FF2B5EF4-FFF2-40B4-BE49-F238E27FC236}">
                <a16:creationId xmlns:a16="http://schemas.microsoft.com/office/drawing/2014/main" id="{CBF18D83-DF70-4F0F-80B9-5BC33EABC90F}"/>
              </a:ext>
            </a:extLst>
          </p:cNvPr>
          <p:cNvPicPr preferRelativeResize="0"/>
          <p:nvPr/>
        </p:nvPicPr>
        <p:blipFill rotWithShape="1">
          <a:blip r:embed="rId16">
            <a:alphaModFix/>
          </a:blip>
          <a:srcRect/>
          <a:stretch/>
        </p:blipFill>
        <p:spPr>
          <a:xfrm>
            <a:off x="6069508" y="5198977"/>
            <a:ext cx="681621" cy="187649"/>
          </a:xfrm>
          <a:prstGeom prst="rect">
            <a:avLst/>
          </a:prstGeom>
          <a:noFill/>
          <a:ln>
            <a:noFill/>
          </a:ln>
        </p:spPr>
      </p:pic>
      <p:pic>
        <p:nvPicPr>
          <p:cNvPr id="80" name="Google Shape;975;p153">
            <a:extLst>
              <a:ext uri="{FF2B5EF4-FFF2-40B4-BE49-F238E27FC236}">
                <a16:creationId xmlns:a16="http://schemas.microsoft.com/office/drawing/2014/main" id="{002F1F2C-4141-4210-9E00-052ECE73B45D}"/>
              </a:ext>
            </a:extLst>
          </p:cNvPr>
          <p:cNvPicPr preferRelativeResize="0"/>
          <p:nvPr/>
        </p:nvPicPr>
        <p:blipFill>
          <a:blip r:embed="rId17">
            <a:extLst>
              <a:ext uri="{28A0092B-C50C-407E-A947-70E740481C1C}">
                <a14:useLocalDpi xmlns:a14="http://schemas.microsoft.com/office/drawing/2010/main"/>
              </a:ext>
            </a:extLst>
          </a:blip>
          <a:stretch>
            <a:fillRect/>
          </a:stretch>
        </p:blipFill>
        <p:spPr>
          <a:xfrm>
            <a:off x="6941205" y="5072628"/>
            <a:ext cx="459559" cy="459559"/>
          </a:xfrm>
          <a:prstGeom prst="rect">
            <a:avLst/>
          </a:prstGeom>
          <a:noFill/>
          <a:ln>
            <a:noFill/>
          </a:ln>
        </p:spPr>
      </p:pic>
      <p:pic>
        <p:nvPicPr>
          <p:cNvPr id="16" name="Picture 15"/>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6069508" y="4802346"/>
            <a:ext cx="846195" cy="155028"/>
          </a:xfrm>
          <a:prstGeom prst="rect">
            <a:avLst/>
          </a:prstGeom>
        </p:spPr>
      </p:pic>
      <p:pic>
        <p:nvPicPr>
          <p:cNvPr id="81" name="Picture 80"/>
          <p:cNvPicPr>
            <a:picLocks noChangeAspect="1"/>
          </p:cNvPicPr>
          <p:nvPr/>
        </p:nvPicPr>
        <p:blipFill rotWithShape="1">
          <a:blip r:embed="rId19">
            <a:extLst>
              <a:ext uri="{28A0092B-C50C-407E-A947-70E740481C1C}">
                <a14:useLocalDpi xmlns:a14="http://schemas.microsoft.com/office/drawing/2010/main"/>
              </a:ext>
            </a:extLst>
          </a:blip>
          <a:srcRect/>
          <a:stretch/>
        </p:blipFill>
        <p:spPr>
          <a:xfrm>
            <a:off x="9972322" y="4875869"/>
            <a:ext cx="928921" cy="313895"/>
          </a:xfrm>
          <a:prstGeom prst="rect">
            <a:avLst/>
          </a:prstGeom>
        </p:spPr>
      </p:pic>
      <p:pic>
        <p:nvPicPr>
          <p:cNvPr id="82" name="Picture 81"/>
          <p:cNvPicPr>
            <a:picLocks noChangeAspect="1"/>
          </p:cNvPicPr>
          <p:nvPr/>
        </p:nvPicPr>
        <p:blipFill rotWithShape="1">
          <a:blip r:embed="rId20">
            <a:extLst>
              <a:ext uri="{28A0092B-C50C-407E-A947-70E740481C1C}">
                <a14:useLocalDpi xmlns:a14="http://schemas.microsoft.com/office/drawing/2010/main"/>
              </a:ext>
            </a:extLst>
          </a:blip>
          <a:srcRect t="13157" b="13157"/>
          <a:stretch/>
        </p:blipFill>
        <p:spPr>
          <a:xfrm>
            <a:off x="9868542" y="5302407"/>
            <a:ext cx="896244" cy="440269"/>
          </a:xfrm>
          <a:prstGeom prst="rect">
            <a:avLst/>
          </a:prstGeom>
        </p:spPr>
      </p:pic>
    </p:spTree>
    <p:extLst>
      <p:ext uri="{BB962C8B-B14F-4D97-AF65-F5344CB8AC3E}">
        <p14:creationId xmlns:p14="http://schemas.microsoft.com/office/powerpoint/2010/main" val="315414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n-US" dirty="0"/>
              <a:t>SHIELD has the potential to revolutionize current entangled  centralized market structures</a:t>
            </a:r>
          </a:p>
        </p:txBody>
      </p:sp>
      <p:sp>
        <p:nvSpPr>
          <p:cNvPr id="4" name="Marcador de número de diapositiva 3"/>
          <p:cNvSpPr>
            <a:spLocks noGrp="1"/>
          </p:cNvSpPr>
          <p:nvPr>
            <p:ph type="sldNum" sz="quarter" idx="12"/>
          </p:nvPr>
        </p:nvSpPr>
        <p:spPr/>
        <p:txBody>
          <a:bodyPr/>
          <a:lstStyle/>
          <a:p>
            <a:pPr>
              <a:defRPr/>
            </a:pPr>
            <a:fld id="{CBC0C9C9-E47B-1849-907F-E4874DE0E314}" type="slidenum">
              <a:rPr lang="de-DE" smtClean="0">
                <a:solidFill>
                  <a:prstClr val="white"/>
                </a:solidFill>
              </a:rPr>
              <a:pPr>
                <a:defRPr/>
              </a:pPr>
              <a:t>17</a:t>
            </a:fld>
            <a:endParaRPr lang="de-DE">
              <a:solidFill>
                <a:prstClr val="white"/>
              </a:solidFill>
            </a:endParaRPr>
          </a:p>
        </p:txBody>
      </p:sp>
      <p:cxnSp>
        <p:nvCxnSpPr>
          <p:cNvPr id="15" name="Straight Connector 14"/>
          <p:cNvCxnSpPr/>
          <p:nvPr/>
        </p:nvCxnSpPr>
        <p:spPr>
          <a:xfrm>
            <a:off x="525294" y="2217906"/>
            <a:ext cx="5116749"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514290" y="2217906"/>
            <a:ext cx="5116749"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36477" y="1829626"/>
            <a:ext cx="1016817" cy="338554"/>
          </a:xfrm>
          <a:prstGeom prst="rect">
            <a:avLst/>
          </a:prstGeom>
          <a:noFill/>
        </p:spPr>
        <p:txBody>
          <a:bodyPr wrap="none" rtlCol="0">
            <a:spAutoFit/>
          </a:bodyPr>
          <a:lstStyle/>
          <a:p>
            <a:pPr>
              <a:defRPr/>
            </a:pPr>
            <a:r>
              <a:rPr lang="en-US" sz="1600" b="1" spc="400" dirty="0">
                <a:solidFill>
                  <a:srgbClr val="02537C"/>
                </a:solidFill>
              </a:rPr>
              <a:t>TODAY</a:t>
            </a:r>
          </a:p>
        </p:txBody>
      </p:sp>
      <p:sp>
        <p:nvSpPr>
          <p:cNvPr id="18" name="TextBox 17"/>
          <p:cNvSpPr txBox="1"/>
          <p:nvPr/>
        </p:nvSpPr>
        <p:spPr>
          <a:xfrm>
            <a:off x="6425473" y="1829626"/>
            <a:ext cx="1698029" cy="338554"/>
          </a:xfrm>
          <a:prstGeom prst="rect">
            <a:avLst/>
          </a:prstGeom>
          <a:noFill/>
        </p:spPr>
        <p:txBody>
          <a:bodyPr wrap="none" rtlCol="0">
            <a:spAutoFit/>
          </a:bodyPr>
          <a:lstStyle/>
          <a:p>
            <a:pPr>
              <a:defRPr/>
            </a:pPr>
            <a:r>
              <a:rPr lang="en-US" sz="1600" b="1" spc="400">
                <a:solidFill>
                  <a:srgbClr val="02537C"/>
                </a:solidFill>
              </a:rPr>
              <a:t>TOMORROW</a:t>
            </a:r>
            <a:endParaRPr lang="en-US" sz="1600" b="1">
              <a:solidFill>
                <a:srgbClr val="0DB0B9"/>
              </a:solidFill>
            </a:endParaRPr>
          </a:p>
        </p:txBody>
      </p:sp>
      <p:sp>
        <p:nvSpPr>
          <p:cNvPr id="213" name="TextBox 212"/>
          <p:cNvSpPr txBox="1"/>
          <p:nvPr/>
        </p:nvSpPr>
        <p:spPr>
          <a:xfrm>
            <a:off x="436477" y="2296416"/>
            <a:ext cx="1832522" cy="523220"/>
          </a:xfrm>
          <a:prstGeom prst="rect">
            <a:avLst/>
          </a:prstGeom>
          <a:noFill/>
        </p:spPr>
        <p:txBody>
          <a:bodyPr wrap="square" rtlCol="0">
            <a:spAutoFit/>
          </a:bodyPr>
          <a:lstStyle/>
          <a:p>
            <a:pPr>
              <a:defRPr/>
            </a:pPr>
            <a:r>
              <a:rPr lang="en-US" sz="1400" b="1" i="1" dirty="0">
                <a:solidFill>
                  <a:srgbClr val="0DB0B9"/>
                </a:solidFill>
              </a:rPr>
              <a:t>Centralized</a:t>
            </a:r>
            <a:br>
              <a:rPr lang="en-US" sz="1400" b="1" i="1" dirty="0">
                <a:solidFill>
                  <a:srgbClr val="0DB0B9"/>
                </a:solidFill>
              </a:rPr>
            </a:br>
            <a:r>
              <a:rPr lang="en-US" sz="1400" b="1" i="1" dirty="0">
                <a:solidFill>
                  <a:srgbClr val="0DB0B9"/>
                </a:solidFill>
              </a:rPr>
              <a:t>Ledger</a:t>
            </a:r>
          </a:p>
        </p:txBody>
      </p:sp>
      <p:sp>
        <p:nvSpPr>
          <p:cNvPr id="214" name="TextBox 213"/>
          <p:cNvSpPr txBox="1"/>
          <p:nvPr/>
        </p:nvSpPr>
        <p:spPr>
          <a:xfrm>
            <a:off x="6425473" y="2296416"/>
            <a:ext cx="1817775" cy="523220"/>
          </a:xfrm>
          <a:prstGeom prst="rect">
            <a:avLst/>
          </a:prstGeom>
          <a:noFill/>
        </p:spPr>
        <p:txBody>
          <a:bodyPr wrap="square" rtlCol="0">
            <a:spAutoFit/>
          </a:bodyPr>
          <a:lstStyle/>
          <a:p>
            <a:pPr>
              <a:defRPr/>
            </a:pPr>
            <a:r>
              <a:rPr lang="en-US" sz="1400" b="1" i="1">
                <a:solidFill>
                  <a:srgbClr val="0DB0B9"/>
                </a:solidFill>
              </a:rPr>
              <a:t>Distributed</a:t>
            </a:r>
            <a:br>
              <a:rPr lang="en-US" sz="1400" b="1" i="1">
                <a:solidFill>
                  <a:srgbClr val="0DB0B9"/>
                </a:solidFill>
              </a:rPr>
            </a:br>
            <a:r>
              <a:rPr lang="en-US" sz="1400" b="1" i="1">
                <a:solidFill>
                  <a:srgbClr val="0DB0B9"/>
                </a:solidFill>
              </a:rPr>
              <a:t>Ledger</a:t>
            </a:r>
          </a:p>
        </p:txBody>
      </p:sp>
      <p:pic>
        <p:nvPicPr>
          <p:cNvPr id="7" name="Picture 6">
            <a:extLst>
              <a:ext uri="{FF2B5EF4-FFF2-40B4-BE49-F238E27FC236}">
                <a16:creationId xmlns:a16="http://schemas.microsoft.com/office/drawing/2014/main" id="{C6681B27-8834-AC42-94AF-693ADECEC61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4356" y="3053266"/>
            <a:ext cx="5573239" cy="2720007"/>
          </a:xfrm>
          <a:prstGeom prst="rect">
            <a:avLst/>
          </a:prstGeom>
        </p:spPr>
      </p:pic>
      <p:pic>
        <p:nvPicPr>
          <p:cNvPr id="9" name="Picture 8">
            <a:extLst>
              <a:ext uri="{FF2B5EF4-FFF2-40B4-BE49-F238E27FC236}">
                <a16:creationId xmlns:a16="http://schemas.microsoft.com/office/drawing/2014/main" id="{94720CB6-466C-8245-8EA5-0B89ABD1DCC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514289" y="3135152"/>
            <a:ext cx="5116749" cy="2284873"/>
          </a:xfrm>
          <a:prstGeom prst="rect">
            <a:avLst/>
          </a:prstGeom>
        </p:spPr>
      </p:pic>
    </p:spTree>
    <p:extLst>
      <p:ext uri="{BB962C8B-B14F-4D97-AF65-F5344CB8AC3E}">
        <p14:creationId xmlns:p14="http://schemas.microsoft.com/office/powerpoint/2010/main" val="214128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33767" y="6229527"/>
            <a:ext cx="2988860" cy="628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 y="0"/>
            <a:ext cx="3789802" cy="6858000"/>
          </a:xfrm>
          <a:prstGeom prst="rect">
            <a:avLst/>
          </a:prstGeom>
        </p:spPr>
      </p:pic>
      <p:sp>
        <p:nvSpPr>
          <p:cNvPr id="9" name="Rectangle 8"/>
          <p:cNvSpPr/>
          <p:nvPr/>
        </p:nvSpPr>
        <p:spPr>
          <a:xfrm>
            <a:off x="0" y="0"/>
            <a:ext cx="3789802" cy="6858000"/>
          </a:xfrm>
          <a:prstGeom prst="rect">
            <a:avLst/>
          </a:prstGeom>
          <a:gradFill flip="none" rotWithShape="1">
            <a:gsLst>
              <a:gs pos="0">
                <a:schemeClr val="tx2">
                  <a:alpha val="87000"/>
                </a:schemeClr>
              </a:gs>
              <a:gs pos="50000">
                <a:schemeClr val="accent1">
                  <a:alpha val="89000"/>
                </a:schemeClr>
              </a:gs>
              <a:gs pos="100000">
                <a:schemeClr val="accent4">
                  <a:alpha val="88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id="{6186226B-1115-F046-9031-A878EC769457}"/>
              </a:ext>
            </a:extLst>
          </p:cNvPr>
          <p:cNvSpPr>
            <a:spLocks noGrp="1"/>
          </p:cNvSpPr>
          <p:nvPr>
            <p:ph type="title"/>
          </p:nvPr>
        </p:nvSpPr>
        <p:spPr/>
        <p:txBody>
          <a:bodyPr/>
          <a:lstStyle/>
          <a:p>
            <a:r>
              <a:rPr lang="en-US" dirty="0">
                <a:solidFill>
                  <a:schemeClr val="bg1"/>
                </a:solidFill>
              </a:rPr>
              <a:t>Conclusions</a:t>
            </a:r>
          </a:p>
        </p:txBody>
      </p:sp>
      <p:sp>
        <p:nvSpPr>
          <p:cNvPr id="6" name="Slide Number Placeholder 5">
            <a:extLst>
              <a:ext uri="{FF2B5EF4-FFF2-40B4-BE49-F238E27FC236}">
                <a16:creationId xmlns:a16="http://schemas.microsoft.com/office/drawing/2014/main" id="{935991D6-AFD6-734F-915F-2D71CEFD918A}"/>
              </a:ext>
            </a:extLst>
          </p:cNvPr>
          <p:cNvSpPr>
            <a:spLocks noGrp="1"/>
          </p:cNvSpPr>
          <p:nvPr>
            <p:ph type="sldNum" sz="quarter" idx="12"/>
          </p:nvPr>
        </p:nvSpPr>
        <p:spPr/>
        <p:txBody>
          <a:bodyPr/>
          <a:lstStyle/>
          <a:p>
            <a:fld id="{CBC0C9C9-E47B-1849-907F-E4874DE0E314}" type="slidenum">
              <a:rPr lang="de-DE" smtClean="0">
                <a:solidFill>
                  <a:prstClr val="white"/>
                </a:solidFill>
              </a:rPr>
              <a:pPr/>
              <a:t>18</a:t>
            </a:fld>
            <a:endParaRPr lang="de-DE">
              <a:solidFill>
                <a:prstClr val="white"/>
              </a:solidFill>
            </a:endParaRPr>
          </a:p>
        </p:txBody>
      </p:sp>
      <p:pic>
        <p:nvPicPr>
          <p:cNvPr id="11" name="Grafik 6">
            <a:extLst>
              <a:ext uri="{FF2B5EF4-FFF2-40B4-BE49-F238E27FC236}">
                <a16:creationId xmlns:a16="http://schemas.microsoft.com/office/drawing/2014/main" id="{CB6B4FC5-22A2-5C4A-AAC7-F2A4382DA4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5269" y="6229527"/>
            <a:ext cx="1917043" cy="370922"/>
          </a:xfrm>
          <a:prstGeom prst="rect">
            <a:avLst/>
          </a:prstGeom>
        </p:spPr>
      </p:pic>
      <p:sp>
        <p:nvSpPr>
          <p:cNvPr id="13" name="Rectangle 12"/>
          <p:cNvSpPr/>
          <p:nvPr/>
        </p:nvSpPr>
        <p:spPr>
          <a:xfrm>
            <a:off x="5137573" y="543623"/>
            <a:ext cx="6466901" cy="957891"/>
          </a:xfrm>
          <a:prstGeom prst="rect">
            <a:avLst/>
          </a:prstGeom>
        </p:spPr>
        <p:txBody>
          <a:bodyPr wrap="square">
            <a:spAutoFit/>
          </a:bodyPr>
          <a:lstStyle/>
          <a:p>
            <a:pPr>
              <a:lnSpc>
                <a:spcPct val="120000"/>
              </a:lnSpc>
            </a:pPr>
            <a:r>
              <a:rPr lang="en-US" sz="1600" dirty="0">
                <a:solidFill>
                  <a:srgbClr val="0A1828"/>
                </a:solidFill>
              </a:rPr>
              <a:t>Capital markets are massive markets riddled with inefficiencies due to poor digitalization and dependence on multiple disparate systems and a number of intermediaries. </a:t>
            </a:r>
          </a:p>
        </p:txBody>
      </p:sp>
      <p:sp>
        <p:nvSpPr>
          <p:cNvPr id="14" name="Rectangle 13"/>
          <p:cNvSpPr/>
          <p:nvPr/>
        </p:nvSpPr>
        <p:spPr>
          <a:xfrm>
            <a:off x="5137573" y="1726100"/>
            <a:ext cx="6656857" cy="957891"/>
          </a:xfrm>
          <a:prstGeom prst="rect">
            <a:avLst/>
          </a:prstGeom>
        </p:spPr>
        <p:txBody>
          <a:bodyPr wrap="square">
            <a:spAutoFit/>
          </a:bodyPr>
          <a:lstStyle/>
          <a:p>
            <a:pPr>
              <a:lnSpc>
                <a:spcPct val="120000"/>
              </a:lnSpc>
            </a:pPr>
            <a:r>
              <a:rPr lang="en-US" sz="1600" dirty="0">
                <a:solidFill>
                  <a:srgbClr val="0A1828"/>
                </a:solidFill>
              </a:rPr>
              <a:t>Digital securities issued with blockchain technologies are the perfect solution to address many of those inefficiencies and are now mature enough for robust institutional usage. </a:t>
            </a:r>
          </a:p>
        </p:txBody>
      </p:sp>
      <p:sp>
        <p:nvSpPr>
          <p:cNvPr id="15" name="Rectangle 14"/>
          <p:cNvSpPr/>
          <p:nvPr/>
        </p:nvSpPr>
        <p:spPr>
          <a:xfrm>
            <a:off x="5137573" y="2908577"/>
            <a:ext cx="6466901" cy="957891"/>
          </a:xfrm>
          <a:prstGeom prst="rect">
            <a:avLst/>
          </a:prstGeom>
        </p:spPr>
        <p:txBody>
          <a:bodyPr wrap="square">
            <a:spAutoFit/>
          </a:bodyPr>
          <a:lstStyle/>
          <a:p>
            <a:pPr>
              <a:lnSpc>
                <a:spcPct val="120000"/>
              </a:lnSpc>
            </a:pPr>
            <a:r>
              <a:rPr lang="en-US" sz="1600" dirty="0">
                <a:solidFill>
                  <a:srgbClr val="0A1828"/>
                </a:solidFill>
              </a:rPr>
              <a:t>Securitize is the leading security token issuance and management company with the largest amount of issuances that are live, with 7 and many more coming.</a:t>
            </a:r>
          </a:p>
        </p:txBody>
      </p:sp>
      <p:sp>
        <p:nvSpPr>
          <p:cNvPr id="16" name="Rectangle 15"/>
          <p:cNvSpPr/>
          <p:nvPr/>
        </p:nvSpPr>
        <p:spPr>
          <a:xfrm>
            <a:off x="5137573" y="4091054"/>
            <a:ext cx="6466901" cy="958980"/>
          </a:xfrm>
          <a:prstGeom prst="rect">
            <a:avLst/>
          </a:prstGeom>
        </p:spPr>
        <p:txBody>
          <a:bodyPr wrap="square">
            <a:spAutoFit/>
          </a:bodyPr>
          <a:lstStyle/>
          <a:p>
            <a:pPr>
              <a:lnSpc>
                <a:spcPct val="120000"/>
              </a:lnSpc>
            </a:pPr>
            <a:r>
              <a:rPr lang="en-US" sz="1600" dirty="0">
                <a:solidFill>
                  <a:srgbClr val="0A1828"/>
                </a:solidFill>
              </a:rPr>
              <a:t>We are also the only issuance platform whose protocol is currently  enabling compliant trading of securities on public blockchains and two exchanges.</a:t>
            </a:r>
          </a:p>
        </p:txBody>
      </p:sp>
      <p:sp>
        <p:nvSpPr>
          <p:cNvPr id="17" name="Rectangle 16"/>
          <p:cNvSpPr/>
          <p:nvPr/>
        </p:nvSpPr>
        <p:spPr>
          <a:xfrm>
            <a:off x="5137573" y="5273533"/>
            <a:ext cx="6466901" cy="1253356"/>
          </a:xfrm>
          <a:prstGeom prst="rect">
            <a:avLst/>
          </a:prstGeom>
        </p:spPr>
        <p:txBody>
          <a:bodyPr wrap="square">
            <a:spAutoFit/>
          </a:bodyPr>
          <a:lstStyle/>
          <a:p>
            <a:pPr>
              <a:lnSpc>
                <a:spcPct val="120000"/>
              </a:lnSpc>
            </a:pPr>
            <a:r>
              <a:rPr lang="en-US" sz="1600" dirty="0">
                <a:solidFill>
                  <a:srgbClr val="0A1828"/>
                </a:solidFill>
              </a:rPr>
              <a:t>We have tokenized funds, equity on operating business, and real estate. We are now moving into corporate debt in partnership with IBM, and are supporting both public and permissioned based blockchains.</a:t>
            </a:r>
          </a:p>
        </p:txBody>
      </p:sp>
      <p:cxnSp>
        <p:nvCxnSpPr>
          <p:cNvPr id="18" name="Straight Connector 17"/>
          <p:cNvCxnSpPr/>
          <p:nvPr/>
        </p:nvCxnSpPr>
        <p:spPr>
          <a:xfrm>
            <a:off x="5066512" y="681495"/>
            <a:ext cx="0" cy="71764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066512" y="1855663"/>
            <a:ext cx="0" cy="71764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066512" y="3029831"/>
            <a:ext cx="0" cy="71764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066512" y="4203999"/>
            <a:ext cx="0" cy="75604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066512" y="5416560"/>
            <a:ext cx="0" cy="73858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7" name="Group 193"/>
          <p:cNvGrpSpPr>
            <a:grpSpLocks noChangeAspect="1"/>
          </p:cNvGrpSpPr>
          <p:nvPr/>
        </p:nvGrpSpPr>
        <p:grpSpPr bwMode="auto">
          <a:xfrm>
            <a:off x="4396611" y="681495"/>
            <a:ext cx="447734" cy="447734"/>
            <a:chOff x="5305" y="1179"/>
            <a:chExt cx="303" cy="303"/>
          </a:xfrm>
          <a:solidFill>
            <a:schemeClr val="accent1"/>
          </a:solidFill>
        </p:grpSpPr>
        <p:sp>
          <p:nvSpPr>
            <p:cNvPr id="28" name="Freeform 196"/>
            <p:cNvSpPr>
              <a:spLocks noEditPoints="1"/>
            </p:cNvSpPr>
            <p:nvPr/>
          </p:nvSpPr>
          <p:spPr bwMode="auto">
            <a:xfrm>
              <a:off x="5305" y="1179"/>
              <a:ext cx="303" cy="303"/>
            </a:xfrm>
            <a:custGeom>
              <a:avLst/>
              <a:gdLst>
                <a:gd name="T0" fmla="*/ 834 w 3334"/>
                <a:gd name="T1" fmla="*/ 3096 h 3334"/>
                <a:gd name="T2" fmla="*/ 2620 w 3334"/>
                <a:gd name="T3" fmla="*/ 2858 h 3334"/>
                <a:gd name="T4" fmla="*/ 834 w 3334"/>
                <a:gd name="T5" fmla="*/ 2858 h 3334"/>
                <a:gd name="T6" fmla="*/ 120 w 3334"/>
                <a:gd name="T7" fmla="*/ 2858 h 3334"/>
                <a:gd name="T8" fmla="*/ 2501 w 3334"/>
                <a:gd name="T9" fmla="*/ 2620 h 3334"/>
                <a:gd name="T10" fmla="*/ 1429 w 3334"/>
                <a:gd name="T11" fmla="*/ 2620 h 3334"/>
                <a:gd name="T12" fmla="*/ 358 w 3334"/>
                <a:gd name="T13" fmla="*/ 2620 h 3334"/>
                <a:gd name="T14" fmla="*/ 2620 w 3334"/>
                <a:gd name="T15" fmla="*/ 1548 h 3334"/>
                <a:gd name="T16" fmla="*/ 1549 w 3334"/>
                <a:gd name="T17" fmla="*/ 1548 h 3334"/>
                <a:gd name="T18" fmla="*/ 476 w 3334"/>
                <a:gd name="T19" fmla="*/ 1548 h 3334"/>
                <a:gd name="T20" fmla="*/ 2501 w 3334"/>
                <a:gd name="T21" fmla="*/ 1309 h 3334"/>
                <a:gd name="T22" fmla="*/ 2000 w 3334"/>
                <a:gd name="T23" fmla="*/ 1536 h 3334"/>
                <a:gd name="T24" fmla="*/ 1966 w 3334"/>
                <a:gd name="T25" fmla="*/ 2500 h 3334"/>
                <a:gd name="T26" fmla="*/ 2025 w 3334"/>
                <a:gd name="T27" fmla="*/ 2561 h 3334"/>
                <a:gd name="T28" fmla="*/ 2393 w 3334"/>
                <a:gd name="T29" fmla="*/ 2525 h 3334"/>
                <a:gd name="T30" fmla="*/ 2501 w 3334"/>
                <a:gd name="T31" fmla="*/ 1548 h 3334"/>
                <a:gd name="T32" fmla="*/ 2385 w 3334"/>
                <a:gd name="T33" fmla="*/ 1507 h 3334"/>
                <a:gd name="T34" fmla="*/ 1429 w 3334"/>
                <a:gd name="T35" fmla="*/ 1429 h 3334"/>
                <a:gd name="T36" fmla="*/ 953 w 3334"/>
                <a:gd name="T37" fmla="*/ 1488 h 3334"/>
                <a:gd name="T38" fmla="*/ 893 w 3334"/>
                <a:gd name="T39" fmla="*/ 1548 h 3334"/>
                <a:gd name="T40" fmla="*/ 929 w 3334"/>
                <a:gd name="T41" fmla="*/ 2512 h 3334"/>
                <a:gd name="T42" fmla="*/ 1310 w 3334"/>
                <a:gd name="T43" fmla="*/ 2738 h 3334"/>
                <a:gd name="T44" fmla="*/ 1351 w 3334"/>
                <a:gd name="T45" fmla="*/ 2503 h 3334"/>
                <a:gd name="T46" fmla="*/ 1351 w 3334"/>
                <a:gd name="T47" fmla="*/ 1544 h 3334"/>
                <a:gd name="T48" fmla="*/ 1310 w 3334"/>
                <a:gd name="T49" fmla="*/ 1309 h 3334"/>
                <a:gd name="T50" fmla="*/ 834 w 3334"/>
                <a:gd name="T51" fmla="*/ 1309 h 3334"/>
                <a:gd name="T52" fmla="*/ 3216 w 3334"/>
                <a:gd name="T53" fmla="*/ 1071 h 3334"/>
                <a:gd name="T54" fmla="*/ 1667 w 3334"/>
                <a:gd name="T55" fmla="*/ 128 h 3334"/>
                <a:gd name="T56" fmla="*/ 3307 w 3334"/>
                <a:gd name="T57" fmla="*/ 962 h 3334"/>
                <a:gd name="T58" fmla="*/ 3321 w 3334"/>
                <a:gd name="T59" fmla="*/ 974 h 3334"/>
                <a:gd name="T60" fmla="*/ 3328 w 3334"/>
                <a:gd name="T61" fmla="*/ 984 h 3334"/>
                <a:gd name="T62" fmla="*/ 3333 w 3334"/>
                <a:gd name="T63" fmla="*/ 1000 h 3334"/>
                <a:gd name="T64" fmla="*/ 3334 w 3334"/>
                <a:gd name="T65" fmla="*/ 1012 h 3334"/>
                <a:gd name="T66" fmla="*/ 3294 w 3334"/>
                <a:gd name="T67" fmla="*/ 1306 h 3334"/>
                <a:gd name="T68" fmla="*/ 3085 w 3334"/>
                <a:gd name="T69" fmla="*/ 1524 h 3334"/>
                <a:gd name="T70" fmla="*/ 2978 w 3334"/>
                <a:gd name="T71" fmla="*/ 2500 h 3334"/>
                <a:gd name="T72" fmla="*/ 3094 w 3334"/>
                <a:gd name="T73" fmla="*/ 2541 h 3334"/>
                <a:gd name="T74" fmla="*/ 3310 w 3334"/>
                <a:gd name="T75" fmla="*/ 2750 h 3334"/>
                <a:gd name="T76" fmla="*/ 3332 w 3334"/>
                <a:gd name="T77" fmla="*/ 3294 h 3334"/>
                <a:gd name="T78" fmla="*/ 59 w 3334"/>
                <a:gd name="T79" fmla="*/ 3334 h 3334"/>
                <a:gd name="T80" fmla="*/ 0 w 3334"/>
                <a:gd name="T81" fmla="*/ 3275 h 3334"/>
                <a:gd name="T82" fmla="*/ 41 w 3334"/>
                <a:gd name="T83" fmla="*/ 2742 h 3334"/>
                <a:gd name="T84" fmla="*/ 250 w 3334"/>
                <a:gd name="T85" fmla="*/ 2525 h 3334"/>
                <a:gd name="T86" fmla="*/ 358 w 3334"/>
                <a:gd name="T87" fmla="*/ 1548 h 3334"/>
                <a:gd name="T88" fmla="*/ 241 w 3334"/>
                <a:gd name="T89" fmla="*/ 1507 h 3334"/>
                <a:gd name="T90" fmla="*/ 25 w 3334"/>
                <a:gd name="T91" fmla="*/ 1298 h 3334"/>
                <a:gd name="T92" fmla="*/ 0 w 3334"/>
                <a:gd name="T93" fmla="*/ 1012 h 3334"/>
                <a:gd name="T94" fmla="*/ 3 w 3334"/>
                <a:gd name="T95" fmla="*/ 994 h 3334"/>
                <a:gd name="T96" fmla="*/ 8 w 3334"/>
                <a:gd name="T97" fmla="*/ 983 h 3334"/>
                <a:gd name="T98" fmla="*/ 18 w 3334"/>
                <a:gd name="T99" fmla="*/ 969 h 3334"/>
                <a:gd name="T100" fmla="*/ 29 w 3334"/>
                <a:gd name="T101" fmla="*/ 961 h 3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34" h="3334">
                  <a:moveTo>
                    <a:pt x="834" y="3096"/>
                  </a:moveTo>
                  <a:lnTo>
                    <a:pt x="834" y="3215"/>
                  </a:lnTo>
                  <a:lnTo>
                    <a:pt x="2501" y="3215"/>
                  </a:lnTo>
                  <a:lnTo>
                    <a:pt x="2501" y="3096"/>
                  </a:lnTo>
                  <a:lnTo>
                    <a:pt x="834" y="3096"/>
                  </a:lnTo>
                  <a:close/>
                  <a:moveTo>
                    <a:pt x="2620" y="2858"/>
                  </a:moveTo>
                  <a:lnTo>
                    <a:pt x="2620" y="3215"/>
                  </a:lnTo>
                  <a:lnTo>
                    <a:pt x="3216" y="3215"/>
                  </a:lnTo>
                  <a:lnTo>
                    <a:pt x="3216" y="2858"/>
                  </a:lnTo>
                  <a:lnTo>
                    <a:pt x="2620" y="2858"/>
                  </a:lnTo>
                  <a:close/>
                  <a:moveTo>
                    <a:pt x="834" y="2858"/>
                  </a:moveTo>
                  <a:lnTo>
                    <a:pt x="834" y="2977"/>
                  </a:lnTo>
                  <a:lnTo>
                    <a:pt x="2501" y="2977"/>
                  </a:lnTo>
                  <a:lnTo>
                    <a:pt x="2501" y="2858"/>
                  </a:lnTo>
                  <a:lnTo>
                    <a:pt x="834" y="2858"/>
                  </a:lnTo>
                  <a:close/>
                  <a:moveTo>
                    <a:pt x="120" y="2858"/>
                  </a:moveTo>
                  <a:lnTo>
                    <a:pt x="120" y="3215"/>
                  </a:lnTo>
                  <a:lnTo>
                    <a:pt x="715" y="3215"/>
                  </a:lnTo>
                  <a:lnTo>
                    <a:pt x="715" y="2858"/>
                  </a:lnTo>
                  <a:lnTo>
                    <a:pt x="120" y="2858"/>
                  </a:lnTo>
                  <a:close/>
                  <a:moveTo>
                    <a:pt x="2501" y="2620"/>
                  </a:moveTo>
                  <a:lnTo>
                    <a:pt x="2501" y="2738"/>
                  </a:lnTo>
                  <a:lnTo>
                    <a:pt x="2978" y="2738"/>
                  </a:lnTo>
                  <a:lnTo>
                    <a:pt x="2978" y="2620"/>
                  </a:lnTo>
                  <a:lnTo>
                    <a:pt x="2501" y="2620"/>
                  </a:lnTo>
                  <a:close/>
                  <a:moveTo>
                    <a:pt x="1429" y="2620"/>
                  </a:moveTo>
                  <a:lnTo>
                    <a:pt x="1429" y="2738"/>
                  </a:lnTo>
                  <a:lnTo>
                    <a:pt x="1905" y="2738"/>
                  </a:lnTo>
                  <a:lnTo>
                    <a:pt x="1905" y="2620"/>
                  </a:lnTo>
                  <a:lnTo>
                    <a:pt x="1429" y="2620"/>
                  </a:lnTo>
                  <a:close/>
                  <a:moveTo>
                    <a:pt x="358" y="2620"/>
                  </a:moveTo>
                  <a:lnTo>
                    <a:pt x="358" y="2738"/>
                  </a:lnTo>
                  <a:lnTo>
                    <a:pt x="834" y="2738"/>
                  </a:lnTo>
                  <a:lnTo>
                    <a:pt x="834" y="2620"/>
                  </a:lnTo>
                  <a:lnTo>
                    <a:pt x="358" y="2620"/>
                  </a:lnTo>
                  <a:close/>
                  <a:moveTo>
                    <a:pt x="2620" y="1548"/>
                  </a:moveTo>
                  <a:lnTo>
                    <a:pt x="2620" y="2500"/>
                  </a:lnTo>
                  <a:lnTo>
                    <a:pt x="2858" y="2500"/>
                  </a:lnTo>
                  <a:lnTo>
                    <a:pt x="2858" y="1548"/>
                  </a:lnTo>
                  <a:lnTo>
                    <a:pt x="2620" y="1548"/>
                  </a:lnTo>
                  <a:close/>
                  <a:moveTo>
                    <a:pt x="1549" y="1548"/>
                  </a:moveTo>
                  <a:lnTo>
                    <a:pt x="1549" y="2500"/>
                  </a:lnTo>
                  <a:lnTo>
                    <a:pt x="1787" y="2500"/>
                  </a:lnTo>
                  <a:lnTo>
                    <a:pt x="1787" y="1548"/>
                  </a:lnTo>
                  <a:lnTo>
                    <a:pt x="1549" y="1548"/>
                  </a:lnTo>
                  <a:close/>
                  <a:moveTo>
                    <a:pt x="476" y="1548"/>
                  </a:moveTo>
                  <a:lnTo>
                    <a:pt x="476" y="2500"/>
                  </a:lnTo>
                  <a:lnTo>
                    <a:pt x="715" y="2500"/>
                  </a:lnTo>
                  <a:lnTo>
                    <a:pt x="715" y="1548"/>
                  </a:lnTo>
                  <a:lnTo>
                    <a:pt x="476" y="1548"/>
                  </a:lnTo>
                  <a:close/>
                  <a:moveTo>
                    <a:pt x="2501" y="1309"/>
                  </a:moveTo>
                  <a:lnTo>
                    <a:pt x="2501" y="1429"/>
                  </a:lnTo>
                  <a:lnTo>
                    <a:pt x="2978" y="1429"/>
                  </a:lnTo>
                  <a:lnTo>
                    <a:pt x="2978" y="1309"/>
                  </a:lnTo>
                  <a:lnTo>
                    <a:pt x="2501" y="1309"/>
                  </a:lnTo>
                  <a:close/>
                  <a:moveTo>
                    <a:pt x="2025" y="1309"/>
                  </a:moveTo>
                  <a:lnTo>
                    <a:pt x="2025" y="1488"/>
                  </a:lnTo>
                  <a:lnTo>
                    <a:pt x="2022" y="1507"/>
                  </a:lnTo>
                  <a:lnTo>
                    <a:pt x="2013" y="1524"/>
                  </a:lnTo>
                  <a:lnTo>
                    <a:pt x="2000" y="1536"/>
                  </a:lnTo>
                  <a:lnTo>
                    <a:pt x="1984" y="1544"/>
                  </a:lnTo>
                  <a:lnTo>
                    <a:pt x="1966" y="1548"/>
                  </a:lnTo>
                  <a:lnTo>
                    <a:pt x="1905" y="1548"/>
                  </a:lnTo>
                  <a:lnTo>
                    <a:pt x="1905" y="2500"/>
                  </a:lnTo>
                  <a:lnTo>
                    <a:pt x="1966" y="2500"/>
                  </a:lnTo>
                  <a:lnTo>
                    <a:pt x="1984" y="2503"/>
                  </a:lnTo>
                  <a:lnTo>
                    <a:pt x="2000" y="2512"/>
                  </a:lnTo>
                  <a:lnTo>
                    <a:pt x="2013" y="2525"/>
                  </a:lnTo>
                  <a:lnTo>
                    <a:pt x="2022" y="2541"/>
                  </a:lnTo>
                  <a:lnTo>
                    <a:pt x="2025" y="2561"/>
                  </a:lnTo>
                  <a:lnTo>
                    <a:pt x="2025" y="2738"/>
                  </a:lnTo>
                  <a:lnTo>
                    <a:pt x="2382" y="2738"/>
                  </a:lnTo>
                  <a:lnTo>
                    <a:pt x="2382" y="2561"/>
                  </a:lnTo>
                  <a:lnTo>
                    <a:pt x="2385" y="2541"/>
                  </a:lnTo>
                  <a:lnTo>
                    <a:pt x="2393" y="2525"/>
                  </a:lnTo>
                  <a:lnTo>
                    <a:pt x="2407" y="2512"/>
                  </a:lnTo>
                  <a:lnTo>
                    <a:pt x="2423" y="2503"/>
                  </a:lnTo>
                  <a:lnTo>
                    <a:pt x="2442" y="2500"/>
                  </a:lnTo>
                  <a:lnTo>
                    <a:pt x="2501" y="2500"/>
                  </a:lnTo>
                  <a:lnTo>
                    <a:pt x="2501" y="1548"/>
                  </a:lnTo>
                  <a:lnTo>
                    <a:pt x="2442" y="1548"/>
                  </a:lnTo>
                  <a:lnTo>
                    <a:pt x="2423" y="1544"/>
                  </a:lnTo>
                  <a:lnTo>
                    <a:pt x="2407" y="1536"/>
                  </a:lnTo>
                  <a:lnTo>
                    <a:pt x="2393" y="1524"/>
                  </a:lnTo>
                  <a:lnTo>
                    <a:pt x="2385" y="1507"/>
                  </a:lnTo>
                  <a:lnTo>
                    <a:pt x="2382" y="1488"/>
                  </a:lnTo>
                  <a:lnTo>
                    <a:pt x="2382" y="1309"/>
                  </a:lnTo>
                  <a:lnTo>
                    <a:pt x="2025" y="1309"/>
                  </a:lnTo>
                  <a:close/>
                  <a:moveTo>
                    <a:pt x="1429" y="1309"/>
                  </a:moveTo>
                  <a:lnTo>
                    <a:pt x="1429" y="1429"/>
                  </a:lnTo>
                  <a:lnTo>
                    <a:pt x="1905" y="1429"/>
                  </a:lnTo>
                  <a:lnTo>
                    <a:pt x="1905" y="1309"/>
                  </a:lnTo>
                  <a:lnTo>
                    <a:pt x="1429" y="1309"/>
                  </a:lnTo>
                  <a:close/>
                  <a:moveTo>
                    <a:pt x="953" y="1309"/>
                  </a:moveTo>
                  <a:lnTo>
                    <a:pt x="953" y="1488"/>
                  </a:lnTo>
                  <a:lnTo>
                    <a:pt x="950" y="1507"/>
                  </a:lnTo>
                  <a:lnTo>
                    <a:pt x="941" y="1524"/>
                  </a:lnTo>
                  <a:lnTo>
                    <a:pt x="929" y="1536"/>
                  </a:lnTo>
                  <a:lnTo>
                    <a:pt x="912" y="1544"/>
                  </a:lnTo>
                  <a:lnTo>
                    <a:pt x="893" y="1548"/>
                  </a:lnTo>
                  <a:lnTo>
                    <a:pt x="834" y="1548"/>
                  </a:lnTo>
                  <a:lnTo>
                    <a:pt x="834" y="2500"/>
                  </a:lnTo>
                  <a:lnTo>
                    <a:pt x="893" y="2500"/>
                  </a:lnTo>
                  <a:lnTo>
                    <a:pt x="912" y="2503"/>
                  </a:lnTo>
                  <a:lnTo>
                    <a:pt x="929" y="2512"/>
                  </a:lnTo>
                  <a:lnTo>
                    <a:pt x="941" y="2525"/>
                  </a:lnTo>
                  <a:lnTo>
                    <a:pt x="950" y="2541"/>
                  </a:lnTo>
                  <a:lnTo>
                    <a:pt x="953" y="2561"/>
                  </a:lnTo>
                  <a:lnTo>
                    <a:pt x="953" y="2738"/>
                  </a:lnTo>
                  <a:lnTo>
                    <a:pt x="1310" y="2738"/>
                  </a:lnTo>
                  <a:lnTo>
                    <a:pt x="1310" y="2561"/>
                  </a:lnTo>
                  <a:lnTo>
                    <a:pt x="1314" y="2541"/>
                  </a:lnTo>
                  <a:lnTo>
                    <a:pt x="1322" y="2525"/>
                  </a:lnTo>
                  <a:lnTo>
                    <a:pt x="1334" y="2512"/>
                  </a:lnTo>
                  <a:lnTo>
                    <a:pt x="1351" y="2503"/>
                  </a:lnTo>
                  <a:lnTo>
                    <a:pt x="1370" y="2500"/>
                  </a:lnTo>
                  <a:lnTo>
                    <a:pt x="1429" y="2500"/>
                  </a:lnTo>
                  <a:lnTo>
                    <a:pt x="1429" y="1548"/>
                  </a:lnTo>
                  <a:lnTo>
                    <a:pt x="1370" y="1548"/>
                  </a:lnTo>
                  <a:lnTo>
                    <a:pt x="1351" y="1544"/>
                  </a:lnTo>
                  <a:lnTo>
                    <a:pt x="1334" y="1536"/>
                  </a:lnTo>
                  <a:lnTo>
                    <a:pt x="1322" y="1524"/>
                  </a:lnTo>
                  <a:lnTo>
                    <a:pt x="1314" y="1507"/>
                  </a:lnTo>
                  <a:lnTo>
                    <a:pt x="1310" y="1488"/>
                  </a:lnTo>
                  <a:lnTo>
                    <a:pt x="1310" y="1309"/>
                  </a:lnTo>
                  <a:lnTo>
                    <a:pt x="953" y="1309"/>
                  </a:lnTo>
                  <a:close/>
                  <a:moveTo>
                    <a:pt x="358" y="1309"/>
                  </a:moveTo>
                  <a:lnTo>
                    <a:pt x="358" y="1429"/>
                  </a:lnTo>
                  <a:lnTo>
                    <a:pt x="834" y="1429"/>
                  </a:lnTo>
                  <a:lnTo>
                    <a:pt x="834" y="1309"/>
                  </a:lnTo>
                  <a:lnTo>
                    <a:pt x="358" y="1309"/>
                  </a:lnTo>
                  <a:close/>
                  <a:moveTo>
                    <a:pt x="120" y="1071"/>
                  </a:moveTo>
                  <a:lnTo>
                    <a:pt x="120" y="1191"/>
                  </a:lnTo>
                  <a:lnTo>
                    <a:pt x="3216" y="1191"/>
                  </a:lnTo>
                  <a:lnTo>
                    <a:pt x="3216" y="1071"/>
                  </a:lnTo>
                  <a:lnTo>
                    <a:pt x="120" y="1071"/>
                  </a:lnTo>
                  <a:close/>
                  <a:moveTo>
                    <a:pt x="1667" y="128"/>
                  </a:moveTo>
                  <a:lnTo>
                    <a:pt x="277" y="953"/>
                  </a:lnTo>
                  <a:lnTo>
                    <a:pt x="3058" y="953"/>
                  </a:lnTo>
                  <a:lnTo>
                    <a:pt x="1667" y="128"/>
                  </a:lnTo>
                  <a:close/>
                  <a:moveTo>
                    <a:pt x="1667" y="0"/>
                  </a:moveTo>
                  <a:lnTo>
                    <a:pt x="1683" y="2"/>
                  </a:lnTo>
                  <a:lnTo>
                    <a:pt x="1698" y="8"/>
                  </a:lnTo>
                  <a:lnTo>
                    <a:pt x="3305" y="961"/>
                  </a:lnTo>
                  <a:lnTo>
                    <a:pt x="3307" y="962"/>
                  </a:lnTo>
                  <a:lnTo>
                    <a:pt x="3309" y="963"/>
                  </a:lnTo>
                  <a:lnTo>
                    <a:pt x="3312" y="965"/>
                  </a:lnTo>
                  <a:lnTo>
                    <a:pt x="3313" y="966"/>
                  </a:lnTo>
                  <a:lnTo>
                    <a:pt x="3318" y="969"/>
                  </a:lnTo>
                  <a:lnTo>
                    <a:pt x="3321" y="974"/>
                  </a:lnTo>
                  <a:lnTo>
                    <a:pt x="3322" y="975"/>
                  </a:lnTo>
                  <a:lnTo>
                    <a:pt x="3324" y="978"/>
                  </a:lnTo>
                  <a:lnTo>
                    <a:pt x="3325" y="980"/>
                  </a:lnTo>
                  <a:lnTo>
                    <a:pt x="3327" y="983"/>
                  </a:lnTo>
                  <a:lnTo>
                    <a:pt x="3328" y="984"/>
                  </a:lnTo>
                  <a:lnTo>
                    <a:pt x="3329" y="988"/>
                  </a:lnTo>
                  <a:lnTo>
                    <a:pt x="3330" y="989"/>
                  </a:lnTo>
                  <a:lnTo>
                    <a:pt x="3332" y="994"/>
                  </a:lnTo>
                  <a:lnTo>
                    <a:pt x="3332" y="994"/>
                  </a:lnTo>
                  <a:lnTo>
                    <a:pt x="3333" y="1000"/>
                  </a:lnTo>
                  <a:lnTo>
                    <a:pt x="3333" y="1001"/>
                  </a:lnTo>
                  <a:lnTo>
                    <a:pt x="3334" y="1006"/>
                  </a:lnTo>
                  <a:lnTo>
                    <a:pt x="3334" y="1007"/>
                  </a:lnTo>
                  <a:lnTo>
                    <a:pt x="3334" y="1012"/>
                  </a:lnTo>
                  <a:lnTo>
                    <a:pt x="3334" y="1012"/>
                  </a:lnTo>
                  <a:lnTo>
                    <a:pt x="3334" y="1250"/>
                  </a:lnTo>
                  <a:lnTo>
                    <a:pt x="3332" y="1269"/>
                  </a:lnTo>
                  <a:lnTo>
                    <a:pt x="3323" y="1286"/>
                  </a:lnTo>
                  <a:lnTo>
                    <a:pt x="3310" y="1298"/>
                  </a:lnTo>
                  <a:lnTo>
                    <a:pt x="3294" y="1306"/>
                  </a:lnTo>
                  <a:lnTo>
                    <a:pt x="3275" y="1309"/>
                  </a:lnTo>
                  <a:lnTo>
                    <a:pt x="3096" y="1309"/>
                  </a:lnTo>
                  <a:lnTo>
                    <a:pt x="3096" y="1488"/>
                  </a:lnTo>
                  <a:lnTo>
                    <a:pt x="3094" y="1507"/>
                  </a:lnTo>
                  <a:lnTo>
                    <a:pt x="3085" y="1524"/>
                  </a:lnTo>
                  <a:lnTo>
                    <a:pt x="3072" y="1536"/>
                  </a:lnTo>
                  <a:lnTo>
                    <a:pt x="3056" y="1544"/>
                  </a:lnTo>
                  <a:lnTo>
                    <a:pt x="3037" y="1548"/>
                  </a:lnTo>
                  <a:lnTo>
                    <a:pt x="2978" y="1548"/>
                  </a:lnTo>
                  <a:lnTo>
                    <a:pt x="2978" y="2500"/>
                  </a:lnTo>
                  <a:lnTo>
                    <a:pt x="3037" y="2500"/>
                  </a:lnTo>
                  <a:lnTo>
                    <a:pt x="3056" y="2503"/>
                  </a:lnTo>
                  <a:lnTo>
                    <a:pt x="3072" y="2512"/>
                  </a:lnTo>
                  <a:lnTo>
                    <a:pt x="3085" y="2525"/>
                  </a:lnTo>
                  <a:lnTo>
                    <a:pt x="3094" y="2541"/>
                  </a:lnTo>
                  <a:lnTo>
                    <a:pt x="3096" y="2561"/>
                  </a:lnTo>
                  <a:lnTo>
                    <a:pt x="3096" y="2738"/>
                  </a:lnTo>
                  <a:lnTo>
                    <a:pt x="3275" y="2738"/>
                  </a:lnTo>
                  <a:lnTo>
                    <a:pt x="3294" y="2742"/>
                  </a:lnTo>
                  <a:lnTo>
                    <a:pt x="3310" y="2750"/>
                  </a:lnTo>
                  <a:lnTo>
                    <a:pt x="3323" y="2763"/>
                  </a:lnTo>
                  <a:lnTo>
                    <a:pt x="3332" y="2779"/>
                  </a:lnTo>
                  <a:lnTo>
                    <a:pt x="3334" y="2799"/>
                  </a:lnTo>
                  <a:lnTo>
                    <a:pt x="3334" y="3275"/>
                  </a:lnTo>
                  <a:lnTo>
                    <a:pt x="3332" y="3294"/>
                  </a:lnTo>
                  <a:lnTo>
                    <a:pt x="3323" y="3309"/>
                  </a:lnTo>
                  <a:lnTo>
                    <a:pt x="3310" y="3323"/>
                  </a:lnTo>
                  <a:lnTo>
                    <a:pt x="3294" y="3331"/>
                  </a:lnTo>
                  <a:lnTo>
                    <a:pt x="3275" y="3334"/>
                  </a:lnTo>
                  <a:lnTo>
                    <a:pt x="59" y="3334"/>
                  </a:lnTo>
                  <a:lnTo>
                    <a:pt x="41" y="3331"/>
                  </a:lnTo>
                  <a:lnTo>
                    <a:pt x="25" y="3323"/>
                  </a:lnTo>
                  <a:lnTo>
                    <a:pt x="11" y="3309"/>
                  </a:lnTo>
                  <a:lnTo>
                    <a:pt x="3" y="3294"/>
                  </a:lnTo>
                  <a:lnTo>
                    <a:pt x="0" y="3275"/>
                  </a:lnTo>
                  <a:lnTo>
                    <a:pt x="0" y="2799"/>
                  </a:lnTo>
                  <a:lnTo>
                    <a:pt x="3" y="2779"/>
                  </a:lnTo>
                  <a:lnTo>
                    <a:pt x="11" y="2763"/>
                  </a:lnTo>
                  <a:lnTo>
                    <a:pt x="25" y="2750"/>
                  </a:lnTo>
                  <a:lnTo>
                    <a:pt x="41" y="2742"/>
                  </a:lnTo>
                  <a:lnTo>
                    <a:pt x="59" y="2738"/>
                  </a:lnTo>
                  <a:lnTo>
                    <a:pt x="238" y="2738"/>
                  </a:lnTo>
                  <a:lnTo>
                    <a:pt x="238" y="2561"/>
                  </a:lnTo>
                  <a:lnTo>
                    <a:pt x="241" y="2541"/>
                  </a:lnTo>
                  <a:lnTo>
                    <a:pt x="250" y="2525"/>
                  </a:lnTo>
                  <a:lnTo>
                    <a:pt x="263" y="2512"/>
                  </a:lnTo>
                  <a:lnTo>
                    <a:pt x="279" y="2503"/>
                  </a:lnTo>
                  <a:lnTo>
                    <a:pt x="297" y="2500"/>
                  </a:lnTo>
                  <a:lnTo>
                    <a:pt x="358" y="2500"/>
                  </a:lnTo>
                  <a:lnTo>
                    <a:pt x="358" y="1548"/>
                  </a:lnTo>
                  <a:lnTo>
                    <a:pt x="297" y="1548"/>
                  </a:lnTo>
                  <a:lnTo>
                    <a:pt x="279" y="1544"/>
                  </a:lnTo>
                  <a:lnTo>
                    <a:pt x="263" y="1536"/>
                  </a:lnTo>
                  <a:lnTo>
                    <a:pt x="250" y="1524"/>
                  </a:lnTo>
                  <a:lnTo>
                    <a:pt x="241" y="1507"/>
                  </a:lnTo>
                  <a:lnTo>
                    <a:pt x="238" y="1488"/>
                  </a:lnTo>
                  <a:lnTo>
                    <a:pt x="238" y="1309"/>
                  </a:lnTo>
                  <a:lnTo>
                    <a:pt x="59" y="1309"/>
                  </a:lnTo>
                  <a:lnTo>
                    <a:pt x="41" y="1306"/>
                  </a:lnTo>
                  <a:lnTo>
                    <a:pt x="25" y="1298"/>
                  </a:lnTo>
                  <a:lnTo>
                    <a:pt x="11" y="1286"/>
                  </a:lnTo>
                  <a:lnTo>
                    <a:pt x="3" y="1269"/>
                  </a:lnTo>
                  <a:lnTo>
                    <a:pt x="0" y="1250"/>
                  </a:lnTo>
                  <a:lnTo>
                    <a:pt x="0" y="1012"/>
                  </a:lnTo>
                  <a:lnTo>
                    <a:pt x="0" y="1012"/>
                  </a:lnTo>
                  <a:lnTo>
                    <a:pt x="0" y="1007"/>
                  </a:lnTo>
                  <a:lnTo>
                    <a:pt x="1" y="1006"/>
                  </a:lnTo>
                  <a:lnTo>
                    <a:pt x="1" y="1001"/>
                  </a:lnTo>
                  <a:lnTo>
                    <a:pt x="1" y="1000"/>
                  </a:lnTo>
                  <a:lnTo>
                    <a:pt x="3" y="994"/>
                  </a:lnTo>
                  <a:lnTo>
                    <a:pt x="3" y="994"/>
                  </a:lnTo>
                  <a:lnTo>
                    <a:pt x="5" y="989"/>
                  </a:lnTo>
                  <a:lnTo>
                    <a:pt x="5" y="988"/>
                  </a:lnTo>
                  <a:lnTo>
                    <a:pt x="7" y="984"/>
                  </a:lnTo>
                  <a:lnTo>
                    <a:pt x="8" y="983"/>
                  </a:lnTo>
                  <a:lnTo>
                    <a:pt x="9" y="980"/>
                  </a:lnTo>
                  <a:lnTo>
                    <a:pt x="10" y="978"/>
                  </a:lnTo>
                  <a:lnTo>
                    <a:pt x="14" y="975"/>
                  </a:lnTo>
                  <a:lnTo>
                    <a:pt x="14" y="974"/>
                  </a:lnTo>
                  <a:lnTo>
                    <a:pt x="18" y="969"/>
                  </a:lnTo>
                  <a:lnTo>
                    <a:pt x="22" y="966"/>
                  </a:lnTo>
                  <a:lnTo>
                    <a:pt x="23" y="965"/>
                  </a:lnTo>
                  <a:lnTo>
                    <a:pt x="26" y="963"/>
                  </a:lnTo>
                  <a:lnTo>
                    <a:pt x="28" y="962"/>
                  </a:lnTo>
                  <a:lnTo>
                    <a:pt x="29" y="961"/>
                  </a:lnTo>
                  <a:lnTo>
                    <a:pt x="1637" y="8"/>
                  </a:lnTo>
                  <a:lnTo>
                    <a:pt x="1652" y="2"/>
                  </a:lnTo>
                  <a:lnTo>
                    <a:pt x="16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Freeform 197"/>
            <p:cNvSpPr>
              <a:spLocks noEditPoints="1"/>
            </p:cNvSpPr>
            <p:nvPr/>
          </p:nvSpPr>
          <p:spPr bwMode="auto">
            <a:xfrm>
              <a:off x="5381" y="1206"/>
              <a:ext cx="151" cy="49"/>
            </a:xfrm>
            <a:custGeom>
              <a:avLst/>
              <a:gdLst>
                <a:gd name="T0" fmla="*/ 833 w 1667"/>
                <a:gd name="T1" fmla="*/ 126 h 535"/>
                <a:gd name="T2" fmla="*/ 295 w 1667"/>
                <a:gd name="T3" fmla="*/ 417 h 535"/>
                <a:gd name="T4" fmla="*/ 1372 w 1667"/>
                <a:gd name="T5" fmla="*/ 417 h 535"/>
                <a:gd name="T6" fmla="*/ 833 w 1667"/>
                <a:gd name="T7" fmla="*/ 126 h 535"/>
                <a:gd name="T8" fmla="*/ 833 w 1667"/>
                <a:gd name="T9" fmla="*/ 0 h 535"/>
                <a:gd name="T10" fmla="*/ 848 w 1667"/>
                <a:gd name="T11" fmla="*/ 2 h 535"/>
                <a:gd name="T12" fmla="*/ 861 w 1667"/>
                <a:gd name="T13" fmla="*/ 7 h 535"/>
                <a:gd name="T14" fmla="*/ 1636 w 1667"/>
                <a:gd name="T15" fmla="*/ 423 h 535"/>
                <a:gd name="T16" fmla="*/ 1649 w 1667"/>
                <a:gd name="T17" fmla="*/ 433 h 535"/>
                <a:gd name="T18" fmla="*/ 1659 w 1667"/>
                <a:gd name="T19" fmla="*/ 445 h 535"/>
                <a:gd name="T20" fmla="*/ 1665 w 1667"/>
                <a:gd name="T21" fmla="*/ 459 h 535"/>
                <a:gd name="T22" fmla="*/ 1667 w 1667"/>
                <a:gd name="T23" fmla="*/ 475 h 535"/>
                <a:gd name="T24" fmla="*/ 1665 w 1667"/>
                <a:gd name="T25" fmla="*/ 490 h 535"/>
                <a:gd name="T26" fmla="*/ 1659 w 1667"/>
                <a:gd name="T27" fmla="*/ 505 h 535"/>
                <a:gd name="T28" fmla="*/ 1650 w 1667"/>
                <a:gd name="T29" fmla="*/ 517 h 535"/>
                <a:gd name="T30" fmla="*/ 1638 w 1667"/>
                <a:gd name="T31" fmla="*/ 527 h 535"/>
                <a:gd name="T32" fmla="*/ 1624 w 1667"/>
                <a:gd name="T33" fmla="*/ 533 h 535"/>
                <a:gd name="T34" fmla="*/ 1608 w 1667"/>
                <a:gd name="T35" fmla="*/ 535 h 535"/>
                <a:gd name="T36" fmla="*/ 59 w 1667"/>
                <a:gd name="T37" fmla="*/ 535 h 535"/>
                <a:gd name="T38" fmla="*/ 44 w 1667"/>
                <a:gd name="T39" fmla="*/ 533 h 535"/>
                <a:gd name="T40" fmla="*/ 29 w 1667"/>
                <a:gd name="T41" fmla="*/ 527 h 535"/>
                <a:gd name="T42" fmla="*/ 17 w 1667"/>
                <a:gd name="T43" fmla="*/ 517 h 535"/>
                <a:gd name="T44" fmla="*/ 7 w 1667"/>
                <a:gd name="T45" fmla="*/ 505 h 535"/>
                <a:gd name="T46" fmla="*/ 1 w 1667"/>
                <a:gd name="T47" fmla="*/ 490 h 535"/>
                <a:gd name="T48" fmla="*/ 0 w 1667"/>
                <a:gd name="T49" fmla="*/ 475 h 535"/>
                <a:gd name="T50" fmla="*/ 2 w 1667"/>
                <a:gd name="T51" fmla="*/ 459 h 535"/>
                <a:gd name="T52" fmla="*/ 8 w 1667"/>
                <a:gd name="T53" fmla="*/ 445 h 535"/>
                <a:gd name="T54" fmla="*/ 18 w 1667"/>
                <a:gd name="T55" fmla="*/ 433 h 535"/>
                <a:gd name="T56" fmla="*/ 31 w 1667"/>
                <a:gd name="T57" fmla="*/ 423 h 535"/>
                <a:gd name="T58" fmla="*/ 805 w 1667"/>
                <a:gd name="T59" fmla="*/ 7 h 535"/>
                <a:gd name="T60" fmla="*/ 819 w 1667"/>
                <a:gd name="T61" fmla="*/ 2 h 535"/>
                <a:gd name="T62" fmla="*/ 833 w 1667"/>
                <a:gd name="T63"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67" h="535">
                  <a:moveTo>
                    <a:pt x="833" y="126"/>
                  </a:moveTo>
                  <a:lnTo>
                    <a:pt x="295" y="417"/>
                  </a:lnTo>
                  <a:lnTo>
                    <a:pt x="1372" y="417"/>
                  </a:lnTo>
                  <a:lnTo>
                    <a:pt x="833" y="126"/>
                  </a:lnTo>
                  <a:close/>
                  <a:moveTo>
                    <a:pt x="833" y="0"/>
                  </a:moveTo>
                  <a:lnTo>
                    <a:pt x="848" y="2"/>
                  </a:lnTo>
                  <a:lnTo>
                    <a:pt x="861" y="7"/>
                  </a:lnTo>
                  <a:lnTo>
                    <a:pt x="1636" y="423"/>
                  </a:lnTo>
                  <a:lnTo>
                    <a:pt x="1649" y="433"/>
                  </a:lnTo>
                  <a:lnTo>
                    <a:pt x="1659" y="445"/>
                  </a:lnTo>
                  <a:lnTo>
                    <a:pt x="1665" y="459"/>
                  </a:lnTo>
                  <a:lnTo>
                    <a:pt x="1667" y="475"/>
                  </a:lnTo>
                  <a:lnTo>
                    <a:pt x="1665" y="490"/>
                  </a:lnTo>
                  <a:lnTo>
                    <a:pt x="1659" y="505"/>
                  </a:lnTo>
                  <a:lnTo>
                    <a:pt x="1650" y="517"/>
                  </a:lnTo>
                  <a:lnTo>
                    <a:pt x="1638" y="527"/>
                  </a:lnTo>
                  <a:lnTo>
                    <a:pt x="1624" y="533"/>
                  </a:lnTo>
                  <a:lnTo>
                    <a:pt x="1608" y="535"/>
                  </a:lnTo>
                  <a:lnTo>
                    <a:pt x="59" y="535"/>
                  </a:lnTo>
                  <a:lnTo>
                    <a:pt x="44" y="533"/>
                  </a:lnTo>
                  <a:lnTo>
                    <a:pt x="29" y="527"/>
                  </a:lnTo>
                  <a:lnTo>
                    <a:pt x="17" y="517"/>
                  </a:lnTo>
                  <a:lnTo>
                    <a:pt x="7" y="505"/>
                  </a:lnTo>
                  <a:lnTo>
                    <a:pt x="1" y="490"/>
                  </a:lnTo>
                  <a:lnTo>
                    <a:pt x="0" y="475"/>
                  </a:lnTo>
                  <a:lnTo>
                    <a:pt x="2" y="459"/>
                  </a:lnTo>
                  <a:lnTo>
                    <a:pt x="8" y="445"/>
                  </a:lnTo>
                  <a:lnTo>
                    <a:pt x="18" y="433"/>
                  </a:lnTo>
                  <a:lnTo>
                    <a:pt x="31" y="423"/>
                  </a:lnTo>
                  <a:lnTo>
                    <a:pt x="805" y="7"/>
                  </a:lnTo>
                  <a:lnTo>
                    <a:pt x="819" y="2"/>
                  </a:lnTo>
                  <a:lnTo>
                    <a:pt x="8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30" name="Group 319"/>
          <p:cNvGrpSpPr>
            <a:grpSpLocks noChangeAspect="1"/>
          </p:cNvGrpSpPr>
          <p:nvPr/>
        </p:nvGrpSpPr>
        <p:grpSpPr bwMode="auto">
          <a:xfrm>
            <a:off x="4397355" y="1869833"/>
            <a:ext cx="446246" cy="447734"/>
            <a:chOff x="3015" y="2435"/>
            <a:chExt cx="300" cy="301"/>
          </a:xfrm>
          <a:solidFill>
            <a:schemeClr val="accent1"/>
          </a:solidFill>
        </p:grpSpPr>
        <p:sp>
          <p:nvSpPr>
            <p:cNvPr id="31" name="Freeform 321"/>
            <p:cNvSpPr>
              <a:spLocks/>
            </p:cNvSpPr>
            <p:nvPr/>
          </p:nvSpPr>
          <p:spPr bwMode="auto">
            <a:xfrm>
              <a:off x="3169" y="2435"/>
              <a:ext cx="146" cy="147"/>
            </a:xfrm>
            <a:custGeom>
              <a:avLst/>
              <a:gdLst>
                <a:gd name="T0" fmla="*/ 1166 w 1614"/>
                <a:gd name="T1" fmla="*/ 11 h 1614"/>
                <a:gd name="T2" fmla="*/ 1318 w 1614"/>
                <a:gd name="T3" fmla="*/ 65 h 1614"/>
                <a:gd name="T4" fmla="*/ 1450 w 1614"/>
                <a:gd name="T5" fmla="*/ 164 h 1614"/>
                <a:gd name="T6" fmla="*/ 1548 w 1614"/>
                <a:gd name="T7" fmla="*/ 296 h 1614"/>
                <a:gd name="T8" fmla="*/ 1602 w 1614"/>
                <a:gd name="T9" fmla="*/ 448 h 1614"/>
                <a:gd name="T10" fmla="*/ 1611 w 1614"/>
                <a:gd name="T11" fmla="*/ 613 h 1614"/>
                <a:gd name="T12" fmla="*/ 1571 w 1614"/>
                <a:gd name="T13" fmla="*/ 770 h 1614"/>
                <a:gd name="T14" fmla="*/ 1487 w 1614"/>
                <a:gd name="T15" fmla="*/ 910 h 1614"/>
                <a:gd name="T16" fmla="*/ 910 w 1614"/>
                <a:gd name="T17" fmla="*/ 1488 h 1614"/>
                <a:gd name="T18" fmla="*/ 769 w 1614"/>
                <a:gd name="T19" fmla="*/ 1572 h 1614"/>
                <a:gd name="T20" fmla="*/ 610 w 1614"/>
                <a:gd name="T21" fmla="*/ 1611 h 1614"/>
                <a:gd name="T22" fmla="*/ 460 w 1614"/>
                <a:gd name="T23" fmla="*/ 1606 h 1614"/>
                <a:gd name="T24" fmla="*/ 385 w 1614"/>
                <a:gd name="T25" fmla="*/ 1579 h 1614"/>
                <a:gd name="T26" fmla="*/ 368 w 1614"/>
                <a:gd name="T27" fmla="*/ 1536 h 1614"/>
                <a:gd name="T28" fmla="*/ 385 w 1614"/>
                <a:gd name="T29" fmla="*/ 1493 h 1614"/>
                <a:gd name="T30" fmla="*/ 428 w 1614"/>
                <a:gd name="T31" fmla="*/ 1474 h 1614"/>
                <a:gd name="T32" fmla="*/ 535 w 1614"/>
                <a:gd name="T33" fmla="*/ 1491 h 1614"/>
                <a:gd name="T34" fmla="*/ 669 w 1614"/>
                <a:gd name="T35" fmla="*/ 1476 h 1614"/>
                <a:gd name="T36" fmla="*/ 793 w 1614"/>
                <a:gd name="T37" fmla="*/ 1421 h 1614"/>
                <a:gd name="T38" fmla="*/ 1364 w 1614"/>
                <a:gd name="T39" fmla="*/ 865 h 1614"/>
                <a:gd name="T40" fmla="*/ 1448 w 1614"/>
                <a:gd name="T41" fmla="*/ 745 h 1614"/>
                <a:gd name="T42" fmla="*/ 1488 w 1614"/>
                <a:gd name="T43" fmla="*/ 607 h 1614"/>
                <a:gd name="T44" fmla="*/ 1480 w 1614"/>
                <a:gd name="T45" fmla="*/ 460 h 1614"/>
                <a:gd name="T46" fmla="*/ 1425 w 1614"/>
                <a:gd name="T47" fmla="*/ 327 h 1614"/>
                <a:gd name="T48" fmla="*/ 1327 w 1614"/>
                <a:gd name="T49" fmla="*/ 217 h 1614"/>
                <a:gd name="T50" fmla="*/ 1200 w 1614"/>
                <a:gd name="T51" fmla="*/ 147 h 1614"/>
                <a:gd name="T52" fmla="*/ 1056 w 1614"/>
                <a:gd name="T53" fmla="*/ 122 h 1614"/>
                <a:gd name="T54" fmla="*/ 912 w 1614"/>
                <a:gd name="T55" fmla="*/ 147 h 1614"/>
                <a:gd name="T56" fmla="*/ 785 w 1614"/>
                <a:gd name="T57" fmla="*/ 217 h 1614"/>
                <a:gd name="T58" fmla="*/ 218 w 1614"/>
                <a:gd name="T59" fmla="*/ 784 h 1614"/>
                <a:gd name="T60" fmla="*/ 151 w 1614"/>
                <a:gd name="T61" fmla="*/ 902 h 1614"/>
                <a:gd name="T62" fmla="*/ 123 w 1614"/>
                <a:gd name="T63" fmla="*/ 1034 h 1614"/>
                <a:gd name="T64" fmla="*/ 137 w 1614"/>
                <a:gd name="T65" fmla="*/ 1169 h 1614"/>
                <a:gd name="T66" fmla="*/ 131 w 1614"/>
                <a:gd name="T67" fmla="*/ 1216 h 1614"/>
                <a:gd name="T68" fmla="*/ 94 w 1614"/>
                <a:gd name="T69" fmla="*/ 1244 h 1614"/>
                <a:gd name="T70" fmla="*/ 47 w 1614"/>
                <a:gd name="T71" fmla="*/ 1239 h 1614"/>
                <a:gd name="T72" fmla="*/ 18 w 1614"/>
                <a:gd name="T73" fmla="*/ 1202 h 1614"/>
                <a:gd name="T74" fmla="*/ 0 w 1614"/>
                <a:gd name="T75" fmla="*/ 1043 h 1614"/>
                <a:gd name="T76" fmla="*/ 27 w 1614"/>
                <a:gd name="T77" fmla="*/ 887 h 1614"/>
                <a:gd name="T78" fmla="*/ 95 w 1614"/>
                <a:gd name="T79" fmla="*/ 745 h 1614"/>
                <a:gd name="T80" fmla="*/ 662 w 1614"/>
                <a:gd name="T81" fmla="*/ 164 h 1614"/>
                <a:gd name="T82" fmla="*/ 794 w 1614"/>
                <a:gd name="T83" fmla="*/ 65 h 1614"/>
                <a:gd name="T84" fmla="*/ 947 w 1614"/>
                <a:gd name="T85" fmla="*/ 11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14" h="1614">
                  <a:moveTo>
                    <a:pt x="1056" y="0"/>
                  </a:moveTo>
                  <a:lnTo>
                    <a:pt x="1112" y="3"/>
                  </a:lnTo>
                  <a:lnTo>
                    <a:pt x="1166" y="11"/>
                  </a:lnTo>
                  <a:lnTo>
                    <a:pt x="1219" y="24"/>
                  </a:lnTo>
                  <a:lnTo>
                    <a:pt x="1270" y="43"/>
                  </a:lnTo>
                  <a:lnTo>
                    <a:pt x="1318" y="65"/>
                  </a:lnTo>
                  <a:lnTo>
                    <a:pt x="1365" y="93"/>
                  </a:lnTo>
                  <a:lnTo>
                    <a:pt x="1410" y="127"/>
                  </a:lnTo>
                  <a:lnTo>
                    <a:pt x="1450" y="164"/>
                  </a:lnTo>
                  <a:lnTo>
                    <a:pt x="1487" y="204"/>
                  </a:lnTo>
                  <a:lnTo>
                    <a:pt x="1520" y="249"/>
                  </a:lnTo>
                  <a:lnTo>
                    <a:pt x="1548" y="296"/>
                  </a:lnTo>
                  <a:lnTo>
                    <a:pt x="1571" y="344"/>
                  </a:lnTo>
                  <a:lnTo>
                    <a:pt x="1590" y="395"/>
                  </a:lnTo>
                  <a:lnTo>
                    <a:pt x="1602" y="448"/>
                  </a:lnTo>
                  <a:lnTo>
                    <a:pt x="1611" y="502"/>
                  </a:lnTo>
                  <a:lnTo>
                    <a:pt x="1614" y="558"/>
                  </a:lnTo>
                  <a:lnTo>
                    <a:pt x="1611" y="613"/>
                  </a:lnTo>
                  <a:lnTo>
                    <a:pt x="1602" y="667"/>
                  </a:lnTo>
                  <a:lnTo>
                    <a:pt x="1590" y="720"/>
                  </a:lnTo>
                  <a:lnTo>
                    <a:pt x="1571" y="770"/>
                  </a:lnTo>
                  <a:lnTo>
                    <a:pt x="1548" y="820"/>
                  </a:lnTo>
                  <a:lnTo>
                    <a:pt x="1520" y="867"/>
                  </a:lnTo>
                  <a:lnTo>
                    <a:pt x="1487" y="910"/>
                  </a:lnTo>
                  <a:lnTo>
                    <a:pt x="1450" y="952"/>
                  </a:lnTo>
                  <a:lnTo>
                    <a:pt x="950" y="1450"/>
                  </a:lnTo>
                  <a:lnTo>
                    <a:pt x="910" y="1488"/>
                  </a:lnTo>
                  <a:lnTo>
                    <a:pt x="865" y="1521"/>
                  </a:lnTo>
                  <a:lnTo>
                    <a:pt x="818" y="1549"/>
                  </a:lnTo>
                  <a:lnTo>
                    <a:pt x="769" y="1572"/>
                  </a:lnTo>
                  <a:lnTo>
                    <a:pt x="717" y="1590"/>
                  </a:lnTo>
                  <a:lnTo>
                    <a:pt x="664" y="1603"/>
                  </a:lnTo>
                  <a:lnTo>
                    <a:pt x="610" y="1611"/>
                  </a:lnTo>
                  <a:lnTo>
                    <a:pt x="556" y="1614"/>
                  </a:lnTo>
                  <a:lnTo>
                    <a:pt x="508" y="1612"/>
                  </a:lnTo>
                  <a:lnTo>
                    <a:pt x="460" y="1606"/>
                  </a:lnTo>
                  <a:lnTo>
                    <a:pt x="412" y="1594"/>
                  </a:lnTo>
                  <a:lnTo>
                    <a:pt x="398" y="1588"/>
                  </a:lnTo>
                  <a:lnTo>
                    <a:pt x="385" y="1579"/>
                  </a:lnTo>
                  <a:lnTo>
                    <a:pt x="376" y="1566"/>
                  </a:lnTo>
                  <a:lnTo>
                    <a:pt x="370" y="1552"/>
                  </a:lnTo>
                  <a:lnTo>
                    <a:pt x="368" y="1536"/>
                  </a:lnTo>
                  <a:lnTo>
                    <a:pt x="370" y="1520"/>
                  </a:lnTo>
                  <a:lnTo>
                    <a:pt x="376" y="1505"/>
                  </a:lnTo>
                  <a:lnTo>
                    <a:pt x="385" y="1493"/>
                  </a:lnTo>
                  <a:lnTo>
                    <a:pt x="398" y="1483"/>
                  </a:lnTo>
                  <a:lnTo>
                    <a:pt x="412" y="1477"/>
                  </a:lnTo>
                  <a:lnTo>
                    <a:pt x="428" y="1474"/>
                  </a:lnTo>
                  <a:lnTo>
                    <a:pt x="444" y="1476"/>
                  </a:lnTo>
                  <a:lnTo>
                    <a:pt x="489" y="1487"/>
                  </a:lnTo>
                  <a:lnTo>
                    <a:pt x="535" y="1491"/>
                  </a:lnTo>
                  <a:lnTo>
                    <a:pt x="580" y="1491"/>
                  </a:lnTo>
                  <a:lnTo>
                    <a:pt x="625" y="1486"/>
                  </a:lnTo>
                  <a:lnTo>
                    <a:pt x="669" y="1476"/>
                  </a:lnTo>
                  <a:lnTo>
                    <a:pt x="712" y="1463"/>
                  </a:lnTo>
                  <a:lnTo>
                    <a:pt x="753" y="1444"/>
                  </a:lnTo>
                  <a:lnTo>
                    <a:pt x="793" y="1421"/>
                  </a:lnTo>
                  <a:lnTo>
                    <a:pt x="830" y="1395"/>
                  </a:lnTo>
                  <a:lnTo>
                    <a:pt x="864" y="1364"/>
                  </a:lnTo>
                  <a:lnTo>
                    <a:pt x="1364" y="865"/>
                  </a:lnTo>
                  <a:lnTo>
                    <a:pt x="1396" y="828"/>
                  </a:lnTo>
                  <a:lnTo>
                    <a:pt x="1425" y="788"/>
                  </a:lnTo>
                  <a:lnTo>
                    <a:pt x="1448" y="745"/>
                  </a:lnTo>
                  <a:lnTo>
                    <a:pt x="1467" y="701"/>
                  </a:lnTo>
                  <a:lnTo>
                    <a:pt x="1480" y="655"/>
                  </a:lnTo>
                  <a:lnTo>
                    <a:pt x="1488" y="607"/>
                  </a:lnTo>
                  <a:lnTo>
                    <a:pt x="1490" y="558"/>
                  </a:lnTo>
                  <a:lnTo>
                    <a:pt x="1488" y="508"/>
                  </a:lnTo>
                  <a:lnTo>
                    <a:pt x="1480" y="460"/>
                  </a:lnTo>
                  <a:lnTo>
                    <a:pt x="1467" y="414"/>
                  </a:lnTo>
                  <a:lnTo>
                    <a:pt x="1448" y="369"/>
                  </a:lnTo>
                  <a:lnTo>
                    <a:pt x="1425" y="327"/>
                  </a:lnTo>
                  <a:lnTo>
                    <a:pt x="1396" y="287"/>
                  </a:lnTo>
                  <a:lnTo>
                    <a:pt x="1364" y="250"/>
                  </a:lnTo>
                  <a:lnTo>
                    <a:pt x="1327" y="217"/>
                  </a:lnTo>
                  <a:lnTo>
                    <a:pt x="1287" y="189"/>
                  </a:lnTo>
                  <a:lnTo>
                    <a:pt x="1245" y="166"/>
                  </a:lnTo>
                  <a:lnTo>
                    <a:pt x="1200" y="147"/>
                  </a:lnTo>
                  <a:lnTo>
                    <a:pt x="1153" y="134"/>
                  </a:lnTo>
                  <a:lnTo>
                    <a:pt x="1106" y="126"/>
                  </a:lnTo>
                  <a:lnTo>
                    <a:pt x="1056" y="122"/>
                  </a:lnTo>
                  <a:lnTo>
                    <a:pt x="1007" y="126"/>
                  </a:lnTo>
                  <a:lnTo>
                    <a:pt x="959" y="134"/>
                  </a:lnTo>
                  <a:lnTo>
                    <a:pt x="912" y="147"/>
                  </a:lnTo>
                  <a:lnTo>
                    <a:pt x="867" y="166"/>
                  </a:lnTo>
                  <a:lnTo>
                    <a:pt x="826" y="189"/>
                  </a:lnTo>
                  <a:lnTo>
                    <a:pt x="785" y="217"/>
                  </a:lnTo>
                  <a:lnTo>
                    <a:pt x="749" y="250"/>
                  </a:lnTo>
                  <a:lnTo>
                    <a:pt x="250" y="750"/>
                  </a:lnTo>
                  <a:lnTo>
                    <a:pt x="218" y="784"/>
                  </a:lnTo>
                  <a:lnTo>
                    <a:pt x="191" y="821"/>
                  </a:lnTo>
                  <a:lnTo>
                    <a:pt x="170" y="861"/>
                  </a:lnTo>
                  <a:lnTo>
                    <a:pt x="151" y="902"/>
                  </a:lnTo>
                  <a:lnTo>
                    <a:pt x="138" y="944"/>
                  </a:lnTo>
                  <a:lnTo>
                    <a:pt x="128" y="989"/>
                  </a:lnTo>
                  <a:lnTo>
                    <a:pt x="123" y="1034"/>
                  </a:lnTo>
                  <a:lnTo>
                    <a:pt x="123" y="1079"/>
                  </a:lnTo>
                  <a:lnTo>
                    <a:pt x="127" y="1125"/>
                  </a:lnTo>
                  <a:lnTo>
                    <a:pt x="137" y="1169"/>
                  </a:lnTo>
                  <a:lnTo>
                    <a:pt x="140" y="1186"/>
                  </a:lnTo>
                  <a:lnTo>
                    <a:pt x="137" y="1202"/>
                  </a:lnTo>
                  <a:lnTo>
                    <a:pt x="131" y="1216"/>
                  </a:lnTo>
                  <a:lnTo>
                    <a:pt x="121" y="1229"/>
                  </a:lnTo>
                  <a:lnTo>
                    <a:pt x="109" y="1238"/>
                  </a:lnTo>
                  <a:lnTo>
                    <a:pt x="94" y="1244"/>
                  </a:lnTo>
                  <a:lnTo>
                    <a:pt x="77" y="1246"/>
                  </a:lnTo>
                  <a:lnTo>
                    <a:pt x="62" y="1244"/>
                  </a:lnTo>
                  <a:lnTo>
                    <a:pt x="47" y="1239"/>
                  </a:lnTo>
                  <a:lnTo>
                    <a:pt x="35" y="1229"/>
                  </a:lnTo>
                  <a:lnTo>
                    <a:pt x="26" y="1216"/>
                  </a:lnTo>
                  <a:lnTo>
                    <a:pt x="18" y="1202"/>
                  </a:lnTo>
                  <a:lnTo>
                    <a:pt x="7" y="1149"/>
                  </a:lnTo>
                  <a:lnTo>
                    <a:pt x="2" y="1096"/>
                  </a:lnTo>
                  <a:lnTo>
                    <a:pt x="0" y="1043"/>
                  </a:lnTo>
                  <a:lnTo>
                    <a:pt x="4" y="990"/>
                  </a:lnTo>
                  <a:lnTo>
                    <a:pt x="13" y="938"/>
                  </a:lnTo>
                  <a:lnTo>
                    <a:pt x="27" y="887"/>
                  </a:lnTo>
                  <a:lnTo>
                    <a:pt x="44" y="839"/>
                  </a:lnTo>
                  <a:lnTo>
                    <a:pt x="68" y="791"/>
                  </a:lnTo>
                  <a:lnTo>
                    <a:pt x="95" y="745"/>
                  </a:lnTo>
                  <a:lnTo>
                    <a:pt x="127" y="703"/>
                  </a:lnTo>
                  <a:lnTo>
                    <a:pt x="163" y="663"/>
                  </a:lnTo>
                  <a:lnTo>
                    <a:pt x="662" y="164"/>
                  </a:lnTo>
                  <a:lnTo>
                    <a:pt x="704" y="127"/>
                  </a:lnTo>
                  <a:lnTo>
                    <a:pt x="747" y="93"/>
                  </a:lnTo>
                  <a:lnTo>
                    <a:pt x="794" y="65"/>
                  </a:lnTo>
                  <a:lnTo>
                    <a:pt x="844" y="43"/>
                  </a:lnTo>
                  <a:lnTo>
                    <a:pt x="894" y="24"/>
                  </a:lnTo>
                  <a:lnTo>
                    <a:pt x="947" y="11"/>
                  </a:lnTo>
                  <a:lnTo>
                    <a:pt x="1001" y="3"/>
                  </a:lnTo>
                  <a:lnTo>
                    <a:pt x="10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Freeform 322"/>
            <p:cNvSpPr>
              <a:spLocks/>
            </p:cNvSpPr>
            <p:nvPr/>
          </p:nvSpPr>
          <p:spPr bwMode="auto">
            <a:xfrm>
              <a:off x="3015" y="2589"/>
              <a:ext cx="146" cy="147"/>
            </a:xfrm>
            <a:custGeom>
              <a:avLst/>
              <a:gdLst>
                <a:gd name="T0" fmla="*/ 1148 w 1613"/>
                <a:gd name="T1" fmla="*/ 7 h 1613"/>
                <a:gd name="T2" fmla="*/ 1228 w 1613"/>
                <a:gd name="T3" fmla="*/ 34 h 1613"/>
                <a:gd name="T4" fmla="*/ 1246 w 1613"/>
                <a:gd name="T5" fmla="*/ 77 h 1613"/>
                <a:gd name="T6" fmla="*/ 1228 w 1613"/>
                <a:gd name="T7" fmla="*/ 121 h 1613"/>
                <a:gd name="T8" fmla="*/ 1186 w 1613"/>
                <a:gd name="T9" fmla="*/ 139 h 1613"/>
                <a:gd name="T10" fmla="*/ 1079 w 1613"/>
                <a:gd name="T11" fmla="*/ 122 h 1613"/>
                <a:gd name="T12" fmla="*/ 944 w 1613"/>
                <a:gd name="T13" fmla="*/ 137 h 1613"/>
                <a:gd name="T14" fmla="*/ 821 w 1613"/>
                <a:gd name="T15" fmla="*/ 192 h 1613"/>
                <a:gd name="T16" fmla="*/ 250 w 1613"/>
                <a:gd name="T17" fmla="*/ 748 h 1613"/>
                <a:gd name="T18" fmla="*/ 166 w 1613"/>
                <a:gd name="T19" fmla="*/ 868 h 1613"/>
                <a:gd name="T20" fmla="*/ 125 w 1613"/>
                <a:gd name="T21" fmla="*/ 1007 h 1613"/>
                <a:gd name="T22" fmla="*/ 134 w 1613"/>
                <a:gd name="T23" fmla="*/ 1153 h 1613"/>
                <a:gd name="T24" fmla="*/ 189 w 1613"/>
                <a:gd name="T25" fmla="*/ 1286 h 1613"/>
                <a:gd name="T26" fmla="*/ 287 w 1613"/>
                <a:gd name="T27" fmla="*/ 1396 h 1613"/>
                <a:gd name="T28" fmla="*/ 413 w 1613"/>
                <a:gd name="T29" fmla="*/ 1466 h 1613"/>
                <a:gd name="T30" fmla="*/ 558 w 1613"/>
                <a:gd name="T31" fmla="*/ 1491 h 1613"/>
                <a:gd name="T32" fmla="*/ 701 w 1613"/>
                <a:gd name="T33" fmla="*/ 1466 h 1613"/>
                <a:gd name="T34" fmla="*/ 827 w 1613"/>
                <a:gd name="T35" fmla="*/ 1396 h 1613"/>
                <a:gd name="T36" fmla="*/ 1394 w 1613"/>
                <a:gd name="T37" fmla="*/ 829 h 1613"/>
                <a:gd name="T38" fmla="*/ 1463 w 1613"/>
                <a:gd name="T39" fmla="*/ 711 h 1613"/>
                <a:gd name="T40" fmla="*/ 1491 w 1613"/>
                <a:gd name="T41" fmla="*/ 579 h 1613"/>
                <a:gd name="T42" fmla="*/ 1476 w 1613"/>
                <a:gd name="T43" fmla="*/ 444 h 1613"/>
                <a:gd name="T44" fmla="*/ 1482 w 1613"/>
                <a:gd name="T45" fmla="*/ 397 h 1613"/>
                <a:gd name="T46" fmla="*/ 1520 w 1613"/>
                <a:gd name="T47" fmla="*/ 369 h 1613"/>
                <a:gd name="T48" fmla="*/ 1566 w 1613"/>
                <a:gd name="T49" fmla="*/ 375 h 1613"/>
                <a:gd name="T50" fmla="*/ 1594 w 1613"/>
                <a:gd name="T51" fmla="*/ 413 h 1613"/>
                <a:gd name="T52" fmla="*/ 1613 w 1613"/>
                <a:gd name="T53" fmla="*/ 570 h 1613"/>
                <a:gd name="T54" fmla="*/ 1587 w 1613"/>
                <a:gd name="T55" fmla="*/ 726 h 1613"/>
                <a:gd name="T56" fmla="*/ 1519 w 1613"/>
                <a:gd name="T57" fmla="*/ 868 h 1613"/>
                <a:gd name="T58" fmla="*/ 950 w 1613"/>
                <a:gd name="T59" fmla="*/ 1449 h 1613"/>
                <a:gd name="T60" fmla="*/ 819 w 1613"/>
                <a:gd name="T61" fmla="*/ 1548 h 1613"/>
                <a:gd name="T62" fmla="*/ 666 w 1613"/>
                <a:gd name="T63" fmla="*/ 1602 h 1613"/>
                <a:gd name="T64" fmla="*/ 502 w 1613"/>
                <a:gd name="T65" fmla="*/ 1610 h 1613"/>
                <a:gd name="T66" fmla="*/ 344 w 1613"/>
                <a:gd name="T67" fmla="*/ 1571 h 1613"/>
                <a:gd name="T68" fmla="*/ 204 w 1613"/>
                <a:gd name="T69" fmla="*/ 1487 h 1613"/>
                <a:gd name="T70" fmla="*/ 93 w 1613"/>
                <a:gd name="T71" fmla="*/ 1364 h 1613"/>
                <a:gd name="T72" fmla="*/ 24 w 1613"/>
                <a:gd name="T73" fmla="*/ 1218 h 1613"/>
                <a:gd name="T74" fmla="*/ 0 w 1613"/>
                <a:gd name="T75" fmla="*/ 1055 h 1613"/>
                <a:gd name="T76" fmla="*/ 24 w 1613"/>
                <a:gd name="T77" fmla="*/ 894 h 1613"/>
                <a:gd name="T78" fmla="*/ 93 w 1613"/>
                <a:gd name="T79" fmla="*/ 746 h 1613"/>
                <a:gd name="T80" fmla="*/ 662 w 1613"/>
                <a:gd name="T81" fmla="*/ 163 h 1613"/>
                <a:gd name="T82" fmla="*/ 791 w 1613"/>
                <a:gd name="T83" fmla="*/ 67 h 1613"/>
                <a:gd name="T84" fmla="*/ 938 w 1613"/>
                <a:gd name="T85" fmla="*/ 12 h 1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13" h="1613">
                  <a:moveTo>
                    <a:pt x="1043" y="0"/>
                  </a:moveTo>
                  <a:lnTo>
                    <a:pt x="1096" y="1"/>
                  </a:lnTo>
                  <a:lnTo>
                    <a:pt x="1148" y="7"/>
                  </a:lnTo>
                  <a:lnTo>
                    <a:pt x="1201" y="19"/>
                  </a:lnTo>
                  <a:lnTo>
                    <a:pt x="1216" y="25"/>
                  </a:lnTo>
                  <a:lnTo>
                    <a:pt x="1228" y="34"/>
                  </a:lnTo>
                  <a:lnTo>
                    <a:pt x="1238" y="47"/>
                  </a:lnTo>
                  <a:lnTo>
                    <a:pt x="1244" y="61"/>
                  </a:lnTo>
                  <a:lnTo>
                    <a:pt x="1246" y="77"/>
                  </a:lnTo>
                  <a:lnTo>
                    <a:pt x="1244" y="93"/>
                  </a:lnTo>
                  <a:lnTo>
                    <a:pt x="1238" y="108"/>
                  </a:lnTo>
                  <a:lnTo>
                    <a:pt x="1228" y="121"/>
                  </a:lnTo>
                  <a:lnTo>
                    <a:pt x="1216" y="131"/>
                  </a:lnTo>
                  <a:lnTo>
                    <a:pt x="1201" y="137"/>
                  </a:lnTo>
                  <a:lnTo>
                    <a:pt x="1186" y="139"/>
                  </a:lnTo>
                  <a:lnTo>
                    <a:pt x="1169" y="137"/>
                  </a:lnTo>
                  <a:lnTo>
                    <a:pt x="1124" y="126"/>
                  </a:lnTo>
                  <a:lnTo>
                    <a:pt x="1079" y="122"/>
                  </a:lnTo>
                  <a:lnTo>
                    <a:pt x="1033" y="122"/>
                  </a:lnTo>
                  <a:lnTo>
                    <a:pt x="988" y="127"/>
                  </a:lnTo>
                  <a:lnTo>
                    <a:pt x="944" y="137"/>
                  </a:lnTo>
                  <a:lnTo>
                    <a:pt x="901" y="150"/>
                  </a:lnTo>
                  <a:lnTo>
                    <a:pt x="860" y="169"/>
                  </a:lnTo>
                  <a:lnTo>
                    <a:pt x="821" y="192"/>
                  </a:lnTo>
                  <a:lnTo>
                    <a:pt x="784" y="218"/>
                  </a:lnTo>
                  <a:lnTo>
                    <a:pt x="749" y="249"/>
                  </a:lnTo>
                  <a:lnTo>
                    <a:pt x="250" y="748"/>
                  </a:lnTo>
                  <a:lnTo>
                    <a:pt x="216" y="785"/>
                  </a:lnTo>
                  <a:lnTo>
                    <a:pt x="189" y="825"/>
                  </a:lnTo>
                  <a:lnTo>
                    <a:pt x="166" y="868"/>
                  </a:lnTo>
                  <a:lnTo>
                    <a:pt x="147" y="912"/>
                  </a:lnTo>
                  <a:lnTo>
                    <a:pt x="134" y="958"/>
                  </a:lnTo>
                  <a:lnTo>
                    <a:pt x="125" y="1007"/>
                  </a:lnTo>
                  <a:lnTo>
                    <a:pt x="122" y="1055"/>
                  </a:lnTo>
                  <a:lnTo>
                    <a:pt x="125" y="1105"/>
                  </a:lnTo>
                  <a:lnTo>
                    <a:pt x="134" y="1153"/>
                  </a:lnTo>
                  <a:lnTo>
                    <a:pt x="147" y="1199"/>
                  </a:lnTo>
                  <a:lnTo>
                    <a:pt x="166" y="1244"/>
                  </a:lnTo>
                  <a:lnTo>
                    <a:pt x="189" y="1286"/>
                  </a:lnTo>
                  <a:lnTo>
                    <a:pt x="216" y="1326"/>
                  </a:lnTo>
                  <a:lnTo>
                    <a:pt x="250" y="1363"/>
                  </a:lnTo>
                  <a:lnTo>
                    <a:pt x="287" y="1396"/>
                  </a:lnTo>
                  <a:lnTo>
                    <a:pt x="326" y="1424"/>
                  </a:lnTo>
                  <a:lnTo>
                    <a:pt x="369" y="1447"/>
                  </a:lnTo>
                  <a:lnTo>
                    <a:pt x="413" y="1466"/>
                  </a:lnTo>
                  <a:lnTo>
                    <a:pt x="460" y="1479"/>
                  </a:lnTo>
                  <a:lnTo>
                    <a:pt x="508" y="1488"/>
                  </a:lnTo>
                  <a:lnTo>
                    <a:pt x="558" y="1491"/>
                  </a:lnTo>
                  <a:lnTo>
                    <a:pt x="606" y="1488"/>
                  </a:lnTo>
                  <a:lnTo>
                    <a:pt x="654" y="1479"/>
                  </a:lnTo>
                  <a:lnTo>
                    <a:pt x="701" y="1466"/>
                  </a:lnTo>
                  <a:lnTo>
                    <a:pt x="745" y="1447"/>
                  </a:lnTo>
                  <a:lnTo>
                    <a:pt x="788" y="1424"/>
                  </a:lnTo>
                  <a:lnTo>
                    <a:pt x="827" y="1396"/>
                  </a:lnTo>
                  <a:lnTo>
                    <a:pt x="864" y="1363"/>
                  </a:lnTo>
                  <a:lnTo>
                    <a:pt x="1364" y="864"/>
                  </a:lnTo>
                  <a:lnTo>
                    <a:pt x="1394" y="829"/>
                  </a:lnTo>
                  <a:lnTo>
                    <a:pt x="1421" y="792"/>
                  </a:lnTo>
                  <a:lnTo>
                    <a:pt x="1444" y="753"/>
                  </a:lnTo>
                  <a:lnTo>
                    <a:pt x="1463" y="711"/>
                  </a:lnTo>
                  <a:lnTo>
                    <a:pt x="1476" y="669"/>
                  </a:lnTo>
                  <a:lnTo>
                    <a:pt x="1485" y="625"/>
                  </a:lnTo>
                  <a:lnTo>
                    <a:pt x="1491" y="579"/>
                  </a:lnTo>
                  <a:lnTo>
                    <a:pt x="1491" y="534"/>
                  </a:lnTo>
                  <a:lnTo>
                    <a:pt x="1486" y="489"/>
                  </a:lnTo>
                  <a:lnTo>
                    <a:pt x="1476" y="444"/>
                  </a:lnTo>
                  <a:lnTo>
                    <a:pt x="1474" y="427"/>
                  </a:lnTo>
                  <a:lnTo>
                    <a:pt x="1476" y="412"/>
                  </a:lnTo>
                  <a:lnTo>
                    <a:pt x="1482" y="397"/>
                  </a:lnTo>
                  <a:lnTo>
                    <a:pt x="1492" y="385"/>
                  </a:lnTo>
                  <a:lnTo>
                    <a:pt x="1505" y="375"/>
                  </a:lnTo>
                  <a:lnTo>
                    <a:pt x="1520" y="369"/>
                  </a:lnTo>
                  <a:lnTo>
                    <a:pt x="1536" y="367"/>
                  </a:lnTo>
                  <a:lnTo>
                    <a:pt x="1552" y="369"/>
                  </a:lnTo>
                  <a:lnTo>
                    <a:pt x="1566" y="375"/>
                  </a:lnTo>
                  <a:lnTo>
                    <a:pt x="1579" y="385"/>
                  </a:lnTo>
                  <a:lnTo>
                    <a:pt x="1588" y="397"/>
                  </a:lnTo>
                  <a:lnTo>
                    <a:pt x="1594" y="413"/>
                  </a:lnTo>
                  <a:lnTo>
                    <a:pt x="1606" y="464"/>
                  </a:lnTo>
                  <a:lnTo>
                    <a:pt x="1612" y="517"/>
                  </a:lnTo>
                  <a:lnTo>
                    <a:pt x="1613" y="570"/>
                  </a:lnTo>
                  <a:lnTo>
                    <a:pt x="1610" y="623"/>
                  </a:lnTo>
                  <a:lnTo>
                    <a:pt x="1600" y="675"/>
                  </a:lnTo>
                  <a:lnTo>
                    <a:pt x="1587" y="726"/>
                  </a:lnTo>
                  <a:lnTo>
                    <a:pt x="1568" y="774"/>
                  </a:lnTo>
                  <a:lnTo>
                    <a:pt x="1546" y="822"/>
                  </a:lnTo>
                  <a:lnTo>
                    <a:pt x="1519" y="868"/>
                  </a:lnTo>
                  <a:lnTo>
                    <a:pt x="1486" y="910"/>
                  </a:lnTo>
                  <a:lnTo>
                    <a:pt x="1450" y="951"/>
                  </a:lnTo>
                  <a:lnTo>
                    <a:pt x="950" y="1449"/>
                  </a:lnTo>
                  <a:lnTo>
                    <a:pt x="910" y="1487"/>
                  </a:lnTo>
                  <a:lnTo>
                    <a:pt x="865" y="1520"/>
                  </a:lnTo>
                  <a:lnTo>
                    <a:pt x="819" y="1548"/>
                  </a:lnTo>
                  <a:lnTo>
                    <a:pt x="770" y="1571"/>
                  </a:lnTo>
                  <a:lnTo>
                    <a:pt x="719" y="1589"/>
                  </a:lnTo>
                  <a:lnTo>
                    <a:pt x="666" y="1602"/>
                  </a:lnTo>
                  <a:lnTo>
                    <a:pt x="613" y="1610"/>
                  </a:lnTo>
                  <a:lnTo>
                    <a:pt x="558" y="1613"/>
                  </a:lnTo>
                  <a:lnTo>
                    <a:pt x="502" y="1610"/>
                  </a:lnTo>
                  <a:lnTo>
                    <a:pt x="448" y="1602"/>
                  </a:lnTo>
                  <a:lnTo>
                    <a:pt x="395" y="1589"/>
                  </a:lnTo>
                  <a:lnTo>
                    <a:pt x="344" y="1571"/>
                  </a:lnTo>
                  <a:lnTo>
                    <a:pt x="295" y="1548"/>
                  </a:lnTo>
                  <a:lnTo>
                    <a:pt x="249" y="1520"/>
                  </a:lnTo>
                  <a:lnTo>
                    <a:pt x="204" y="1487"/>
                  </a:lnTo>
                  <a:lnTo>
                    <a:pt x="164" y="1449"/>
                  </a:lnTo>
                  <a:lnTo>
                    <a:pt x="126" y="1409"/>
                  </a:lnTo>
                  <a:lnTo>
                    <a:pt x="93" y="1364"/>
                  </a:lnTo>
                  <a:lnTo>
                    <a:pt x="65" y="1318"/>
                  </a:lnTo>
                  <a:lnTo>
                    <a:pt x="42" y="1269"/>
                  </a:lnTo>
                  <a:lnTo>
                    <a:pt x="24" y="1218"/>
                  </a:lnTo>
                  <a:lnTo>
                    <a:pt x="11" y="1165"/>
                  </a:lnTo>
                  <a:lnTo>
                    <a:pt x="3" y="1111"/>
                  </a:lnTo>
                  <a:lnTo>
                    <a:pt x="0" y="1055"/>
                  </a:lnTo>
                  <a:lnTo>
                    <a:pt x="3" y="1000"/>
                  </a:lnTo>
                  <a:lnTo>
                    <a:pt x="11" y="946"/>
                  </a:lnTo>
                  <a:lnTo>
                    <a:pt x="24" y="894"/>
                  </a:lnTo>
                  <a:lnTo>
                    <a:pt x="42" y="843"/>
                  </a:lnTo>
                  <a:lnTo>
                    <a:pt x="65" y="793"/>
                  </a:lnTo>
                  <a:lnTo>
                    <a:pt x="93" y="746"/>
                  </a:lnTo>
                  <a:lnTo>
                    <a:pt x="126" y="703"/>
                  </a:lnTo>
                  <a:lnTo>
                    <a:pt x="164" y="661"/>
                  </a:lnTo>
                  <a:lnTo>
                    <a:pt x="662" y="163"/>
                  </a:lnTo>
                  <a:lnTo>
                    <a:pt x="703" y="126"/>
                  </a:lnTo>
                  <a:lnTo>
                    <a:pt x="745" y="94"/>
                  </a:lnTo>
                  <a:lnTo>
                    <a:pt x="791" y="67"/>
                  </a:lnTo>
                  <a:lnTo>
                    <a:pt x="837" y="45"/>
                  </a:lnTo>
                  <a:lnTo>
                    <a:pt x="887" y="26"/>
                  </a:lnTo>
                  <a:lnTo>
                    <a:pt x="938" y="12"/>
                  </a:lnTo>
                  <a:lnTo>
                    <a:pt x="990" y="3"/>
                  </a:lnTo>
                  <a:lnTo>
                    <a:pt x="10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Freeform 323"/>
            <p:cNvSpPr>
              <a:spLocks/>
            </p:cNvSpPr>
            <p:nvPr/>
          </p:nvSpPr>
          <p:spPr bwMode="auto">
            <a:xfrm>
              <a:off x="3100" y="2520"/>
              <a:ext cx="130" cy="131"/>
            </a:xfrm>
            <a:custGeom>
              <a:avLst/>
              <a:gdLst>
                <a:gd name="T0" fmla="*/ 1376 w 1438"/>
                <a:gd name="T1" fmla="*/ 0 h 1438"/>
                <a:gd name="T2" fmla="*/ 1391 w 1438"/>
                <a:gd name="T3" fmla="*/ 2 h 1438"/>
                <a:gd name="T4" fmla="*/ 1407 w 1438"/>
                <a:gd name="T5" fmla="*/ 8 h 1438"/>
                <a:gd name="T6" fmla="*/ 1419 w 1438"/>
                <a:gd name="T7" fmla="*/ 19 h 1438"/>
                <a:gd name="T8" fmla="*/ 1429 w 1438"/>
                <a:gd name="T9" fmla="*/ 31 h 1438"/>
                <a:gd name="T10" fmla="*/ 1436 w 1438"/>
                <a:gd name="T11" fmla="*/ 46 h 1438"/>
                <a:gd name="T12" fmla="*/ 1438 w 1438"/>
                <a:gd name="T13" fmla="*/ 61 h 1438"/>
                <a:gd name="T14" fmla="*/ 1436 w 1438"/>
                <a:gd name="T15" fmla="*/ 77 h 1438"/>
                <a:gd name="T16" fmla="*/ 1429 w 1438"/>
                <a:gd name="T17" fmla="*/ 92 h 1438"/>
                <a:gd name="T18" fmla="*/ 1419 w 1438"/>
                <a:gd name="T19" fmla="*/ 105 h 1438"/>
                <a:gd name="T20" fmla="*/ 105 w 1438"/>
                <a:gd name="T21" fmla="*/ 1419 h 1438"/>
                <a:gd name="T22" fmla="*/ 91 w 1438"/>
                <a:gd name="T23" fmla="*/ 1430 h 1438"/>
                <a:gd name="T24" fmla="*/ 77 w 1438"/>
                <a:gd name="T25" fmla="*/ 1436 h 1438"/>
                <a:gd name="T26" fmla="*/ 61 w 1438"/>
                <a:gd name="T27" fmla="*/ 1438 h 1438"/>
                <a:gd name="T28" fmla="*/ 45 w 1438"/>
                <a:gd name="T29" fmla="*/ 1436 h 1438"/>
                <a:gd name="T30" fmla="*/ 31 w 1438"/>
                <a:gd name="T31" fmla="*/ 1430 h 1438"/>
                <a:gd name="T32" fmla="*/ 19 w 1438"/>
                <a:gd name="T33" fmla="*/ 1419 h 1438"/>
                <a:gd name="T34" fmla="*/ 8 w 1438"/>
                <a:gd name="T35" fmla="*/ 1407 h 1438"/>
                <a:gd name="T36" fmla="*/ 2 w 1438"/>
                <a:gd name="T37" fmla="*/ 1392 h 1438"/>
                <a:gd name="T38" fmla="*/ 0 w 1438"/>
                <a:gd name="T39" fmla="*/ 1377 h 1438"/>
                <a:gd name="T40" fmla="*/ 2 w 1438"/>
                <a:gd name="T41" fmla="*/ 1361 h 1438"/>
                <a:gd name="T42" fmla="*/ 8 w 1438"/>
                <a:gd name="T43" fmla="*/ 1346 h 1438"/>
                <a:gd name="T44" fmla="*/ 19 w 1438"/>
                <a:gd name="T45" fmla="*/ 1333 h 1438"/>
                <a:gd name="T46" fmla="*/ 1333 w 1438"/>
                <a:gd name="T47" fmla="*/ 19 h 1438"/>
                <a:gd name="T48" fmla="*/ 1345 w 1438"/>
                <a:gd name="T49" fmla="*/ 8 h 1438"/>
                <a:gd name="T50" fmla="*/ 1361 w 1438"/>
                <a:gd name="T51" fmla="*/ 2 h 1438"/>
                <a:gd name="T52" fmla="*/ 1376 w 1438"/>
                <a:gd name="T53" fmla="*/ 0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38" h="1438">
                  <a:moveTo>
                    <a:pt x="1376" y="0"/>
                  </a:moveTo>
                  <a:lnTo>
                    <a:pt x="1391" y="2"/>
                  </a:lnTo>
                  <a:lnTo>
                    <a:pt x="1407" y="8"/>
                  </a:lnTo>
                  <a:lnTo>
                    <a:pt x="1419" y="19"/>
                  </a:lnTo>
                  <a:lnTo>
                    <a:pt x="1429" y="31"/>
                  </a:lnTo>
                  <a:lnTo>
                    <a:pt x="1436" y="46"/>
                  </a:lnTo>
                  <a:lnTo>
                    <a:pt x="1438" y="61"/>
                  </a:lnTo>
                  <a:lnTo>
                    <a:pt x="1436" y="77"/>
                  </a:lnTo>
                  <a:lnTo>
                    <a:pt x="1429" y="92"/>
                  </a:lnTo>
                  <a:lnTo>
                    <a:pt x="1419" y="105"/>
                  </a:lnTo>
                  <a:lnTo>
                    <a:pt x="105" y="1419"/>
                  </a:lnTo>
                  <a:lnTo>
                    <a:pt x="91" y="1430"/>
                  </a:lnTo>
                  <a:lnTo>
                    <a:pt x="77" y="1436"/>
                  </a:lnTo>
                  <a:lnTo>
                    <a:pt x="61" y="1438"/>
                  </a:lnTo>
                  <a:lnTo>
                    <a:pt x="45" y="1436"/>
                  </a:lnTo>
                  <a:lnTo>
                    <a:pt x="31" y="1430"/>
                  </a:lnTo>
                  <a:lnTo>
                    <a:pt x="19" y="1419"/>
                  </a:lnTo>
                  <a:lnTo>
                    <a:pt x="8" y="1407"/>
                  </a:lnTo>
                  <a:lnTo>
                    <a:pt x="2" y="1392"/>
                  </a:lnTo>
                  <a:lnTo>
                    <a:pt x="0" y="1377"/>
                  </a:lnTo>
                  <a:lnTo>
                    <a:pt x="2" y="1361"/>
                  </a:lnTo>
                  <a:lnTo>
                    <a:pt x="8" y="1346"/>
                  </a:lnTo>
                  <a:lnTo>
                    <a:pt x="19" y="1333"/>
                  </a:lnTo>
                  <a:lnTo>
                    <a:pt x="1333" y="19"/>
                  </a:lnTo>
                  <a:lnTo>
                    <a:pt x="1345" y="8"/>
                  </a:lnTo>
                  <a:lnTo>
                    <a:pt x="1361" y="2"/>
                  </a:lnTo>
                  <a:lnTo>
                    <a:pt x="13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36" name="Group 298"/>
          <p:cNvGrpSpPr>
            <a:grpSpLocks noChangeAspect="1"/>
          </p:cNvGrpSpPr>
          <p:nvPr/>
        </p:nvGrpSpPr>
        <p:grpSpPr bwMode="auto">
          <a:xfrm>
            <a:off x="4428391" y="3030382"/>
            <a:ext cx="384175" cy="476250"/>
            <a:chOff x="1898" y="2435"/>
            <a:chExt cx="242" cy="300"/>
          </a:xfrm>
          <a:solidFill>
            <a:schemeClr val="accent1"/>
          </a:solidFill>
        </p:grpSpPr>
        <p:sp>
          <p:nvSpPr>
            <p:cNvPr id="37" name="Freeform 300"/>
            <p:cNvSpPr>
              <a:spLocks/>
            </p:cNvSpPr>
            <p:nvPr/>
          </p:nvSpPr>
          <p:spPr bwMode="auto">
            <a:xfrm>
              <a:off x="1990" y="2696"/>
              <a:ext cx="58" cy="19"/>
            </a:xfrm>
            <a:custGeom>
              <a:avLst/>
              <a:gdLst>
                <a:gd name="T0" fmla="*/ 590 w 637"/>
                <a:gd name="T1" fmla="*/ 0 h 211"/>
                <a:gd name="T2" fmla="*/ 607 w 637"/>
                <a:gd name="T3" fmla="*/ 4 h 211"/>
                <a:gd name="T4" fmla="*/ 620 w 637"/>
                <a:gd name="T5" fmla="*/ 13 h 211"/>
                <a:gd name="T6" fmla="*/ 629 w 637"/>
                <a:gd name="T7" fmla="*/ 26 h 211"/>
                <a:gd name="T8" fmla="*/ 636 w 637"/>
                <a:gd name="T9" fmla="*/ 42 h 211"/>
                <a:gd name="T10" fmla="*/ 637 w 637"/>
                <a:gd name="T11" fmla="*/ 59 h 211"/>
                <a:gd name="T12" fmla="*/ 631 w 637"/>
                <a:gd name="T13" fmla="*/ 74 h 211"/>
                <a:gd name="T14" fmla="*/ 623 w 637"/>
                <a:gd name="T15" fmla="*/ 88 h 211"/>
                <a:gd name="T16" fmla="*/ 610 w 637"/>
                <a:gd name="T17" fmla="*/ 98 h 211"/>
                <a:gd name="T18" fmla="*/ 594 w 637"/>
                <a:gd name="T19" fmla="*/ 104 h 211"/>
                <a:gd name="T20" fmla="*/ 63 w 637"/>
                <a:gd name="T21" fmla="*/ 210 h 211"/>
                <a:gd name="T22" fmla="*/ 57 w 637"/>
                <a:gd name="T23" fmla="*/ 211 h 211"/>
                <a:gd name="T24" fmla="*/ 52 w 637"/>
                <a:gd name="T25" fmla="*/ 211 h 211"/>
                <a:gd name="T26" fmla="*/ 37 w 637"/>
                <a:gd name="T27" fmla="*/ 210 h 211"/>
                <a:gd name="T28" fmla="*/ 25 w 637"/>
                <a:gd name="T29" fmla="*/ 204 h 211"/>
                <a:gd name="T30" fmla="*/ 14 w 637"/>
                <a:gd name="T31" fmla="*/ 194 h 211"/>
                <a:gd name="T32" fmla="*/ 5 w 637"/>
                <a:gd name="T33" fmla="*/ 183 h 211"/>
                <a:gd name="T34" fmla="*/ 0 w 637"/>
                <a:gd name="T35" fmla="*/ 169 h 211"/>
                <a:gd name="T36" fmla="*/ 0 w 637"/>
                <a:gd name="T37" fmla="*/ 152 h 211"/>
                <a:gd name="T38" fmla="*/ 4 w 637"/>
                <a:gd name="T39" fmla="*/ 136 h 211"/>
                <a:gd name="T40" fmla="*/ 14 w 637"/>
                <a:gd name="T41" fmla="*/ 123 h 211"/>
                <a:gd name="T42" fmla="*/ 26 w 637"/>
                <a:gd name="T43" fmla="*/ 113 h 211"/>
                <a:gd name="T44" fmla="*/ 42 w 637"/>
                <a:gd name="T45" fmla="*/ 106 h 211"/>
                <a:gd name="T46" fmla="*/ 573 w 637"/>
                <a:gd name="T47" fmla="*/ 0 h 211"/>
                <a:gd name="T48" fmla="*/ 590 w 637"/>
                <a:gd name="T4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7" h="211">
                  <a:moveTo>
                    <a:pt x="590" y="0"/>
                  </a:moveTo>
                  <a:lnTo>
                    <a:pt x="607" y="4"/>
                  </a:lnTo>
                  <a:lnTo>
                    <a:pt x="620" y="13"/>
                  </a:lnTo>
                  <a:lnTo>
                    <a:pt x="629" y="26"/>
                  </a:lnTo>
                  <a:lnTo>
                    <a:pt x="636" y="42"/>
                  </a:lnTo>
                  <a:lnTo>
                    <a:pt x="637" y="59"/>
                  </a:lnTo>
                  <a:lnTo>
                    <a:pt x="631" y="74"/>
                  </a:lnTo>
                  <a:lnTo>
                    <a:pt x="623" y="88"/>
                  </a:lnTo>
                  <a:lnTo>
                    <a:pt x="610" y="98"/>
                  </a:lnTo>
                  <a:lnTo>
                    <a:pt x="594" y="104"/>
                  </a:lnTo>
                  <a:lnTo>
                    <a:pt x="63" y="210"/>
                  </a:lnTo>
                  <a:lnTo>
                    <a:pt x="57" y="211"/>
                  </a:lnTo>
                  <a:lnTo>
                    <a:pt x="52" y="211"/>
                  </a:lnTo>
                  <a:lnTo>
                    <a:pt x="37" y="210"/>
                  </a:lnTo>
                  <a:lnTo>
                    <a:pt x="25" y="204"/>
                  </a:lnTo>
                  <a:lnTo>
                    <a:pt x="14" y="194"/>
                  </a:lnTo>
                  <a:lnTo>
                    <a:pt x="5" y="183"/>
                  </a:lnTo>
                  <a:lnTo>
                    <a:pt x="0" y="169"/>
                  </a:lnTo>
                  <a:lnTo>
                    <a:pt x="0" y="152"/>
                  </a:lnTo>
                  <a:lnTo>
                    <a:pt x="4" y="136"/>
                  </a:lnTo>
                  <a:lnTo>
                    <a:pt x="14" y="123"/>
                  </a:lnTo>
                  <a:lnTo>
                    <a:pt x="26" y="113"/>
                  </a:lnTo>
                  <a:lnTo>
                    <a:pt x="42" y="106"/>
                  </a:lnTo>
                  <a:lnTo>
                    <a:pt x="573" y="0"/>
                  </a:lnTo>
                  <a:lnTo>
                    <a:pt x="5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Freeform 301"/>
            <p:cNvSpPr>
              <a:spLocks/>
            </p:cNvSpPr>
            <p:nvPr/>
          </p:nvSpPr>
          <p:spPr bwMode="auto">
            <a:xfrm>
              <a:off x="2014" y="2435"/>
              <a:ext cx="10" cy="29"/>
            </a:xfrm>
            <a:custGeom>
              <a:avLst/>
              <a:gdLst>
                <a:gd name="T0" fmla="*/ 54 w 107"/>
                <a:gd name="T1" fmla="*/ 0 h 319"/>
                <a:gd name="T2" fmla="*/ 71 w 107"/>
                <a:gd name="T3" fmla="*/ 3 h 319"/>
                <a:gd name="T4" fmla="*/ 85 w 107"/>
                <a:gd name="T5" fmla="*/ 10 h 319"/>
                <a:gd name="T6" fmla="*/ 97 w 107"/>
                <a:gd name="T7" fmla="*/ 22 h 319"/>
                <a:gd name="T8" fmla="*/ 104 w 107"/>
                <a:gd name="T9" fmla="*/ 36 h 319"/>
                <a:gd name="T10" fmla="*/ 107 w 107"/>
                <a:gd name="T11" fmla="*/ 54 h 319"/>
                <a:gd name="T12" fmla="*/ 107 w 107"/>
                <a:gd name="T13" fmla="*/ 267 h 319"/>
                <a:gd name="T14" fmla="*/ 104 w 107"/>
                <a:gd name="T15" fmla="*/ 283 h 319"/>
                <a:gd name="T16" fmla="*/ 97 w 107"/>
                <a:gd name="T17" fmla="*/ 298 h 319"/>
                <a:gd name="T18" fmla="*/ 85 w 107"/>
                <a:gd name="T19" fmla="*/ 309 h 319"/>
                <a:gd name="T20" fmla="*/ 71 w 107"/>
                <a:gd name="T21" fmla="*/ 316 h 319"/>
                <a:gd name="T22" fmla="*/ 54 w 107"/>
                <a:gd name="T23" fmla="*/ 319 h 319"/>
                <a:gd name="T24" fmla="*/ 37 w 107"/>
                <a:gd name="T25" fmla="*/ 316 h 319"/>
                <a:gd name="T26" fmla="*/ 22 w 107"/>
                <a:gd name="T27" fmla="*/ 309 h 319"/>
                <a:gd name="T28" fmla="*/ 11 w 107"/>
                <a:gd name="T29" fmla="*/ 298 h 319"/>
                <a:gd name="T30" fmla="*/ 4 w 107"/>
                <a:gd name="T31" fmla="*/ 283 h 319"/>
                <a:gd name="T32" fmla="*/ 0 w 107"/>
                <a:gd name="T33" fmla="*/ 267 h 319"/>
                <a:gd name="T34" fmla="*/ 0 w 107"/>
                <a:gd name="T35" fmla="*/ 54 h 319"/>
                <a:gd name="T36" fmla="*/ 4 w 107"/>
                <a:gd name="T37" fmla="*/ 36 h 319"/>
                <a:gd name="T38" fmla="*/ 11 w 107"/>
                <a:gd name="T39" fmla="*/ 22 h 319"/>
                <a:gd name="T40" fmla="*/ 22 w 107"/>
                <a:gd name="T41" fmla="*/ 10 h 319"/>
                <a:gd name="T42" fmla="*/ 37 w 107"/>
                <a:gd name="T43" fmla="*/ 3 h 319"/>
                <a:gd name="T44" fmla="*/ 54 w 107"/>
                <a:gd name="T4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 h="319">
                  <a:moveTo>
                    <a:pt x="54" y="0"/>
                  </a:moveTo>
                  <a:lnTo>
                    <a:pt x="71" y="3"/>
                  </a:lnTo>
                  <a:lnTo>
                    <a:pt x="85" y="10"/>
                  </a:lnTo>
                  <a:lnTo>
                    <a:pt x="97" y="22"/>
                  </a:lnTo>
                  <a:lnTo>
                    <a:pt x="104" y="36"/>
                  </a:lnTo>
                  <a:lnTo>
                    <a:pt x="107" y="54"/>
                  </a:lnTo>
                  <a:lnTo>
                    <a:pt x="107" y="267"/>
                  </a:lnTo>
                  <a:lnTo>
                    <a:pt x="104" y="283"/>
                  </a:lnTo>
                  <a:lnTo>
                    <a:pt x="97" y="298"/>
                  </a:lnTo>
                  <a:lnTo>
                    <a:pt x="85" y="309"/>
                  </a:lnTo>
                  <a:lnTo>
                    <a:pt x="71" y="316"/>
                  </a:lnTo>
                  <a:lnTo>
                    <a:pt x="54" y="319"/>
                  </a:lnTo>
                  <a:lnTo>
                    <a:pt x="37" y="316"/>
                  </a:lnTo>
                  <a:lnTo>
                    <a:pt x="22" y="309"/>
                  </a:lnTo>
                  <a:lnTo>
                    <a:pt x="11" y="298"/>
                  </a:lnTo>
                  <a:lnTo>
                    <a:pt x="4" y="283"/>
                  </a:lnTo>
                  <a:lnTo>
                    <a:pt x="0" y="267"/>
                  </a:lnTo>
                  <a:lnTo>
                    <a:pt x="0" y="54"/>
                  </a:lnTo>
                  <a:lnTo>
                    <a:pt x="4" y="36"/>
                  </a:lnTo>
                  <a:lnTo>
                    <a:pt x="11" y="22"/>
                  </a:lnTo>
                  <a:lnTo>
                    <a:pt x="22" y="10"/>
                  </a:lnTo>
                  <a:lnTo>
                    <a:pt x="37" y="3"/>
                  </a:ln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Freeform 302"/>
            <p:cNvSpPr>
              <a:spLocks/>
            </p:cNvSpPr>
            <p:nvPr/>
          </p:nvSpPr>
          <p:spPr bwMode="auto">
            <a:xfrm>
              <a:off x="1898" y="2551"/>
              <a:ext cx="29" cy="10"/>
            </a:xfrm>
            <a:custGeom>
              <a:avLst/>
              <a:gdLst>
                <a:gd name="T0" fmla="*/ 53 w 319"/>
                <a:gd name="T1" fmla="*/ 0 h 107"/>
                <a:gd name="T2" fmla="*/ 266 w 319"/>
                <a:gd name="T3" fmla="*/ 0 h 107"/>
                <a:gd name="T4" fmla="*/ 282 w 319"/>
                <a:gd name="T5" fmla="*/ 3 h 107"/>
                <a:gd name="T6" fmla="*/ 297 w 319"/>
                <a:gd name="T7" fmla="*/ 11 h 107"/>
                <a:gd name="T8" fmla="*/ 308 w 319"/>
                <a:gd name="T9" fmla="*/ 22 h 107"/>
                <a:gd name="T10" fmla="*/ 316 w 319"/>
                <a:gd name="T11" fmla="*/ 36 h 107"/>
                <a:gd name="T12" fmla="*/ 319 w 319"/>
                <a:gd name="T13" fmla="*/ 53 h 107"/>
                <a:gd name="T14" fmla="*/ 316 w 319"/>
                <a:gd name="T15" fmla="*/ 71 h 107"/>
                <a:gd name="T16" fmla="*/ 308 w 319"/>
                <a:gd name="T17" fmla="*/ 85 h 107"/>
                <a:gd name="T18" fmla="*/ 297 w 319"/>
                <a:gd name="T19" fmla="*/ 97 h 107"/>
                <a:gd name="T20" fmla="*/ 282 w 319"/>
                <a:gd name="T21" fmla="*/ 104 h 107"/>
                <a:gd name="T22" fmla="*/ 266 w 319"/>
                <a:gd name="T23" fmla="*/ 107 h 107"/>
                <a:gd name="T24" fmla="*/ 53 w 319"/>
                <a:gd name="T25" fmla="*/ 107 h 107"/>
                <a:gd name="T26" fmla="*/ 37 w 319"/>
                <a:gd name="T27" fmla="*/ 104 h 107"/>
                <a:gd name="T28" fmla="*/ 22 w 319"/>
                <a:gd name="T29" fmla="*/ 97 h 107"/>
                <a:gd name="T30" fmla="*/ 10 w 319"/>
                <a:gd name="T31" fmla="*/ 85 h 107"/>
                <a:gd name="T32" fmla="*/ 2 w 319"/>
                <a:gd name="T33" fmla="*/ 71 h 107"/>
                <a:gd name="T34" fmla="*/ 0 w 319"/>
                <a:gd name="T35" fmla="*/ 53 h 107"/>
                <a:gd name="T36" fmla="*/ 2 w 319"/>
                <a:gd name="T37" fmla="*/ 36 h 107"/>
                <a:gd name="T38" fmla="*/ 10 w 319"/>
                <a:gd name="T39" fmla="*/ 22 h 107"/>
                <a:gd name="T40" fmla="*/ 22 w 319"/>
                <a:gd name="T41" fmla="*/ 11 h 107"/>
                <a:gd name="T42" fmla="*/ 37 w 319"/>
                <a:gd name="T43" fmla="*/ 3 h 107"/>
                <a:gd name="T44" fmla="*/ 53 w 31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9" h="107">
                  <a:moveTo>
                    <a:pt x="53" y="0"/>
                  </a:moveTo>
                  <a:lnTo>
                    <a:pt x="266" y="0"/>
                  </a:lnTo>
                  <a:lnTo>
                    <a:pt x="282" y="3"/>
                  </a:lnTo>
                  <a:lnTo>
                    <a:pt x="297" y="11"/>
                  </a:lnTo>
                  <a:lnTo>
                    <a:pt x="308" y="22"/>
                  </a:lnTo>
                  <a:lnTo>
                    <a:pt x="316" y="36"/>
                  </a:lnTo>
                  <a:lnTo>
                    <a:pt x="319" y="53"/>
                  </a:lnTo>
                  <a:lnTo>
                    <a:pt x="316" y="71"/>
                  </a:lnTo>
                  <a:lnTo>
                    <a:pt x="308" y="85"/>
                  </a:lnTo>
                  <a:lnTo>
                    <a:pt x="297" y="97"/>
                  </a:lnTo>
                  <a:lnTo>
                    <a:pt x="282" y="104"/>
                  </a:lnTo>
                  <a:lnTo>
                    <a:pt x="266" y="107"/>
                  </a:lnTo>
                  <a:lnTo>
                    <a:pt x="53" y="107"/>
                  </a:lnTo>
                  <a:lnTo>
                    <a:pt x="37" y="104"/>
                  </a:lnTo>
                  <a:lnTo>
                    <a:pt x="22" y="97"/>
                  </a:lnTo>
                  <a:lnTo>
                    <a:pt x="10" y="85"/>
                  </a:lnTo>
                  <a:lnTo>
                    <a:pt x="2" y="71"/>
                  </a:lnTo>
                  <a:lnTo>
                    <a:pt x="0" y="53"/>
                  </a:lnTo>
                  <a:lnTo>
                    <a:pt x="2" y="36"/>
                  </a:lnTo>
                  <a:lnTo>
                    <a:pt x="10" y="22"/>
                  </a:lnTo>
                  <a:lnTo>
                    <a:pt x="22" y="11"/>
                  </a:lnTo>
                  <a:lnTo>
                    <a:pt x="37" y="3"/>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 name="Freeform 303"/>
            <p:cNvSpPr>
              <a:spLocks/>
            </p:cNvSpPr>
            <p:nvPr/>
          </p:nvSpPr>
          <p:spPr bwMode="auto">
            <a:xfrm>
              <a:off x="2111" y="2551"/>
              <a:ext cx="29" cy="10"/>
            </a:xfrm>
            <a:custGeom>
              <a:avLst/>
              <a:gdLst>
                <a:gd name="T0" fmla="*/ 54 w 319"/>
                <a:gd name="T1" fmla="*/ 0 h 107"/>
                <a:gd name="T2" fmla="*/ 266 w 319"/>
                <a:gd name="T3" fmla="*/ 0 h 107"/>
                <a:gd name="T4" fmla="*/ 283 w 319"/>
                <a:gd name="T5" fmla="*/ 3 h 107"/>
                <a:gd name="T6" fmla="*/ 298 w 319"/>
                <a:gd name="T7" fmla="*/ 11 h 107"/>
                <a:gd name="T8" fmla="*/ 309 w 319"/>
                <a:gd name="T9" fmla="*/ 22 h 107"/>
                <a:gd name="T10" fmla="*/ 316 w 319"/>
                <a:gd name="T11" fmla="*/ 36 h 107"/>
                <a:gd name="T12" fmla="*/ 319 w 319"/>
                <a:gd name="T13" fmla="*/ 53 h 107"/>
                <a:gd name="T14" fmla="*/ 316 w 319"/>
                <a:gd name="T15" fmla="*/ 71 h 107"/>
                <a:gd name="T16" fmla="*/ 309 w 319"/>
                <a:gd name="T17" fmla="*/ 85 h 107"/>
                <a:gd name="T18" fmla="*/ 298 w 319"/>
                <a:gd name="T19" fmla="*/ 97 h 107"/>
                <a:gd name="T20" fmla="*/ 283 w 319"/>
                <a:gd name="T21" fmla="*/ 104 h 107"/>
                <a:gd name="T22" fmla="*/ 266 w 319"/>
                <a:gd name="T23" fmla="*/ 107 h 107"/>
                <a:gd name="T24" fmla="*/ 54 w 319"/>
                <a:gd name="T25" fmla="*/ 107 h 107"/>
                <a:gd name="T26" fmla="*/ 36 w 319"/>
                <a:gd name="T27" fmla="*/ 104 h 107"/>
                <a:gd name="T28" fmla="*/ 22 w 319"/>
                <a:gd name="T29" fmla="*/ 97 h 107"/>
                <a:gd name="T30" fmla="*/ 10 w 319"/>
                <a:gd name="T31" fmla="*/ 85 h 107"/>
                <a:gd name="T32" fmla="*/ 3 w 319"/>
                <a:gd name="T33" fmla="*/ 71 h 107"/>
                <a:gd name="T34" fmla="*/ 0 w 319"/>
                <a:gd name="T35" fmla="*/ 53 h 107"/>
                <a:gd name="T36" fmla="*/ 3 w 319"/>
                <a:gd name="T37" fmla="*/ 36 h 107"/>
                <a:gd name="T38" fmla="*/ 10 w 319"/>
                <a:gd name="T39" fmla="*/ 22 h 107"/>
                <a:gd name="T40" fmla="*/ 22 w 319"/>
                <a:gd name="T41" fmla="*/ 11 h 107"/>
                <a:gd name="T42" fmla="*/ 36 w 319"/>
                <a:gd name="T43" fmla="*/ 3 h 107"/>
                <a:gd name="T44" fmla="*/ 54 w 31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9" h="107">
                  <a:moveTo>
                    <a:pt x="54" y="0"/>
                  </a:moveTo>
                  <a:lnTo>
                    <a:pt x="266" y="0"/>
                  </a:lnTo>
                  <a:lnTo>
                    <a:pt x="283" y="3"/>
                  </a:lnTo>
                  <a:lnTo>
                    <a:pt x="298" y="11"/>
                  </a:lnTo>
                  <a:lnTo>
                    <a:pt x="309" y="22"/>
                  </a:lnTo>
                  <a:lnTo>
                    <a:pt x="316" y="36"/>
                  </a:lnTo>
                  <a:lnTo>
                    <a:pt x="319" y="53"/>
                  </a:lnTo>
                  <a:lnTo>
                    <a:pt x="316" y="71"/>
                  </a:lnTo>
                  <a:lnTo>
                    <a:pt x="309" y="85"/>
                  </a:lnTo>
                  <a:lnTo>
                    <a:pt x="298" y="97"/>
                  </a:lnTo>
                  <a:lnTo>
                    <a:pt x="283" y="104"/>
                  </a:lnTo>
                  <a:lnTo>
                    <a:pt x="266" y="107"/>
                  </a:lnTo>
                  <a:lnTo>
                    <a:pt x="54" y="107"/>
                  </a:lnTo>
                  <a:lnTo>
                    <a:pt x="36" y="104"/>
                  </a:lnTo>
                  <a:lnTo>
                    <a:pt x="22" y="97"/>
                  </a:lnTo>
                  <a:lnTo>
                    <a:pt x="10" y="85"/>
                  </a:lnTo>
                  <a:lnTo>
                    <a:pt x="3" y="71"/>
                  </a:lnTo>
                  <a:lnTo>
                    <a:pt x="0" y="53"/>
                  </a:lnTo>
                  <a:lnTo>
                    <a:pt x="3" y="36"/>
                  </a:lnTo>
                  <a:lnTo>
                    <a:pt x="10" y="22"/>
                  </a:lnTo>
                  <a:lnTo>
                    <a:pt x="22" y="11"/>
                  </a:lnTo>
                  <a:lnTo>
                    <a:pt x="36" y="3"/>
                  </a:ln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 name="Freeform 304"/>
            <p:cNvSpPr>
              <a:spLocks/>
            </p:cNvSpPr>
            <p:nvPr/>
          </p:nvSpPr>
          <p:spPr bwMode="auto">
            <a:xfrm>
              <a:off x="2082" y="2469"/>
              <a:ext cx="24" cy="24"/>
            </a:xfrm>
            <a:custGeom>
              <a:avLst/>
              <a:gdLst>
                <a:gd name="T0" fmla="*/ 221 w 265"/>
                <a:gd name="T1" fmla="*/ 0 h 265"/>
                <a:gd name="T2" fmla="*/ 236 w 265"/>
                <a:gd name="T3" fmla="*/ 4 h 265"/>
                <a:gd name="T4" fmla="*/ 250 w 265"/>
                <a:gd name="T5" fmla="*/ 15 h 265"/>
                <a:gd name="T6" fmla="*/ 260 w 265"/>
                <a:gd name="T7" fmla="*/ 28 h 265"/>
                <a:gd name="T8" fmla="*/ 265 w 265"/>
                <a:gd name="T9" fmla="*/ 44 h 265"/>
                <a:gd name="T10" fmla="*/ 265 w 265"/>
                <a:gd name="T11" fmla="*/ 60 h 265"/>
                <a:gd name="T12" fmla="*/ 260 w 265"/>
                <a:gd name="T13" fmla="*/ 76 h 265"/>
                <a:gd name="T14" fmla="*/ 250 w 265"/>
                <a:gd name="T15" fmla="*/ 89 h 265"/>
                <a:gd name="T16" fmla="*/ 90 w 265"/>
                <a:gd name="T17" fmla="*/ 249 h 265"/>
                <a:gd name="T18" fmla="*/ 79 w 265"/>
                <a:gd name="T19" fmla="*/ 258 h 265"/>
                <a:gd name="T20" fmla="*/ 66 w 265"/>
                <a:gd name="T21" fmla="*/ 264 h 265"/>
                <a:gd name="T22" fmla="*/ 53 w 265"/>
                <a:gd name="T23" fmla="*/ 265 h 265"/>
                <a:gd name="T24" fmla="*/ 39 w 265"/>
                <a:gd name="T25" fmla="*/ 264 h 265"/>
                <a:gd name="T26" fmla="*/ 27 w 265"/>
                <a:gd name="T27" fmla="*/ 258 h 265"/>
                <a:gd name="T28" fmla="*/ 15 w 265"/>
                <a:gd name="T29" fmla="*/ 249 h 265"/>
                <a:gd name="T30" fmla="*/ 5 w 265"/>
                <a:gd name="T31" fmla="*/ 236 h 265"/>
                <a:gd name="T32" fmla="*/ 0 w 265"/>
                <a:gd name="T33" fmla="*/ 220 h 265"/>
                <a:gd name="T34" fmla="*/ 0 w 265"/>
                <a:gd name="T35" fmla="*/ 203 h 265"/>
                <a:gd name="T36" fmla="*/ 5 w 265"/>
                <a:gd name="T37" fmla="*/ 188 h 265"/>
                <a:gd name="T38" fmla="*/ 15 w 265"/>
                <a:gd name="T39" fmla="*/ 174 h 265"/>
                <a:gd name="T40" fmla="*/ 175 w 265"/>
                <a:gd name="T41" fmla="*/ 15 h 265"/>
                <a:gd name="T42" fmla="*/ 188 w 265"/>
                <a:gd name="T43" fmla="*/ 4 h 265"/>
                <a:gd name="T44" fmla="*/ 204 w 265"/>
                <a:gd name="T45" fmla="*/ 0 h 265"/>
                <a:gd name="T46" fmla="*/ 221 w 265"/>
                <a:gd name="T47"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5" h="265">
                  <a:moveTo>
                    <a:pt x="221" y="0"/>
                  </a:moveTo>
                  <a:lnTo>
                    <a:pt x="236" y="4"/>
                  </a:lnTo>
                  <a:lnTo>
                    <a:pt x="250" y="15"/>
                  </a:lnTo>
                  <a:lnTo>
                    <a:pt x="260" y="28"/>
                  </a:lnTo>
                  <a:lnTo>
                    <a:pt x="265" y="44"/>
                  </a:lnTo>
                  <a:lnTo>
                    <a:pt x="265" y="60"/>
                  </a:lnTo>
                  <a:lnTo>
                    <a:pt x="260" y="76"/>
                  </a:lnTo>
                  <a:lnTo>
                    <a:pt x="250" y="89"/>
                  </a:lnTo>
                  <a:lnTo>
                    <a:pt x="90" y="249"/>
                  </a:lnTo>
                  <a:lnTo>
                    <a:pt x="79" y="258"/>
                  </a:lnTo>
                  <a:lnTo>
                    <a:pt x="66" y="264"/>
                  </a:lnTo>
                  <a:lnTo>
                    <a:pt x="53" y="265"/>
                  </a:lnTo>
                  <a:lnTo>
                    <a:pt x="39" y="264"/>
                  </a:lnTo>
                  <a:lnTo>
                    <a:pt x="27" y="258"/>
                  </a:lnTo>
                  <a:lnTo>
                    <a:pt x="15" y="249"/>
                  </a:lnTo>
                  <a:lnTo>
                    <a:pt x="5" y="236"/>
                  </a:lnTo>
                  <a:lnTo>
                    <a:pt x="0" y="220"/>
                  </a:lnTo>
                  <a:lnTo>
                    <a:pt x="0" y="203"/>
                  </a:lnTo>
                  <a:lnTo>
                    <a:pt x="5" y="188"/>
                  </a:lnTo>
                  <a:lnTo>
                    <a:pt x="15" y="174"/>
                  </a:lnTo>
                  <a:lnTo>
                    <a:pt x="175" y="15"/>
                  </a:lnTo>
                  <a:lnTo>
                    <a:pt x="188" y="4"/>
                  </a:lnTo>
                  <a:lnTo>
                    <a:pt x="204" y="0"/>
                  </a:lnTo>
                  <a:lnTo>
                    <a:pt x="2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 name="Freeform 305"/>
            <p:cNvSpPr>
              <a:spLocks/>
            </p:cNvSpPr>
            <p:nvPr/>
          </p:nvSpPr>
          <p:spPr bwMode="auto">
            <a:xfrm>
              <a:off x="2082" y="2619"/>
              <a:ext cx="24" cy="24"/>
            </a:xfrm>
            <a:custGeom>
              <a:avLst/>
              <a:gdLst>
                <a:gd name="T0" fmla="*/ 44 w 265"/>
                <a:gd name="T1" fmla="*/ 0 h 265"/>
                <a:gd name="T2" fmla="*/ 61 w 265"/>
                <a:gd name="T3" fmla="*/ 0 h 265"/>
                <a:gd name="T4" fmla="*/ 76 w 265"/>
                <a:gd name="T5" fmla="*/ 5 h 265"/>
                <a:gd name="T6" fmla="*/ 90 w 265"/>
                <a:gd name="T7" fmla="*/ 15 h 265"/>
                <a:gd name="T8" fmla="*/ 250 w 265"/>
                <a:gd name="T9" fmla="*/ 174 h 265"/>
                <a:gd name="T10" fmla="*/ 260 w 265"/>
                <a:gd name="T11" fmla="*/ 188 h 265"/>
                <a:gd name="T12" fmla="*/ 265 w 265"/>
                <a:gd name="T13" fmla="*/ 204 h 265"/>
                <a:gd name="T14" fmla="*/ 265 w 265"/>
                <a:gd name="T15" fmla="*/ 219 h 265"/>
                <a:gd name="T16" fmla="*/ 260 w 265"/>
                <a:gd name="T17" fmla="*/ 235 h 265"/>
                <a:gd name="T18" fmla="*/ 250 w 265"/>
                <a:gd name="T19" fmla="*/ 249 h 265"/>
                <a:gd name="T20" fmla="*/ 238 w 265"/>
                <a:gd name="T21" fmla="*/ 258 h 265"/>
                <a:gd name="T22" fmla="*/ 226 w 265"/>
                <a:gd name="T23" fmla="*/ 263 h 265"/>
                <a:gd name="T24" fmla="*/ 212 w 265"/>
                <a:gd name="T25" fmla="*/ 265 h 265"/>
                <a:gd name="T26" fmla="*/ 199 w 265"/>
                <a:gd name="T27" fmla="*/ 263 h 265"/>
                <a:gd name="T28" fmla="*/ 186 w 265"/>
                <a:gd name="T29" fmla="*/ 258 h 265"/>
                <a:gd name="T30" fmla="*/ 175 w 265"/>
                <a:gd name="T31" fmla="*/ 249 h 265"/>
                <a:gd name="T32" fmla="*/ 15 w 265"/>
                <a:gd name="T33" fmla="*/ 90 h 265"/>
                <a:gd name="T34" fmla="*/ 5 w 265"/>
                <a:gd name="T35" fmla="*/ 76 h 265"/>
                <a:gd name="T36" fmla="*/ 0 w 265"/>
                <a:gd name="T37" fmla="*/ 61 h 265"/>
                <a:gd name="T38" fmla="*/ 0 w 265"/>
                <a:gd name="T39" fmla="*/ 44 h 265"/>
                <a:gd name="T40" fmla="*/ 5 w 265"/>
                <a:gd name="T41" fmla="*/ 29 h 265"/>
                <a:gd name="T42" fmla="*/ 15 w 265"/>
                <a:gd name="T43" fmla="*/ 15 h 265"/>
                <a:gd name="T44" fmla="*/ 29 w 265"/>
                <a:gd name="T45" fmla="*/ 5 h 265"/>
                <a:gd name="T46" fmla="*/ 44 w 265"/>
                <a:gd name="T47"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5" h="265">
                  <a:moveTo>
                    <a:pt x="44" y="0"/>
                  </a:moveTo>
                  <a:lnTo>
                    <a:pt x="61" y="0"/>
                  </a:lnTo>
                  <a:lnTo>
                    <a:pt x="76" y="5"/>
                  </a:lnTo>
                  <a:lnTo>
                    <a:pt x="90" y="15"/>
                  </a:lnTo>
                  <a:lnTo>
                    <a:pt x="250" y="174"/>
                  </a:lnTo>
                  <a:lnTo>
                    <a:pt x="260" y="188"/>
                  </a:lnTo>
                  <a:lnTo>
                    <a:pt x="265" y="204"/>
                  </a:lnTo>
                  <a:lnTo>
                    <a:pt x="265" y="219"/>
                  </a:lnTo>
                  <a:lnTo>
                    <a:pt x="260" y="235"/>
                  </a:lnTo>
                  <a:lnTo>
                    <a:pt x="250" y="249"/>
                  </a:lnTo>
                  <a:lnTo>
                    <a:pt x="238" y="258"/>
                  </a:lnTo>
                  <a:lnTo>
                    <a:pt x="226" y="263"/>
                  </a:lnTo>
                  <a:lnTo>
                    <a:pt x="212" y="265"/>
                  </a:lnTo>
                  <a:lnTo>
                    <a:pt x="199" y="263"/>
                  </a:lnTo>
                  <a:lnTo>
                    <a:pt x="186" y="258"/>
                  </a:lnTo>
                  <a:lnTo>
                    <a:pt x="175" y="249"/>
                  </a:lnTo>
                  <a:lnTo>
                    <a:pt x="15" y="90"/>
                  </a:lnTo>
                  <a:lnTo>
                    <a:pt x="5" y="76"/>
                  </a:lnTo>
                  <a:lnTo>
                    <a:pt x="0" y="61"/>
                  </a:lnTo>
                  <a:lnTo>
                    <a:pt x="0" y="44"/>
                  </a:lnTo>
                  <a:lnTo>
                    <a:pt x="5" y="29"/>
                  </a:lnTo>
                  <a:lnTo>
                    <a:pt x="15" y="15"/>
                  </a:lnTo>
                  <a:lnTo>
                    <a:pt x="29" y="5"/>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 name="Freeform 306"/>
            <p:cNvSpPr>
              <a:spLocks/>
            </p:cNvSpPr>
            <p:nvPr/>
          </p:nvSpPr>
          <p:spPr bwMode="auto">
            <a:xfrm>
              <a:off x="1932" y="2469"/>
              <a:ext cx="24" cy="24"/>
            </a:xfrm>
            <a:custGeom>
              <a:avLst/>
              <a:gdLst>
                <a:gd name="T0" fmla="*/ 60 w 264"/>
                <a:gd name="T1" fmla="*/ 0 h 265"/>
                <a:gd name="T2" fmla="*/ 75 w 264"/>
                <a:gd name="T3" fmla="*/ 4 h 265"/>
                <a:gd name="T4" fmla="*/ 90 w 264"/>
                <a:gd name="T5" fmla="*/ 15 h 265"/>
                <a:gd name="T6" fmla="*/ 249 w 264"/>
                <a:gd name="T7" fmla="*/ 174 h 265"/>
                <a:gd name="T8" fmla="*/ 259 w 264"/>
                <a:gd name="T9" fmla="*/ 188 h 265"/>
                <a:gd name="T10" fmla="*/ 264 w 264"/>
                <a:gd name="T11" fmla="*/ 203 h 265"/>
                <a:gd name="T12" fmla="*/ 264 w 264"/>
                <a:gd name="T13" fmla="*/ 220 h 265"/>
                <a:gd name="T14" fmla="*/ 259 w 264"/>
                <a:gd name="T15" fmla="*/ 236 h 265"/>
                <a:gd name="T16" fmla="*/ 249 w 264"/>
                <a:gd name="T17" fmla="*/ 249 h 265"/>
                <a:gd name="T18" fmla="*/ 238 w 264"/>
                <a:gd name="T19" fmla="*/ 258 h 265"/>
                <a:gd name="T20" fmla="*/ 225 w 264"/>
                <a:gd name="T21" fmla="*/ 264 h 265"/>
                <a:gd name="T22" fmla="*/ 211 w 264"/>
                <a:gd name="T23" fmla="*/ 265 h 265"/>
                <a:gd name="T24" fmla="*/ 198 w 264"/>
                <a:gd name="T25" fmla="*/ 264 h 265"/>
                <a:gd name="T26" fmla="*/ 185 w 264"/>
                <a:gd name="T27" fmla="*/ 258 h 265"/>
                <a:gd name="T28" fmla="*/ 174 w 264"/>
                <a:gd name="T29" fmla="*/ 249 h 265"/>
                <a:gd name="T30" fmla="*/ 14 w 264"/>
                <a:gd name="T31" fmla="*/ 89 h 265"/>
                <a:gd name="T32" fmla="*/ 5 w 264"/>
                <a:gd name="T33" fmla="*/ 76 h 265"/>
                <a:gd name="T34" fmla="*/ 0 w 264"/>
                <a:gd name="T35" fmla="*/ 60 h 265"/>
                <a:gd name="T36" fmla="*/ 0 w 264"/>
                <a:gd name="T37" fmla="*/ 44 h 265"/>
                <a:gd name="T38" fmla="*/ 5 w 264"/>
                <a:gd name="T39" fmla="*/ 28 h 265"/>
                <a:gd name="T40" fmla="*/ 14 w 264"/>
                <a:gd name="T41" fmla="*/ 15 h 265"/>
                <a:gd name="T42" fmla="*/ 29 w 264"/>
                <a:gd name="T43" fmla="*/ 4 h 265"/>
                <a:gd name="T44" fmla="*/ 44 w 264"/>
                <a:gd name="T45" fmla="*/ 0 h 265"/>
                <a:gd name="T46" fmla="*/ 60 w 264"/>
                <a:gd name="T47"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 h="265">
                  <a:moveTo>
                    <a:pt x="60" y="0"/>
                  </a:moveTo>
                  <a:lnTo>
                    <a:pt x="75" y="4"/>
                  </a:lnTo>
                  <a:lnTo>
                    <a:pt x="90" y="15"/>
                  </a:lnTo>
                  <a:lnTo>
                    <a:pt x="249" y="174"/>
                  </a:lnTo>
                  <a:lnTo>
                    <a:pt x="259" y="188"/>
                  </a:lnTo>
                  <a:lnTo>
                    <a:pt x="264" y="203"/>
                  </a:lnTo>
                  <a:lnTo>
                    <a:pt x="264" y="220"/>
                  </a:lnTo>
                  <a:lnTo>
                    <a:pt x="259" y="236"/>
                  </a:lnTo>
                  <a:lnTo>
                    <a:pt x="249" y="249"/>
                  </a:lnTo>
                  <a:lnTo>
                    <a:pt x="238" y="258"/>
                  </a:lnTo>
                  <a:lnTo>
                    <a:pt x="225" y="264"/>
                  </a:lnTo>
                  <a:lnTo>
                    <a:pt x="211" y="265"/>
                  </a:lnTo>
                  <a:lnTo>
                    <a:pt x="198" y="264"/>
                  </a:lnTo>
                  <a:lnTo>
                    <a:pt x="185" y="258"/>
                  </a:lnTo>
                  <a:lnTo>
                    <a:pt x="174" y="249"/>
                  </a:lnTo>
                  <a:lnTo>
                    <a:pt x="14" y="89"/>
                  </a:lnTo>
                  <a:lnTo>
                    <a:pt x="5" y="76"/>
                  </a:lnTo>
                  <a:lnTo>
                    <a:pt x="0" y="60"/>
                  </a:lnTo>
                  <a:lnTo>
                    <a:pt x="0" y="44"/>
                  </a:lnTo>
                  <a:lnTo>
                    <a:pt x="5" y="28"/>
                  </a:lnTo>
                  <a:lnTo>
                    <a:pt x="14" y="15"/>
                  </a:lnTo>
                  <a:lnTo>
                    <a:pt x="29" y="4"/>
                  </a:lnTo>
                  <a:lnTo>
                    <a:pt x="44" y="0"/>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 name="Freeform 307"/>
            <p:cNvSpPr>
              <a:spLocks/>
            </p:cNvSpPr>
            <p:nvPr/>
          </p:nvSpPr>
          <p:spPr bwMode="auto">
            <a:xfrm>
              <a:off x="1932" y="2619"/>
              <a:ext cx="24" cy="24"/>
            </a:xfrm>
            <a:custGeom>
              <a:avLst/>
              <a:gdLst>
                <a:gd name="T0" fmla="*/ 203 w 264"/>
                <a:gd name="T1" fmla="*/ 0 h 265"/>
                <a:gd name="T2" fmla="*/ 219 w 264"/>
                <a:gd name="T3" fmla="*/ 0 h 265"/>
                <a:gd name="T4" fmla="*/ 235 w 264"/>
                <a:gd name="T5" fmla="*/ 5 h 265"/>
                <a:gd name="T6" fmla="*/ 249 w 264"/>
                <a:gd name="T7" fmla="*/ 15 h 265"/>
                <a:gd name="T8" fmla="*/ 259 w 264"/>
                <a:gd name="T9" fmla="*/ 29 h 265"/>
                <a:gd name="T10" fmla="*/ 264 w 264"/>
                <a:gd name="T11" fmla="*/ 44 h 265"/>
                <a:gd name="T12" fmla="*/ 264 w 264"/>
                <a:gd name="T13" fmla="*/ 61 h 265"/>
                <a:gd name="T14" fmla="*/ 259 w 264"/>
                <a:gd name="T15" fmla="*/ 76 h 265"/>
                <a:gd name="T16" fmla="*/ 249 w 264"/>
                <a:gd name="T17" fmla="*/ 90 h 265"/>
                <a:gd name="T18" fmla="*/ 90 w 264"/>
                <a:gd name="T19" fmla="*/ 249 h 265"/>
                <a:gd name="T20" fmla="*/ 78 w 264"/>
                <a:gd name="T21" fmla="*/ 258 h 265"/>
                <a:gd name="T22" fmla="*/ 66 w 264"/>
                <a:gd name="T23" fmla="*/ 263 h 265"/>
                <a:gd name="T24" fmla="*/ 52 w 264"/>
                <a:gd name="T25" fmla="*/ 265 h 265"/>
                <a:gd name="T26" fmla="*/ 39 w 264"/>
                <a:gd name="T27" fmla="*/ 263 h 265"/>
                <a:gd name="T28" fmla="*/ 25 w 264"/>
                <a:gd name="T29" fmla="*/ 258 h 265"/>
                <a:gd name="T30" fmla="*/ 14 w 264"/>
                <a:gd name="T31" fmla="*/ 249 h 265"/>
                <a:gd name="T32" fmla="*/ 5 w 264"/>
                <a:gd name="T33" fmla="*/ 235 h 265"/>
                <a:gd name="T34" fmla="*/ 0 w 264"/>
                <a:gd name="T35" fmla="*/ 219 h 265"/>
                <a:gd name="T36" fmla="*/ 0 w 264"/>
                <a:gd name="T37" fmla="*/ 204 h 265"/>
                <a:gd name="T38" fmla="*/ 5 w 264"/>
                <a:gd name="T39" fmla="*/ 188 h 265"/>
                <a:gd name="T40" fmla="*/ 14 w 264"/>
                <a:gd name="T41" fmla="*/ 174 h 265"/>
                <a:gd name="T42" fmla="*/ 174 w 264"/>
                <a:gd name="T43" fmla="*/ 15 h 265"/>
                <a:gd name="T44" fmla="*/ 187 w 264"/>
                <a:gd name="T45" fmla="*/ 5 h 265"/>
                <a:gd name="T46" fmla="*/ 203 w 264"/>
                <a:gd name="T47"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 h="265">
                  <a:moveTo>
                    <a:pt x="203" y="0"/>
                  </a:moveTo>
                  <a:lnTo>
                    <a:pt x="219" y="0"/>
                  </a:lnTo>
                  <a:lnTo>
                    <a:pt x="235" y="5"/>
                  </a:lnTo>
                  <a:lnTo>
                    <a:pt x="249" y="15"/>
                  </a:lnTo>
                  <a:lnTo>
                    <a:pt x="259" y="29"/>
                  </a:lnTo>
                  <a:lnTo>
                    <a:pt x="264" y="44"/>
                  </a:lnTo>
                  <a:lnTo>
                    <a:pt x="264" y="61"/>
                  </a:lnTo>
                  <a:lnTo>
                    <a:pt x="259" y="76"/>
                  </a:lnTo>
                  <a:lnTo>
                    <a:pt x="249" y="90"/>
                  </a:lnTo>
                  <a:lnTo>
                    <a:pt x="90" y="249"/>
                  </a:lnTo>
                  <a:lnTo>
                    <a:pt x="78" y="258"/>
                  </a:lnTo>
                  <a:lnTo>
                    <a:pt x="66" y="263"/>
                  </a:lnTo>
                  <a:lnTo>
                    <a:pt x="52" y="265"/>
                  </a:lnTo>
                  <a:lnTo>
                    <a:pt x="39" y="263"/>
                  </a:lnTo>
                  <a:lnTo>
                    <a:pt x="25" y="258"/>
                  </a:lnTo>
                  <a:lnTo>
                    <a:pt x="14" y="249"/>
                  </a:lnTo>
                  <a:lnTo>
                    <a:pt x="5" y="235"/>
                  </a:lnTo>
                  <a:lnTo>
                    <a:pt x="0" y="219"/>
                  </a:lnTo>
                  <a:lnTo>
                    <a:pt x="0" y="204"/>
                  </a:lnTo>
                  <a:lnTo>
                    <a:pt x="5" y="188"/>
                  </a:lnTo>
                  <a:lnTo>
                    <a:pt x="14" y="174"/>
                  </a:lnTo>
                  <a:lnTo>
                    <a:pt x="174" y="15"/>
                  </a:lnTo>
                  <a:lnTo>
                    <a:pt x="187" y="5"/>
                  </a:lnTo>
                  <a:lnTo>
                    <a:pt x="2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 name="Freeform 308"/>
            <p:cNvSpPr>
              <a:spLocks/>
            </p:cNvSpPr>
            <p:nvPr/>
          </p:nvSpPr>
          <p:spPr bwMode="auto">
            <a:xfrm>
              <a:off x="1995" y="2716"/>
              <a:ext cx="48" cy="19"/>
            </a:xfrm>
            <a:custGeom>
              <a:avLst/>
              <a:gdLst>
                <a:gd name="T0" fmla="*/ 482 w 531"/>
                <a:gd name="T1" fmla="*/ 0 h 212"/>
                <a:gd name="T2" fmla="*/ 498 w 531"/>
                <a:gd name="T3" fmla="*/ 3 h 212"/>
                <a:gd name="T4" fmla="*/ 511 w 531"/>
                <a:gd name="T5" fmla="*/ 12 h 212"/>
                <a:gd name="T6" fmla="*/ 522 w 531"/>
                <a:gd name="T7" fmla="*/ 24 h 212"/>
                <a:gd name="T8" fmla="*/ 529 w 531"/>
                <a:gd name="T9" fmla="*/ 39 h 212"/>
                <a:gd name="T10" fmla="*/ 531 w 531"/>
                <a:gd name="T11" fmla="*/ 57 h 212"/>
                <a:gd name="T12" fmla="*/ 527 w 531"/>
                <a:gd name="T13" fmla="*/ 73 h 212"/>
                <a:gd name="T14" fmla="*/ 518 w 531"/>
                <a:gd name="T15" fmla="*/ 86 h 212"/>
                <a:gd name="T16" fmla="*/ 506 w 531"/>
                <a:gd name="T17" fmla="*/ 98 h 212"/>
                <a:gd name="T18" fmla="*/ 490 w 531"/>
                <a:gd name="T19" fmla="*/ 104 h 212"/>
                <a:gd name="T20" fmla="*/ 65 w 531"/>
                <a:gd name="T21" fmla="*/ 211 h 212"/>
                <a:gd name="T22" fmla="*/ 59 w 531"/>
                <a:gd name="T23" fmla="*/ 212 h 212"/>
                <a:gd name="T24" fmla="*/ 53 w 531"/>
                <a:gd name="T25" fmla="*/ 212 h 212"/>
                <a:gd name="T26" fmla="*/ 38 w 531"/>
                <a:gd name="T27" fmla="*/ 211 h 212"/>
                <a:gd name="T28" fmla="*/ 26 w 531"/>
                <a:gd name="T29" fmla="*/ 205 h 212"/>
                <a:gd name="T30" fmla="*/ 14 w 531"/>
                <a:gd name="T31" fmla="*/ 196 h 212"/>
                <a:gd name="T32" fmla="*/ 6 w 531"/>
                <a:gd name="T33" fmla="*/ 186 h 212"/>
                <a:gd name="T34" fmla="*/ 1 w 531"/>
                <a:gd name="T35" fmla="*/ 172 h 212"/>
                <a:gd name="T36" fmla="*/ 0 w 531"/>
                <a:gd name="T37" fmla="*/ 155 h 212"/>
                <a:gd name="T38" fmla="*/ 3 w 531"/>
                <a:gd name="T39" fmla="*/ 139 h 212"/>
                <a:gd name="T40" fmla="*/ 11 w 531"/>
                <a:gd name="T41" fmla="*/ 125 h 212"/>
                <a:gd name="T42" fmla="*/ 24 w 531"/>
                <a:gd name="T43" fmla="*/ 114 h 212"/>
                <a:gd name="T44" fmla="*/ 39 w 531"/>
                <a:gd name="T45" fmla="*/ 108 h 212"/>
                <a:gd name="T46" fmla="*/ 464 w 531"/>
                <a:gd name="T47" fmla="*/ 1 h 212"/>
                <a:gd name="T48" fmla="*/ 482 w 531"/>
                <a:gd name="T4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1" h="212">
                  <a:moveTo>
                    <a:pt x="482" y="0"/>
                  </a:moveTo>
                  <a:lnTo>
                    <a:pt x="498" y="3"/>
                  </a:lnTo>
                  <a:lnTo>
                    <a:pt x="511" y="12"/>
                  </a:lnTo>
                  <a:lnTo>
                    <a:pt x="522" y="24"/>
                  </a:lnTo>
                  <a:lnTo>
                    <a:pt x="529" y="39"/>
                  </a:lnTo>
                  <a:lnTo>
                    <a:pt x="531" y="57"/>
                  </a:lnTo>
                  <a:lnTo>
                    <a:pt x="527" y="73"/>
                  </a:lnTo>
                  <a:lnTo>
                    <a:pt x="518" y="86"/>
                  </a:lnTo>
                  <a:lnTo>
                    <a:pt x="506" y="98"/>
                  </a:lnTo>
                  <a:lnTo>
                    <a:pt x="490" y="104"/>
                  </a:lnTo>
                  <a:lnTo>
                    <a:pt x="65" y="211"/>
                  </a:lnTo>
                  <a:lnTo>
                    <a:pt x="59" y="212"/>
                  </a:lnTo>
                  <a:lnTo>
                    <a:pt x="53" y="212"/>
                  </a:lnTo>
                  <a:lnTo>
                    <a:pt x="38" y="211"/>
                  </a:lnTo>
                  <a:lnTo>
                    <a:pt x="26" y="205"/>
                  </a:lnTo>
                  <a:lnTo>
                    <a:pt x="14" y="196"/>
                  </a:lnTo>
                  <a:lnTo>
                    <a:pt x="6" y="186"/>
                  </a:lnTo>
                  <a:lnTo>
                    <a:pt x="1" y="172"/>
                  </a:lnTo>
                  <a:lnTo>
                    <a:pt x="0" y="155"/>
                  </a:lnTo>
                  <a:lnTo>
                    <a:pt x="3" y="139"/>
                  </a:lnTo>
                  <a:lnTo>
                    <a:pt x="11" y="125"/>
                  </a:lnTo>
                  <a:lnTo>
                    <a:pt x="24" y="114"/>
                  </a:lnTo>
                  <a:lnTo>
                    <a:pt x="39" y="108"/>
                  </a:lnTo>
                  <a:lnTo>
                    <a:pt x="464" y="1"/>
                  </a:lnTo>
                  <a:lnTo>
                    <a:pt x="4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 name="Freeform 309"/>
            <p:cNvSpPr>
              <a:spLocks noEditPoints="1"/>
            </p:cNvSpPr>
            <p:nvPr/>
          </p:nvSpPr>
          <p:spPr bwMode="auto">
            <a:xfrm>
              <a:off x="1937" y="2474"/>
              <a:ext cx="164" cy="222"/>
            </a:xfrm>
            <a:custGeom>
              <a:avLst/>
              <a:gdLst>
                <a:gd name="T0" fmla="*/ 1144 w 1806"/>
                <a:gd name="T1" fmla="*/ 1066 h 2444"/>
                <a:gd name="T2" fmla="*/ 1062 w 1806"/>
                <a:gd name="T3" fmla="*/ 1275 h 2444"/>
                <a:gd name="T4" fmla="*/ 1272 w 1806"/>
                <a:gd name="T5" fmla="*/ 1193 h 2444"/>
                <a:gd name="T6" fmla="*/ 1193 w 1806"/>
                <a:gd name="T7" fmla="*/ 1066 h 2444"/>
                <a:gd name="T8" fmla="*/ 542 w 1806"/>
                <a:gd name="T9" fmla="*/ 1123 h 2444"/>
                <a:gd name="T10" fmla="*/ 590 w 1806"/>
                <a:gd name="T11" fmla="*/ 1265 h 2444"/>
                <a:gd name="T12" fmla="*/ 720 w 1806"/>
                <a:gd name="T13" fmla="*/ 1103 h 2444"/>
                <a:gd name="T14" fmla="*/ 760 w 1806"/>
                <a:gd name="T15" fmla="*/ 117 h 2444"/>
                <a:gd name="T16" fmla="*/ 352 w 1806"/>
                <a:gd name="T17" fmla="*/ 307 h 2444"/>
                <a:gd name="T18" fmla="*/ 130 w 1806"/>
                <a:gd name="T19" fmla="*/ 693 h 2444"/>
                <a:gd name="T20" fmla="*/ 136 w 1806"/>
                <a:gd name="T21" fmla="*/ 1112 h 2444"/>
                <a:gd name="T22" fmla="*/ 306 w 1806"/>
                <a:gd name="T23" fmla="*/ 1401 h 2444"/>
                <a:gd name="T24" fmla="*/ 381 w 1806"/>
                <a:gd name="T25" fmla="*/ 1511 h 2444"/>
                <a:gd name="T26" fmla="*/ 510 w 1806"/>
                <a:gd name="T27" fmla="*/ 1785 h 2444"/>
                <a:gd name="T28" fmla="*/ 579 w 1806"/>
                <a:gd name="T29" fmla="*/ 2073 h 2444"/>
                <a:gd name="T30" fmla="*/ 637 w 1806"/>
                <a:gd name="T31" fmla="*/ 2125 h 2444"/>
                <a:gd name="T32" fmla="*/ 511 w 1806"/>
                <a:gd name="T33" fmla="*/ 1341 h 2444"/>
                <a:gd name="T34" fmla="*/ 428 w 1806"/>
                <a:gd name="T35" fmla="*/ 1134 h 2444"/>
                <a:gd name="T36" fmla="*/ 571 w 1806"/>
                <a:gd name="T37" fmla="*/ 967 h 2444"/>
                <a:gd name="T38" fmla="*/ 787 w 1806"/>
                <a:gd name="T39" fmla="*/ 1019 h 2444"/>
                <a:gd name="T40" fmla="*/ 956 w 1806"/>
                <a:gd name="T41" fmla="*/ 1275 h 2444"/>
                <a:gd name="T42" fmla="*/ 1043 w 1806"/>
                <a:gd name="T43" fmla="*/ 997 h 2444"/>
                <a:gd name="T44" fmla="*/ 1266 w 1806"/>
                <a:gd name="T45" fmla="*/ 981 h 2444"/>
                <a:gd name="T46" fmla="*/ 1381 w 1806"/>
                <a:gd name="T47" fmla="*/ 1169 h 2444"/>
                <a:gd name="T48" fmla="*/ 1266 w 1806"/>
                <a:gd name="T49" fmla="*/ 1358 h 2444"/>
                <a:gd name="T50" fmla="*/ 1185 w 1806"/>
                <a:gd name="T51" fmla="*/ 2123 h 2444"/>
                <a:gd name="T52" fmla="*/ 1230 w 1806"/>
                <a:gd name="T53" fmla="*/ 2061 h 2444"/>
                <a:gd name="T54" fmla="*/ 1331 w 1806"/>
                <a:gd name="T55" fmla="*/ 1694 h 2444"/>
                <a:gd name="T56" fmla="*/ 1457 w 1806"/>
                <a:gd name="T57" fmla="*/ 1461 h 2444"/>
                <a:gd name="T58" fmla="*/ 1561 w 1806"/>
                <a:gd name="T59" fmla="*/ 1324 h 2444"/>
                <a:gd name="T60" fmla="*/ 1692 w 1806"/>
                <a:gd name="T61" fmla="*/ 1015 h 2444"/>
                <a:gd name="T62" fmla="*/ 1635 w 1806"/>
                <a:gd name="T63" fmla="*/ 566 h 2444"/>
                <a:gd name="T64" fmla="*/ 1354 w 1806"/>
                <a:gd name="T65" fmla="*/ 230 h 2444"/>
                <a:gd name="T66" fmla="*/ 903 w 1806"/>
                <a:gd name="T67" fmla="*/ 107 h 2444"/>
                <a:gd name="T68" fmla="*/ 1333 w 1806"/>
                <a:gd name="T69" fmla="*/ 94 h 2444"/>
                <a:gd name="T70" fmla="*/ 1679 w 1806"/>
                <a:gd name="T71" fmla="*/ 413 h 2444"/>
                <a:gd name="T72" fmla="*/ 1806 w 1806"/>
                <a:gd name="T73" fmla="*/ 903 h 2444"/>
                <a:gd name="T74" fmla="*/ 1701 w 1806"/>
                <a:gd name="T75" fmla="*/ 1304 h 2444"/>
                <a:gd name="T76" fmla="*/ 1557 w 1806"/>
                <a:gd name="T77" fmla="*/ 1502 h 2444"/>
                <a:gd name="T78" fmla="*/ 1449 w 1806"/>
                <a:gd name="T79" fmla="*/ 1695 h 2444"/>
                <a:gd name="T80" fmla="*/ 1344 w 1806"/>
                <a:gd name="T81" fmla="*/ 2017 h 2444"/>
                <a:gd name="T82" fmla="*/ 1287 w 1806"/>
                <a:gd name="T83" fmla="*/ 2183 h 2444"/>
                <a:gd name="T84" fmla="*/ 1197 w 1806"/>
                <a:gd name="T85" fmla="*/ 2239 h 2444"/>
                <a:gd name="T86" fmla="*/ 1195 w 1806"/>
                <a:gd name="T87" fmla="*/ 2331 h 2444"/>
                <a:gd name="T88" fmla="*/ 599 w 1806"/>
                <a:gd name="T89" fmla="*/ 2427 h 2444"/>
                <a:gd name="T90" fmla="*/ 627 w 1806"/>
                <a:gd name="T91" fmla="*/ 2339 h 2444"/>
                <a:gd name="T92" fmla="*/ 561 w 1806"/>
                <a:gd name="T93" fmla="*/ 2214 h 2444"/>
                <a:gd name="T94" fmla="*/ 476 w 1806"/>
                <a:gd name="T95" fmla="*/ 2100 h 2444"/>
                <a:gd name="T96" fmla="*/ 410 w 1806"/>
                <a:gd name="T97" fmla="*/ 1819 h 2444"/>
                <a:gd name="T98" fmla="*/ 289 w 1806"/>
                <a:gd name="T99" fmla="*/ 1565 h 2444"/>
                <a:gd name="T100" fmla="*/ 224 w 1806"/>
                <a:gd name="T101" fmla="*/ 1468 h 2444"/>
                <a:gd name="T102" fmla="*/ 18 w 1806"/>
                <a:gd name="T103" fmla="*/ 1083 h 2444"/>
                <a:gd name="T104" fmla="*/ 43 w 1806"/>
                <a:gd name="T105" fmla="*/ 606 h 2444"/>
                <a:gd name="T106" fmla="*/ 302 w 1806"/>
                <a:gd name="T107" fmla="*/ 206 h 2444"/>
                <a:gd name="T108" fmla="*/ 749 w 1806"/>
                <a:gd name="T109" fmla="*/ 12 h 2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06" h="2444">
                  <a:moveTo>
                    <a:pt x="849" y="1382"/>
                  </a:moveTo>
                  <a:lnTo>
                    <a:pt x="849" y="2125"/>
                  </a:lnTo>
                  <a:lnTo>
                    <a:pt x="956" y="2125"/>
                  </a:lnTo>
                  <a:lnTo>
                    <a:pt x="956" y="1382"/>
                  </a:lnTo>
                  <a:lnTo>
                    <a:pt x="849" y="1382"/>
                  </a:lnTo>
                  <a:close/>
                  <a:moveTo>
                    <a:pt x="1169" y="1063"/>
                  </a:moveTo>
                  <a:lnTo>
                    <a:pt x="1144" y="1066"/>
                  </a:lnTo>
                  <a:lnTo>
                    <a:pt x="1122" y="1074"/>
                  </a:lnTo>
                  <a:lnTo>
                    <a:pt x="1102" y="1087"/>
                  </a:lnTo>
                  <a:lnTo>
                    <a:pt x="1086" y="1103"/>
                  </a:lnTo>
                  <a:lnTo>
                    <a:pt x="1073" y="1123"/>
                  </a:lnTo>
                  <a:lnTo>
                    <a:pt x="1065" y="1145"/>
                  </a:lnTo>
                  <a:lnTo>
                    <a:pt x="1062" y="1169"/>
                  </a:lnTo>
                  <a:lnTo>
                    <a:pt x="1062" y="1275"/>
                  </a:lnTo>
                  <a:lnTo>
                    <a:pt x="1169" y="1275"/>
                  </a:lnTo>
                  <a:lnTo>
                    <a:pt x="1193" y="1272"/>
                  </a:lnTo>
                  <a:lnTo>
                    <a:pt x="1215" y="1265"/>
                  </a:lnTo>
                  <a:lnTo>
                    <a:pt x="1235" y="1252"/>
                  </a:lnTo>
                  <a:lnTo>
                    <a:pt x="1252" y="1236"/>
                  </a:lnTo>
                  <a:lnTo>
                    <a:pt x="1264" y="1216"/>
                  </a:lnTo>
                  <a:lnTo>
                    <a:pt x="1272" y="1193"/>
                  </a:lnTo>
                  <a:lnTo>
                    <a:pt x="1274" y="1169"/>
                  </a:lnTo>
                  <a:lnTo>
                    <a:pt x="1272" y="1145"/>
                  </a:lnTo>
                  <a:lnTo>
                    <a:pt x="1264" y="1123"/>
                  </a:lnTo>
                  <a:lnTo>
                    <a:pt x="1252" y="1103"/>
                  </a:lnTo>
                  <a:lnTo>
                    <a:pt x="1235" y="1087"/>
                  </a:lnTo>
                  <a:lnTo>
                    <a:pt x="1215" y="1074"/>
                  </a:lnTo>
                  <a:lnTo>
                    <a:pt x="1193" y="1066"/>
                  </a:lnTo>
                  <a:lnTo>
                    <a:pt x="1169" y="1063"/>
                  </a:lnTo>
                  <a:close/>
                  <a:moveTo>
                    <a:pt x="637" y="1063"/>
                  </a:moveTo>
                  <a:lnTo>
                    <a:pt x="613" y="1066"/>
                  </a:lnTo>
                  <a:lnTo>
                    <a:pt x="590" y="1074"/>
                  </a:lnTo>
                  <a:lnTo>
                    <a:pt x="571" y="1087"/>
                  </a:lnTo>
                  <a:lnTo>
                    <a:pt x="555" y="1103"/>
                  </a:lnTo>
                  <a:lnTo>
                    <a:pt x="542" y="1123"/>
                  </a:lnTo>
                  <a:lnTo>
                    <a:pt x="534" y="1145"/>
                  </a:lnTo>
                  <a:lnTo>
                    <a:pt x="531" y="1169"/>
                  </a:lnTo>
                  <a:lnTo>
                    <a:pt x="534" y="1193"/>
                  </a:lnTo>
                  <a:lnTo>
                    <a:pt x="542" y="1216"/>
                  </a:lnTo>
                  <a:lnTo>
                    <a:pt x="555" y="1236"/>
                  </a:lnTo>
                  <a:lnTo>
                    <a:pt x="571" y="1252"/>
                  </a:lnTo>
                  <a:lnTo>
                    <a:pt x="590" y="1265"/>
                  </a:lnTo>
                  <a:lnTo>
                    <a:pt x="613" y="1272"/>
                  </a:lnTo>
                  <a:lnTo>
                    <a:pt x="637" y="1275"/>
                  </a:lnTo>
                  <a:lnTo>
                    <a:pt x="744" y="1275"/>
                  </a:lnTo>
                  <a:lnTo>
                    <a:pt x="744" y="1169"/>
                  </a:lnTo>
                  <a:lnTo>
                    <a:pt x="741" y="1145"/>
                  </a:lnTo>
                  <a:lnTo>
                    <a:pt x="733" y="1123"/>
                  </a:lnTo>
                  <a:lnTo>
                    <a:pt x="720" y="1103"/>
                  </a:lnTo>
                  <a:lnTo>
                    <a:pt x="704" y="1087"/>
                  </a:lnTo>
                  <a:lnTo>
                    <a:pt x="685" y="1074"/>
                  </a:lnTo>
                  <a:lnTo>
                    <a:pt x="662" y="1066"/>
                  </a:lnTo>
                  <a:lnTo>
                    <a:pt x="637" y="1063"/>
                  </a:lnTo>
                  <a:close/>
                  <a:moveTo>
                    <a:pt x="903" y="107"/>
                  </a:moveTo>
                  <a:lnTo>
                    <a:pt x="830" y="109"/>
                  </a:lnTo>
                  <a:lnTo>
                    <a:pt x="760" y="117"/>
                  </a:lnTo>
                  <a:lnTo>
                    <a:pt x="692" y="131"/>
                  </a:lnTo>
                  <a:lnTo>
                    <a:pt x="628" y="148"/>
                  </a:lnTo>
                  <a:lnTo>
                    <a:pt x="565" y="171"/>
                  </a:lnTo>
                  <a:lnTo>
                    <a:pt x="506" y="199"/>
                  </a:lnTo>
                  <a:lnTo>
                    <a:pt x="451" y="230"/>
                  </a:lnTo>
                  <a:lnTo>
                    <a:pt x="400" y="267"/>
                  </a:lnTo>
                  <a:lnTo>
                    <a:pt x="352" y="307"/>
                  </a:lnTo>
                  <a:lnTo>
                    <a:pt x="307" y="352"/>
                  </a:lnTo>
                  <a:lnTo>
                    <a:pt x="267" y="400"/>
                  </a:lnTo>
                  <a:lnTo>
                    <a:pt x="231" y="452"/>
                  </a:lnTo>
                  <a:lnTo>
                    <a:pt x="198" y="507"/>
                  </a:lnTo>
                  <a:lnTo>
                    <a:pt x="170" y="566"/>
                  </a:lnTo>
                  <a:lnTo>
                    <a:pt x="148" y="627"/>
                  </a:lnTo>
                  <a:lnTo>
                    <a:pt x="130" y="693"/>
                  </a:lnTo>
                  <a:lnTo>
                    <a:pt x="117" y="760"/>
                  </a:lnTo>
                  <a:lnTo>
                    <a:pt x="109" y="830"/>
                  </a:lnTo>
                  <a:lnTo>
                    <a:pt x="106" y="903"/>
                  </a:lnTo>
                  <a:lnTo>
                    <a:pt x="108" y="960"/>
                  </a:lnTo>
                  <a:lnTo>
                    <a:pt x="113" y="1014"/>
                  </a:lnTo>
                  <a:lnTo>
                    <a:pt x="123" y="1065"/>
                  </a:lnTo>
                  <a:lnTo>
                    <a:pt x="136" y="1112"/>
                  </a:lnTo>
                  <a:lnTo>
                    <a:pt x="152" y="1158"/>
                  </a:lnTo>
                  <a:lnTo>
                    <a:pt x="171" y="1201"/>
                  </a:lnTo>
                  <a:lnTo>
                    <a:pt x="193" y="1243"/>
                  </a:lnTo>
                  <a:lnTo>
                    <a:pt x="218" y="1284"/>
                  </a:lnTo>
                  <a:lnTo>
                    <a:pt x="245" y="1323"/>
                  </a:lnTo>
                  <a:lnTo>
                    <a:pt x="274" y="1361"/>
                  </a:lnTo>
                  <a:lnTo>
                    <a:pt x="306" y="1401"/>
                  </a:lnTo>
                  <a:lnTo>
                    <a:pt x="309" y="1405"/>
                  </a:lnTo>
                  <a:lnTo>
                    <a:pt x="316" y="1413"/>
                  </a:lnTo>
                  <a:lnTo>
                    <a:pt x="325" y="1425"/>
                  </a:lnTo>
                  <a:lnTo>
                    <a:pt x="335" y="1441"/>
                  </a:lnTo>
                  <a:lnTo>
                    <a:pt x="349" y="1461"/>
                  </a:lnTo>
                  <a:lnTo>
                    <a:pt x="364" y="1484"/>
                  </a:lnTo>
                  <a:lnTo>
                    <a:pt x="381" y="1511"/>
                  </a:lnTo>
                  <a:lnTo>
                    <a:pt x="398" y="1541"/>
                  </a:lnTo>
                  <a:lnTo>
                    <a:pt x="417" y="1575"/>
                  </a:lnTo>
                  <a:lnTo>
                    <a:pt x="436" y="1611"/>
                  </a:lnTo>
                  <a:lnTo>
                    <a:pt x="456" y="1650"/>
                  </a:lnTo>
                  <a:lnTo>
                    <a:pt x="474" y="1693"/>
                  </a:lnTo>
                  <a:lnTo>
                    <a:pt x="493" y="1738"/>
                  </a:lnTo>
                  <a:lnTo>
                    <a:pt x="510" y="1785"/>
                  </a:lnTo>
                  <a:lnTo>
                    <a:pt x="527" y="1835"/>
                  </a:lnTo>
                  <a:lnTo>
                    <a:pt x="543" y="1888"/>
                  </a:lnTo>
                  <a:lnTo>
                    <a:pt x="556" y="1943"/>
                  </a:lnTo>
                  <a:lnTo>
                    <a:pt x="567" y="1999"/>
                  </a:lnTo>
                  <a:lnTo>
                    <a:pt x="577" y="2058"/>
                  </a:lnTo>
                  <a:lnTo>
                    <a:pt x="577" y="2065"/>
                  </a:lnTo>
                  <a:lnTo>
                    <a:pt x="579" y="2073"/>
                  </a:lnTo>
                  <a:lnTo>
                    <a:pt x="582" y="2083"/>
                  </a:lnTo>
                  <a:lnTo>
                    <a:pt x="586" y="2093"/>
                  </a:lnTo>
                  <a:lnTo>
                    <a:pt x="592" y="2102"/>
                  </a:lnTo>
                  <a:lnTo>
                    <a:pt x="600" y="2112"/>
                  </a:lnTo>
                  <a:lnTo>
                    <a:pt x="610" y="2119"/>
                  </a:lnTo>
                  <a:lnTo>
                    <a:pt x="622" y="2123"/>
                  </a:lnTo>
                  <a:lnTo>
                    <a:pt x="637" y="2125"/>
                  </a:lnTo>
                  <a:lnTo>
                    <a:pt x="744" y="2125"/>
                  </a:lnTo>
                  <a:lnTo>
                    <a:pt x="744" y="1382"/>
                  </a:lnTo>
                  <a:lnTo>
                    <a:pt x="637" y="1382"/>
                  </a:lnTo>
                  <a:lnTo>
                    <a:pt x="603" y="1379"/>
                  </a:lnTo>
                  <a:lnTo>
                    <a:pt x="571" y="1371"/>
                  </a:lnTo>
                  <a:lnTo>
                    <a:pt x="539" y="1358"/>
                  </a:lnTo>
                  <a:lnTo>
                    <a:pt x="511" y="1341"/>
                  </a:lnTo>
                  <a:lnTo>
                    <a:pt x="488" y="1320"/>
                  </a:lnTo>
                  <a:lnTo>
                    <a:pt x="466" y="1295"/>
                  </a:lnTo>
                  <a:lnTo>
                    <a:pt x="448" y="1267"/>
                  </a:lnTo>
                  <a:lnTo>
                    <a:pt x="436" y="1236"/>
                  </a:lnTo>
                  <a:lnTo>
                    <a:pt x="428" y="1204"/>
                  </a:lnTo>
                  <a:lnTo>
                    <a:pt x="425" y="1169"/>
                  </a:lnTo>
                  <a:lnTo>
                    <a:pt x="428" y="1134"/>
                  </a:lnTo>
                  <a:lnTo>
                    <a:pt x="436" y="1102"/>
                  </a:lnTo>
                  <a:lnTo>
                    <a:pt x="448" y="1071"/>
                  </a:lnTo>
                  <a:lnTo>
                    <a:pt x="466" y="1044"/>
                  </a:lnTo>
                  <a:lnTo>
                    <a:pt x="488" y="1019"/>
                  </a:lnTo>
                  <a:lnTo>
                    <a:pt x="511" y="997"/>
                  </a:lnTo>
                  <a:lnTo>
                    <a:pt x="539" y="981"/>
                  </a:lnTo>
                  <a:lnTo>
                    <a:pt x="571" y="967"/>
                  </a:lnTo>
                  <a:lnTo>
                    <a:pt x="603" y="959"/>
                  </a:lnTo>
                  <a:lnTo>
                    <a:pt x="637" y="957"/>
                  </a:lnTo>
                  <a:lnTo>
                    <a:pt x="672" y="959"/>
                  </a:lnTo>
                  <a:lnTo>
                    <a:pt x="704" y="967"/>
                  </a:lnTo>
                  <a:lnTo>
                    <a:pt x="735" y="981"/>
                  </a:lnTo>
                  <a:lnTo>
                    <a:pt x="762" y="997"/>
                  </a:lnTo>
                  <a:lnTo>
                    <a:pt x="787" y="1019"/>
                  </a:lnTo>
                  <a:lnTo>
                    <a:pt x="809" y="1044"/>
                  </a:lnTo>
                  <a:lnTo>
                    <a:pt x="827" y="1071"/>
                  </a:lnTo>
                  <a:lnTo>
                    <a:pt x="839" y="1102"/>
                  </a:lnTo>
                  <a:lnTo>
                    <a:pt x="847" y="1134"/>
                  </a:lnTo>
                  <a:lnTo>
                    <a:pt x="849" y="1169"/>
                  </a:lnTo>
                  <a:lnTo>
                    <a:pt x="849" y="1275"/>
                  </a:lnTo>
                  <a:lnTo>
                    <a:pt x="956" y="1275"/>
                  </a:lnTo>
                  <a:lnTo>
                    <a:pt x="956" y="1169"/>
                  </a:lnTo>
                  <a:lnTo>
                    <a:pt x="959" y="1134"/>
                  </a:lnTo>
                  <a:lnTo>
                    <a:pt x="967" y="1102"/>
                  </a:lnTo>
                  <a:lnTo>
                    <a:pt x="980" y="1071"/>
                  </a:lnTo>
                  <a:lnTo>
                    <a:pt x="998" y="1044"/>
                  </a:lnTo>
                  <a:lnTo>
                    <a:pt x="1018" y="1019"/>
                  </a:lnTo>
                  <a:lnTo>
                    <a:pt x="1043" y="997"/>
                  </a:lnTo>
                  <a:lnTo>
                    <a:pt x="1071" y="981"/>
                  </a:lnTo>
                  <a:lnTo>
                    <a:pt x="1101" y="967"/>
                  </a:lnTo>
                  <a:lnTo>
                    <a:pt x="1135" y="959"/>
                  </a:lnTo>
                  <a:lnTo>
                    <a:pt x="1169" y="957"/>
                  </a:lnTo>
                  <a:lnTo>
                    <a:pt x="1203" y="959"/>
                  </a:lnTo>
                  <a:lnTo>
                    <a:pt x="1236" y="967"/>
                  </a:lnTo>
                  <a:lnTo>
                    <a:pt x="1266" y="981"/>
                  </a:lnTo>
                  <a:lnTo>
                    <a:pt x="1294" y="997"/>
                  </a:lnTo>
                  <a:lnTo>
                    <a:pt x="1319" y="1019"/>
                  </a:lnTo>
                  <a:lnTo>
                    <a:pt x="1340" y="1044"/>
                  </a:lnTo>
                  <a:lnTo>
                    <a:pt x="1357" y="1071"/>
                  </a:lnTo>
                  <a:lnTo>
                    <a:pt x="1370" y="1102"/>
                  </a:lnTo>
                  <a:lnTo>
                    <a:pt x="1378" y="1134"/>
                  </a:lnTo>
                  <a:lnTo>
                    <a:pt x="1381" y="1169"/>
                  </a:lnTo>
                  <a:lnTo>
                    <a:pt x="1378" y="1204"/>
                  </a:lnTo>
                  <a:lnTo>
                    <a:pt x="1370" y="1236"/>
                  </a:lnTo>
                  <a:lnTo>
                    <a:pt x="1357" y="1267"/>
                  </a:lnTo>
                  <a:lnTo>
                    <a:pt x="1340" y="1295"/>
                  </a:lnTo>
                  <a:lnTo>
                    <a:pt x="1319" y="1320"/>
                  </a:lnTo>
                  <a:lnTo>
                    <a:pt x="1294" y="1341"/>
                  </a:lnTo>
                  <a:lnTo>
                    <a:pt x="1266" y="1358"/>
                  </a:lnTo>
                  <a:lnTo>
                    <a:pt x="1236" y="1371"/>
                  </a:lnTo>
                  <a:lnTo>
                    <a:pt x="1203" y="1379"/>
                  </a:lnTo>
                  <a:lnTo>
                    <a:pt x="1169" y="1382"/>
                  </a:lnTo>
                  <a:lnTo>
                    <a:pt x="1062" y="1382"/>
                  </a:lnTo>
                  <a:lnTo>
                    <a:pt x="1062" y="2125"/>
                  </a:lnTo>
                  <a:lnTo>
                    <a:pt x="1169" y="2125"/>
                  </a:lnTo>
                  <a:lnTo>
                    <a:pt x="1185" y="2123"/>
                  </a:lnTo>
                  <a:lnTo>
                    <a:pt x="1199" y="2118"/>
                  </a:lnTo>
                  <a:lnTo>
                    <a:pt x="1209" y="2110"/>
                  </a:lnTo>
                  <a:lnTo>
                    <a:pt x="1217" y="2100"/>
                  </a:lnTo>
                  <a:lnTo>
                    <a:pt x="1223" y="2090"/>
                  </a:lnTo>
                  <a:lnTo>
                    <a:pt x="1227" y="2080"/>
                  </a:lnTo>
                  <a:lnTo>
                    <a:pt x="1229" y="2069"/>
                  </a:lnTo>
                  <a:lnTo>
                    <a:pt x="1230" y="2061"/>
                  </a:lnTo>
                  <a:lnTo>
                    <a:pt x="1238" y="2002"/>
                  </a:lnTo>
                  <a:lnTo>
                    <a:pt x="1250" y="1945"/>
                  </a:lnTo>
                  <a:lnTo>
                    <a:pt x="1264" y="1890"/>
                  </a:lnTo>
                  <a:lnTo>
                    <a:pt x="1279" y="1837"/>
                  </a:lnTo>
                  <a:lnTo>
                    <a:pt x="1295" y="1786"/>
                  </a:lnTo>
                  <a:lnTo>
                    <a:pt x="1314" y="1739"/>
                  </a:lnTo>
                  <a:lnTo>
                    <a:pt x="1331" y="1694"/>
                  </a:lnTo>
                  <a:lnTo>
                    <a:pt x="1351" y="1652"/>
                  </a:lnTo>
                  <a:lnTo>
                    <a:pt x="1370" y="1611"/>
                  </a:lnTo>
                  <a:lnTo>
                    <a:pt x="1389" y="1575"/>
                  </a:lnTo>
                  <a:lnTo>
                    <a:pt x="1407" y="1542"/>
                  </a:lnTo>
                  <a:lnTo>
                    <a:pt x="1425" y="1512"/>
                  </a:lnTo>
                  <a:lnTo>
                    <a:pt x="1441" y="1485"/>
                  </a:lnTo>
                  <a:lnTo>
                    <a:pt x="1457" y="1461"/>
                  </a:lnTo>
                  <a:lnTo>
                    <a:pt x="1470" y="1441"/>
                  </a:lnTo>
                  <a:lnTo>
                    <a:pt x="1481" y="1426"/>
                  </a:lnTo>
                  <a:lnTo>
                    <a:pt x="1490" y="1413"/>
                  </a:lnTo>
                  <a:lnTo>
                    <a:pt x="1496" y="1406"/>
                  </a:lnTo>
                  <a:lnTo>
                    <a:pt x="1499" y="1402"/>
                  </a:lnTo>
                  <a:lnTo>
                    <a:pt x="1531" y="1362"/>
                  </a:lnTo>
                  <a:lnTo>
                    <a:pt x="1561" y="1324"/>
                  </a:lnTo>
                  <a:lnTo>
                    <a:pt x="1588" y="1285"/>
                  </a:lnTo>
                  <a:lnTo>
                    <a:pt x="1612" y="1244"/>
                  </a:lnTo>
                  <a:lnTo>
                    <a:pt x="1635" y="1202"/>
                  </a:lnTo>
                  <a:lnTo>
                    <a:pt x="1654" y="1158"/>
                  </a:lnTo>
                  <a:lnTo>
                    <a:pt x="1670" y="1114"/>
                  </a:lnTo>
                  <a:lnTo>
                    <a:pt x="1683" y="1065"/>
                  </a:lnTo>
                  <a:lnTo>
                    <a:pt x="1692" y="1015"/>
                  </a:lnTo>
                  <a:lnTo>
                    <a:pt x="1697" y="961"/>
                  </a:lnTo>
                  <a:lnTo>
                    <a:pt x="1700" y="903"/>
                  </a:lnTo>
                  <a:lnTo>
                    <a:pt x="1697" y="830"/>
                  </a:lnTo>
                  <a:lnTo>
                    <a:pt x="1689" y="760"/>
                  </a:lnTo>
                  <a:lnTo>
                    <a:pt x="1676" y="693"/>
                  </a:lnTo>
                  <a:lnTo>
                    <a:pt x="1658" y="627"/>
                  </a:lnTo>
                  <a:lnTo>
                    <a:pt x="1635" y="566"/>
                  </a:lnTo>
                  <a:lnTo>
                    <a:pt x="1607" y="507"/>
                  </a:lnTo>
                  <a:lnTo>
                    <a:pt x="1576" y="452"/>
                  </a:lnTo>
                  <a:lnTo>
                    <a:pt x="1540" y="400"/>
                  </a:lnTo>
                  <a:lnTo>
                    <a:pt x="1499" y="352"/>
                  </a:lnTo>
                  <a:lnTo>
                    <a:pt x="1455" y="307"/>
                  </a:lnTo>
                  <a:lnTo>
                    <a:pt x="1406" y="267"/>
                  </a:lnTo>
                  <a:lnTo>
                    <a:pt x="1354" y="230"/>
                  </a:lnTo>
                  <a:lnTo>
                    <a:pt x="1299" y="199"/>
                  </a:lnTo>
                  <a:lnTo>
                    <a:pt x="1240" y="171"/>
                  </a:lnTo>
                  <a:lnTo>
                    <a:pt x="1179" y="148"/>
                  </a:lnTo>
                  <a:lnTo>
                    <a:pt x="1114" y="131"/>
                  </a:lnTo>
                  <a:lnTo>
                    <a:pt x="1046" y="117"/>
                  </a:lnTo>
                  <a:lnTo>
                    <a:pt x="976" y="109"/>
                  </a:lnTo>
                  <a:lnTo>
                    <a:pt x="903" y="107"/>
                  </a:lnTo>
                  <a:close/>
                  <a:moveTo>
                    <a:pt x="903" y="0"/>
                  </a:moveTo>
                  <a:lnTo>
                    <a:pt x="981" y="3"/>
                  </a:lnTo>
                  <a:lnTo>
                    <a:pt x="1058" y="12"/>
                  </a:lnTo>
                  <a:lnTo>
                    <a:pt x="1130" y="25"/>
                  </a:lnTo>
                  <a:lnTo>
                    <a:pt x="1201" y="44"/>
                  </a:lnTo>
                  <a:lnTo>
                    <a:pt x="1268" y="66"/>
                  </a:lnTo>
                  <a:lnTo>
                    <a:pt x="1333" y="94"/>
                  </a:lnTo>
                  <a:lnTo>
                    <a:pt x="1394" y="128"/>
                  </a:lnTo>
                  <a:lnTo>
                    <a:pt x="1451" y="165"/>
                  </a:lnTo>
                  <a:lnTo>
                    <a:pt x="1505" y="206"/>
                  </a:lnTo>
                  <a:lnTo>
                    <a:pt x="1554" y="252"/>
                  </a:lnTo>
                  <a:lnTo>
                    <a:pt x="1600" y="302"/>
                  </a:lnTo>
                  <a:lnTo>
                    <a:pt x="1641" y="356"/>
                  </a:lnTo>
                  <a:lnTo>
                    <a:pt x="1679" y="413"/>
                  </a:lnTo>
                  <a:lnTo>
                    <a:pt x="1712" y="474"/>
                  </a:lnTo>
                  <a:lnTo>
                    <a:pt x="1740" y="538"/>
                  </a:lnTo>
                  <a:lnTo>
                    <a:pt x="1764" y="606"/>
                  </a:lnTo>
                  <a:lnTo>
                    <a:pt x="1781" y="676"/>
                  </a:lnTo>
                  <a:lnTo>
                    <a:pt x="1795" y="749"/>
                  </a:lnTo>
                  <a:lnTo>
                    <a:pt x="1803" y="825"/>
                  </a:lnTo>
                  <a:lnTo>
                    <a:pt x="1806" y="903"/>
                  </a:lnTo>
                  <a:lnTo>
                    <a:pt x="1804" y="966"/>
                  </a:lnTo>
                  <a:lnTo>
                    <a:pt x="1798" y="1026"/>
                  </a:lnTo>
                  <a:lnTo>
                    <a:pt x="1788" y="1084"/>
                  </a:lnTo>
                  <a:lnTo>
                    <a:pt x="1773" y="1140"/>
                  </a:lnTo>
                  <a:lnTo>
                    <a:pt x="1753" y="1195"/>
                  </a:lnTo>
                  <a:lnTo>
                    <a:pt x="1730" y="1250"/>
                  </a:lnTo>
                  <a:lnTo>
                    <a:pt x="1701" y="1304"/>
                  </a:lnTo>
                  <a:lnTo>
                    <a:pt x="1666" y="1358"/>
                  </a:lnTo>
                  <a:lnTo>
                    <a:pt x="1626" y="1413"/>
                  </a:lnTo>
                  <a:lnTo>
                    <a:pt x="1581" y="1469"/>
                  </a:lnTo>
                  <a:lnTo>
                    <a:pt x="1579" y="1471"/>
                  </a:lnTo>
                  <a:lnTo>
                    <a:pt x="1574" y="1477"/>
                  </a:lnTo>
                  <a:lnTo>
                    <a:pt x="1567" y="1488"/>
                  </a:lnTo>
                  <a:lnTo>
                    <a:pt x="1557" y="1502"/>
                  </a:lnTo>
                  <a:lnTo>
                    <a:pt x="1545" y="1520"/>
                  </a:lnTo>
                  <a:lnTo>
                    <a:pt x="1532" y="1541"/>
                  </a:lnTo>
                  <a:lnTo>
                    <a:pt x="1517" y="1565"/>
                  </a:lnTo>
                  <a:lnTo>
                    <a:pt x="1500" y="1593"/>
                  </a:lnTo>
                  <a:lnTo>
                    <a:pt x="1484" y="1625"/>
                  </a:lnTo>
                  <a:lnTo>
                    <a:pt x="1466" y="1658"/>
                  </a:lnTo>
                  <a:lnTo>
                    <a:pt x="1449" y="1695"/>
                  </a:lnTo>
                  <a:lnTo>
                    <a:pt x="1430" y="1733"/>
                  </a:lnTo>
                  <a:lnTo>
                    <a:pt x="1413" y="1776"/>
                  </a:lnTo>
                  <a:lnTo>
                    <a:pt x="1397" y="1819"/>
                  </a:lnTo>
                  <a:lnTo>
                    <a:pt x="1381" y="1866"/>
                  </a:lnTo>
                  <a:lnTo>
                    <a:pt x="1367" y="1915"/>
                  </a:lnTo>
                  <a:lnTo>
                    <a:pt x="1354" y="1966"/>
                  </a:lnTo>
                  <a:lnTo>
                    <a:pt x="1344" y="2017"/>
                  </a:lnTo>
                  <a:lnTo>
                    <a:pt x="1335" y="2071"/>
                  </a:lnTo>
                  <a:lnTo>
                    <a:pt x="1333" y="2089"/>
                  </a:lnTo>
                  <a:lnTo>
                    <a:pt x="1328" y="2108"/>
                  </a:lnTo>
                  <a:lnTo>
                    <a:pt x="1322" y="2127"/>
                  </a:lnTo>
                  <a:lnTo>
                    <a:pt x="1313" y="2147"/>
                  </a:lnTo>
                  <a:lnTo>
                    <a:pt x="1301" y="2166"/>
                  </a:lnTo>
                  <a:lnTo>
                    <a:pt x="1287" y="2183"/>
                  </a:lnTo>
                  <a:lnTo>
                    <a:pt x="1269" y="2199"/>
                  </a:lnTo>
                  <a:lnTo>
                    <a:pt x="1249" y="2212"/>
                  </a:lnTo>
                  <a:lnTo>
                    <a:pt x="1226" y="2223"/>
                  </a:lnTo>
                  <a:lnTo>
                    <a:pt x="1200" y="2229"/>
                  </a:lnTo>
                  <a:lnTo>
                    <a:pt x="1170" y="2231"/>
                  </a:lnTo>
                  <a:lnTo>
                    <a:pt x="1184" y="2234"/>
                  </a:lnTo>
                  <a:lnTo>
                    <a:pt x="1197" y="2239"/>
                  </a:lnTo>
                  <a:lnTo>
                    <a:pt x="1208" y="2249"/>
                  </a:lnTo>
                  <a:lnTo>
                    <a:pt x="1216" y="2260"/>
                  </a:lnTo>
                  <a:lnTo>
                    <a:pt x="1221" y="2275"/>
                  </a:lnTo>
                  <a:lnTo>
                    <a:pt x="1222" y="2291"/>
                  </a:lnTo>
                  <a:lnTo>
                    <a:pt x="1216" y="2307"/>
                  </a:lnTo>
                  <a:lnTo>
                    <a:pt x="1208" y="2320"/>
                  </a:lnTo>
                  <a:lnTo>
                    <a:pt x="1195" y="2331"/>
                  </a:lnTo>
                  <a:lnTo>
                    <a:pt x="1179" y="2337"/>
                  </a:lnTo>
                  <a:lnTo>
                    <a:pt x="648" y="2443"/>
                  </a:lnTo>
                  <a:lnTo>
                    <a:pt x="642" y="2444"/>
                  </a:lnTo>
                  <a:lnTo>
                    <a:pt x="637" y="2444"/>
                  </a:lnTo>
                  <a:lnTo>
                    <a:pt x="622" y="2443"/>
                  </a:lnTo>
                  <a:lnTo>
                    <a:pt x="610" y="2436"/>
                  </a:lnTo>
                  <a:lnTo>
                    <a:pt x="599" y="2427"/>
                  </a:lnTo>
                  <a:lnTo>
                    <a:pt x="590" y="2416"/>
                  </a:lnTo>
                  <a:lnTo>
                    <a:pt x="585" y="2401"/>
                  </a:lnTo>
                  <a:lnTo>
                    <a:pt x="585" y="2384"/>
                  </a:lnTo>
                  <a:lnTo>
                    <a:pt x="589" y="2369"/>
                  </a:lnTo>
                  <a:lnTo>
                    <a:pt x="599" y="2355"/>
                  </a:lnTo>
                  <a:lnTo>
                    <a:pt x="611" y="2345"/>
                  </a:lnTo>
                  <a:lnTo>
                    <a:pt x="627" y="2339"/>
                  </a:lnTo>
                  <a:lnTo>
                    <a:pt x="1158" y="2233"/>
                  </a:lnTo>
                  <a:lnTo>
                    <a:pt x="1163" y="2232"/>
                  </a:lnTo>
                  <a:lnTo>
                    <a:pt x="1168" y="2232"/>
                  </a:lnTo>
                  <a:lnTo>
                    <a:pt x="637" y="2232"/>
                  </a:lnTo>
                  <a:lnTo>
                    <a:pt x="609" y="2229"/>
                  </a:lnTo>
                  <a:lnTo>
                    <a:pt x="583" y="2224"/>
                  </a:lnTo>
                  <a:lnTo>
                    <a:pt x="561" y="2214"/>
                  </a:lnTo>
                  <a:lnTo>
                    <a:pt x="542" y="2202"/>
                  </a:lnTo>
                  <a:lnTo>
                    <a:pt x="525" y="2187"/>
                  </a:lnTo>
                  <a:lnTo>
                    <a:pt x="510" y="2172"/>
                  </a:lnTo>
                  <a:lnTo>
                    <a:pt x="499" y="2154"/>
                  </a:lnTo>
                  <a:lnTo>
                    <a:pt x="490" y="2137"/>
                  </a:lnTo>
                  <a:lnTo>
                    <a:pt x="481" y="2118"/>
                  </a:lnTo>
                  <a:lnTo>
                    <a:pt x="476" y="2100"/>
                  </a:lnTo>
                  <a:lnTo>
                    <a:pt x="473" y="2084"/>
                  </a:lnTo>
                  <a:lnTo>
                    <a:pt x="471" y="2069"/>
                  </a:lnTo>
                  <a:lnTo>
                    <a:pt x="463" y="2015"/>
                  </a:lnTo>
                  <a:lnTo>
                    <a:pt x="451" y="1964"/>
                  </a:lnTo>
                  <a:lnTo>
                    <a:pt x="439" y="1914"/>
                  </a:lnTo>
                  <a:lnTo>
                    <a:pt x="425" y="1865"/>
                  </a:lnTo>
                  <a:lnTo>
                    <a:pt x="410" y="1819"/>
                  </a:lnTo>
                  <a:lnTo>
                    <a:pt x="393" y="1775"/>
                  </a:lnTo>
                  <a:lnTo>
                    <a:pt x="376" y="1733"/>
                  </a:lnTo>
                  <a:lnTo>
                    <a:pt x="358" y="1694"/>
                  </a:lnTo>
                  <a:lnTo>
                    <a:pt x="340" y="1658"/>
                  </a:lnTo>
                  <a:lnTo>
                    <a:pt x="323" y="1624"/>
                  </a:lnTo>
                  <a:lnTo>
                    <a:pt x="305" y="1592"/>
                  </a:lnTo>
                  <a:lnTo>
                    <a:pt x="289" y="1565"/>
                  </a:lnTo>
                  <a:lnTo>
                    <a:pt x="274" y="1541"/>
                  </a:lnTo>
                  <a:lnTo>
                    <a:pt x="261" y="1519"/>
                  </a:lnTo>
                  <a:lnTo>
                    <a:pt x="248" y="1501"/>
                  </a:lnTo>
                  <a:lnTo>
                    <a:pt x="239" y="1488"/>
                  </a:lnTo>
                  <a:lnTo>
                    <a:pt x="231" y="1476"/>
                  </a:lnTo>
                  <a:lnTo>
                    <a:pt x="226" y="1470"/>
                  </a:lnTo>
                  <a:lnTo>
                    <a:pt x="224" y="1468"/>
                  </a:lnTo>
                  <a:lnTo>
                    <a:pt x="179" y="1412"/>
                  </a:lnTo>
                  <a:lnTo>
                    <a:pt x="139" y="1357"/>
                  </a:lnTo>
                  <a:lnTo>
                    <a:pt x="105" y="1303"/>
                  </a:lnTo>
                  <a:lnTo>
                    <a:pt x="76" y="1249"/>
                  </a:lnTo>
                  <a:lnTo>
                    <a:pt x="52" y="1194"/>
                  </a:lnTo>
                  <a:lnTo>
                    <a:pt x="33" y="1139"/>
                  </a:lnTo>
                  <a:lnTo>
                    <a:pt x="18" y="1083"/>
                  </a:lnTo>
                  <a:lnTo>
                    <a:pt x="8" y="1025"/>
                  </a:lnTo>
                  <a:lnTo>
                    <a:pt x="1" y="965"/>
                  </a:lnTo>
                  <a:lnTo>
                    <a:pt x="0" y="903"/>
                  </a:lnTo>
                  <a:lnTo>
                    <a:pt x="2" y="825"/>
                  </a:lnTo>
                  <a:lnTo>
                    <a:pt x="11" y="749"/>
                  </a:lnTo>
                  <a:lnTo>
                    <a:pt x="24" y="676"/>
                  </a:lnTo>
                  <a:lnTo>
                    <a:pt x="43" y="606"/>
                  </a:lnTo>
                  <a:lnTo>
                    <a:pt x="67" y="538"/>
                  </a:lnTo>
                  <a:lnTo>
                    <a:pt x="95" y="474"/>
                  </a:lnTo>
                  <a:lnTo>
                    <a:pt x="127" y="413"/>
                  </a:lnTo>
                  <a:lnTo>
                    <a:pt x="164" y="356"/>
                  </a:lnTo>
                  <a:lnTo>
                    <a:pt x="207" y="302"/>
                  </a:lnTo>
                  <a:lnTo>
                    <a:pt x="252" y="252"/>
                  </a:lnTo>
                  <a:lnTo>
                    <a:pt x="302" y="206"/>
                  </a:lnTo>
                  <a:lnTo>
                    <a:pt x="355" y="165"/>
                  </a:lnTo>
                  <a:lnTo>
                    <a:pt x="413" y="128"/>
                  </a:lnTo>
                  <a:lnTo>
                    <a:pt x="473" y="94"/>
                  </a:lnTo>
                  <a:lnTo>
                    <a:pt x="537" y="66"/>
                  </a:lnTo>
                  <a:lnTo>
                    <a:pt x="605" y="44"/>
                  </a:lnTo>
                  <a:lnTo>
                    <a:pt x="675" y="25"/>
                  </a:lnTo>
                  <a:lnTo>
                    <a:pt x="749" y="12"/>
                  </a:lnTo>
                  <a:lnTo>
                    <a:pt x="825" y="3"/>
                  </a:lnTo>
                  <a:lnTo>
                    <a:pt x="9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47" name="Freeform 123"/>
          <p:cNvSpPr>
            <a:spLocks noEditPoints="1"/>
          </p:cNvSpPr>
          <p:nvPr/>
        </p:nvSpPr>
        <p:spPr bwMode="auto">
          <a:xfrm>
            <a:off x="4444370" y="4203999"/>
            <a:ext cx="352217" cy="447734"/>
          </a:xfrm>
          <a:custGeom>
            <a:avLst/>
            <a:gdLst>
              <a:gd name="T0" fmla="*/ 1166 w 2588"/>
              <a:gd name="T1" fmla="*/ 223 h 3294"/>
              <a:gd name="T2" fmla="*/ 934 w 2588"/>
              <a:gd name="T3" fmla="*/ 359 h 3294"/>
              <a:gd name="T4" fmla="*/ 641 w 2588"/>
              <a:gd name="T5" fmla="*/ 484 h 3294"/>
              <a:gd name="T6" fmla="*/ 301 w 2588"/>
              <a:gd name="T7" fmla="*/ 569 h 3294"/>
              <a:gd name="T8" fmla="*/ 120 w 2588"/>
              <a:gd name="T9" fmla="*/ 1623 h 3294"/>
              <a:gd name="T10" fmla="*/ 170 w 2588"/>
              <a:gd name="T11" fmla="*/ 1970 h 3294"/>
              <a:gd name="T12" fmla="*/ 275 w 2588"/>
              <a:gd name="T13" fmla="*/ 2265 h 3294"/>
              <a:gd name="T14" fmla="*/ 421 w 2588"/>
              <a:gd name="T15" fmla="*/ 2513 h 3294"/>
              <a:gd name="T16" fmla="*/ 594 w 2588"/>
              <a:gd name="T17" fmla="*/ 2717 h 3294"/>
              <a:gd name="T18" fmla="*/ 777 w 2588"/>
              <a:gd name="T19" fmla="*/ 2879 h 3294"/>
              <a:gd name="T20" fmla="*/ 956 w 2588"/>
              <a:gd name="T21" fmla="*/ 3004 h 3294"/>
              <a:gd name="T22" fmla="*/ 1118 w 2588"/>
              <a:gd name="T23" fmla="*/ 3094 h 3294"/>
              <a:gd name="T24" fmla="*/ 1247 w 2588"/>
              <a:gd name="T25" fmla="*/ 3154 h 3294"/>
              <a:gd name="T26" fmla="*/ 1341 w 2588"/>
              <a:gd name="T27" fmla="*/ 3154 h 3294"/>
              <a:gd name="T28" fmla="*/ 1470 w 2588"/>
              <a:gd name="T29" fmla="*/ 3094 h 3294"/>
              <a:gd name="T30" fmla="*/ 1631 w 2588"/>
              <a:gd name="T31" fmla="*/ 3004 h 3294"/>
              <a:gd name="T32" fmla="*/ 1811 w 2588"/>
              <a:gd name="T33" fmla="*/ 2879 h 3294"/>
              <a:gd name="T34" fmla="*/ 1994 w 2588"/>
              <a:gd name="T35" fmla="*/ 2717 h 3294"/>
              <a:gd name="T36" fmla="*/ 2166 w 2588"/>
              <a:gd name="T37" fmla="*/ 2513 h 3294"/>
              <a:gd name="T38" fmla="*/ 2311 w 2588"/>
              <a:gd name="T39" fmla="*/ 2265 h 3294"/>
              <a:gd name="T40" fmla="*/ 2417 w 2588"/>
              <a:gd name="T41" fmla="*/ 1970 h 3294"/>
              <a:gd name="T42" fmla="*/ 2468 w 2588"/>
              <a:gd name="T43" fmla="*/ 1623 h 3294"/>
              <a:gd name="T44" fmla="*/ 2285 w 2588"/>
              <a:gd name="T45" fmla="*/ 569 h 3294"/>
              <a:gd name="T46" fmla="*/ 1945 w 2588"/>
              <a:gd name="T47" fmla="*/ 484 h 3294"/>
              <a:gd name="T48" fmla="*/ 1654 w 2588"/>
              <a:gd name="T49" fmla="*/ 359 h 3294"/>
              <a:gd name="T50" fmla="*/ 1422 w 2588"/>
              <a:gd name="T51" fmla="*/ 223 h 3294"/>
              <a:gd name="T52" fmla="*/ 1286 w 2588"/>
              <a:gd name="T53" fmla="*/ 0 h 3294"/>
              <a:gd name="T54" fmla="*/ 1360 w 2588"/>
              <a:gd name="T55" fmla="*/ 35 h 3294"/>
              <a:gd name="T56" fmla="*/ 1524 w 2588"/>
              <a:gd name="T57" fmla="*/ 149 h 3294"/>
              <a:gd name="T58" fmla="*/ 1754 w 2588"/>
              <a:gd name="T59" fmla="*/ 277 h 3294"/>
              <a:gd name="T60" fmla="*/ 2034 w 2588"/>
              <a:gd name="T61" fmla="*/ 390 h 3294"/>
              <a:gd name="T62" fmla="*/ 2356 w 2588"/>
              <a:gd name="T63" fmla="*/ 460 h 3294"/>
              <a:gd name="T64" fmla="*/ 2563 w 2588"/>
              <a:gd name="T65" fmla="*/ 481 h 3294"/>
              <a:gd name="T66" fmla="*/ 2588 w 2588"/>
              <a:gd name="T67" fmla="*/ 1529 h 3294"/>
              <a:gd name="T68" fmla="*/ 2550 w 2588"/>
              <a:gd name="T69" fmla="*/ 1917 h 3294"/>
              <a:gd name="T70" fmla="*/ 2443 w 2588"/>
              <a:gd name="T71" fmla="*/ 2259 h 3294"/>
              <a:gd name="T72" fmla="*/ 2280 w 2588"/>
              <a:gd name="T73" fmla="*/ 2555 h 3294"/>
              <a:gd name="T74" fmla="*/ 2074 w 2588"/>
              <a:gd name="T75" fmla="*/ 2806 h 3294"/>
              <a:gd name="T76" fmla="*/ 1835 w 2588"/>
              <a:gd name="T77" fmla="*/ 3013 h 3294"/>
              <a:gd name="T78" fmla="*/ 1578 w 2588"/>
              <a:gd name="T79" fmla="*/ 3173 h 3294"/>
              <a:gd name="T80" fmla="*/ 1313 w 2588"/>
              <a:gd name="T81" fmla="*/ 3290 h 3294"/>
              <a:gd name="T82" fmla="*/ 1274 w 2588"/>
              <a:gd name="T83" fmla="*/ 3290 h 3294"/>
              <a:gd name="T84" fmla="*/ 1009 w 2588"/>
              <a:gd name="T85" fmla="*/ 3173 h 3294"/>
              <a:gd name="T86" fmla="*/ 752 w 2588"/>
              <a:gd name="T87" fmla="*/ 3012 h 3294"/>
              <a:gd name="T88" fmla="*/ 514 w 2588"/>
              <a:gd name="T89" fmla="*/ 2806 h 3294"/>
              <a:gd name="T90" fmla="*/ 307 w 2588"/>
              <a:gd name="T91" fmla="*/ 2555 h 3294"/>
              <a:gd name="T92" fmla="*/ 145 w 2588"/>
              <a:gd name="T93" fmla="*/ 2259 h 3294"/>
              <a:gd name="T94" fmla="*/ 38 w 2588"/>
              <a:gd name="T95" fmla="*/ 1917 h 3294"/>
              <a:gd name="T96" fmla="*/ 0 w 2588"/>
              <a:gd name="T97" fmla="*/ 1529 h 3294"/>
              <a:gd name="T98" fmla="*/ 23 w 2588"/>
              <a:gd name="T99" fmla="*/ 481 h 3294"/>
              <a:gd name="T100" fmla="*/ 231 w 2588"/>
              <a:gd name="T101" fmla="*/ 460 h 3294"/>
              <a:gd name="T102" fmla="*/ 553 w 2588"/>
              <a:gd name="T103" fmla="*/ 390 h 3294"/>
              <a:gd name="T104" fmla="*/ 834 w 2588"/>
              <a:gd name="T105" fmla="*/ 277 h 3294"/>
              <a:gd name="T106" fmla="*/ 1062 w 2588"/>
              <a:gd name="T107" fmla="*/ 149 h 3294"/>
              <a:gd name="T108" fmla="*/ 1227 w 2588"/>
              <a:gd name="T109" fmla="*/ 35 h 3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88" h="3294">
                <a:moveTo>
                  <a:pt x="1293" y="133"/>
                </a:moveTo>
                <a:lnTo>
                  <a:pt x="1256" y="161"/>
                </a:lnTo>
                <a:lnTo>
                  <a:pt x="1213" y="191"/>
                </a:lnTo>
                <a:lnTo>
                  <a:pt x="1166" y="223"/>
                </a:lnTo>
                <a:lnTo>
                  <a:pt x="1114" y="256"/>
                </a:lnTo>
                <a:lnTo>
                  <a:pt x="1058" y="290"/>
                </a:lnTo>
                <a:lnTo>
                  <a:pt x="998" y="324"/>
                </a:lnTo>
                <a:lnTo>
                  <a:pt x="934" y="359"/>
                </a:lnTo>
                <a:lnTo>
                  <a:pt x="865" y="392"/>
                </a:lnTo>
                <a:lnTo>
                  <a:pt x="794" y="425"/>
                </a:lnTo>
                <a:lnTo>
                  <a:pt x="719" y="455"/>
                </a:lnTo>
                <a:lnTo>
                  <a:pt x="641" y="484"/>
                </a:lnTo>
                <a:lnTo>
                  <a:pt x="560" y="511"/>
                </a:lnTo>
                <a:lnTo>
                  <a:pt x="476" y="534"/>
                </a:lnTo>
                <a:lnTo>
                  <a:pt x="390" y="554"/>
                </a:lnTo>
                <a:lnTo>
                  <a:pt x="301" y="569"/>
                </a:lnTo>
                <a:lnTo>
                  <a:pt x="210" y="581"/>
                </a:lnTo>
                <a:lnTo>
                  <a:pt x="117" y="587"/>
                </a:lnTo>
                <a:lnTo>
                  <a:pt x="117" y="1529"/>
                </a:lnTo>
                <a:lnTo>
                  <a:pt x="120" y="1623"/>
                </a:lnTo>
                <a:lnTo>
                  <a:pt x="126" y="1715"/>
                </a:lnTo>
                <a:lnTo>
                  <a:pt x="136" y="1804"/>
                </a:lnTo>
                <a:lnTo>
                  <a:pt x="152" y="1888"/>
                </a:lnTo>
                <a:lnTo>
                  <a:pt x="170" y="1970"/>
                </a:lnTo>
                <a:lnTo>
                  <a:pt x="191" y="2048"/>
                </a:lnTo>
                <a:lnTo>
                  <a:pt x="216" y="2124"/>
                </a:lnTo>
                <a:lnTo>
                  <a:pt x="244" y="2196"/>
                </a:lnTo>
                <a:lnTo>
                  <a:pt x="275" y="2265"/>
                </a:lnTo>
                <a:lnTo>
                  <a:pt x="308" y="2331"/>
                </a:lnTo>
                <a:lnTo>
                  <a:pt x="345" y="2395"/>
                </a:lnTo>
                <a:lnTo>
                  <a:pt x="382" y="2456"/>
                </a:lnTo>
                <a:lnTo>
                  <a:pt x="421" y="2513"/>
                </a:lnTo>
                <a:lnTo>
                  <a:pt x="463" y="2568"/>
                </a:lnTo>
                <a:lnTo>
                  <a:pt x="505" y="2621"/>
                </a:lnTo>
                <a:lnTo>
                  <a:pt x="549" y="2669"/>
                </a:lnTo>
                <a:lnTo>
                  <a:pt x="594" y="2717"/>
                </a:lnTo>
                <a:lnTo>
                  <a:pt x="639" y="2761"/>
                </a:lnTo>
                <a:lnTo>
                  <a:pt x="685" y="2803"/>
                </a:lnTo>
                <a:lnTo>
                  <a:pt x="730" y="2843"/>
                </a:lnTo>
                <a:lnTo>
                  <a:pt x="777" y="2879"/>
                </a:lnTo>
                <a:lnTo>
                  <a:pt x="823" y="2914"/>
                </a:lnTo>
                <a:lnTo>
                  <a:pt x="867" y="2946"/>
                </a:lnTo>
                <a:lnTo>
                  <a:pt x="913" y="2976"/>
                </a:lnTo>
                <a:lnTo>
                  <a:pt x="956" y="3004"/>
                </a:lnTo>
                <a:lnTo>
                  <a:pt x="999" y="3029"/>
                </a:lnTo>
                <a:lnTo>
                  <a:pt x="1040" y="3053"/>
                </a:lnTo>
                <a:lnTo>
                  <a:pt x="1080" y="3075"/>
                </a:lnTo>
                <a:lnTo>
                  <a:pt x="1118" y="3094"/>
                </a:lnTo>
                <a:lnTo>
                  <a:pt x="1153" y="3112"/>
                </a:lnTo>
                <a:lnTo>
                  <a:pt x="1187" y="3128"/>
                </a:lnTo>
                <a:lnTo>
                  <a:pt x="1218" y="3141"/>
                </a:lnTo>
                <a:lnTo>
                  <a:pt x="1247" y="3154"/>
                </a:lnTo>
                <a:lnTo>
                  <a:pt x="1272" y="3164"/>
                </a:lnTo>
                <a:lnTo>
                  <a:pt x="1293" y="3172"/>
                </a:lnTo>
                <a:lnTo>
                  <a:pt x="1316" y="3164"/>
                </a:lnTo>
                <a:lnTo>
                  <a:pt x="1341" y="3154"/>
                </a:lnTo>
                <a:lnTo>
                  <a:pt x="1369" y="3141"/>
                </a:lnTo>
                <a:lnTo>
                  <a:pt x="1400" y="3128"/>
                </a:lnTo>
                <a:lnTo>
                  <a:pt x="1434" y="3112"/>
                </a:lnTo>
                <a:lnTo>
                  <a:pt x="1470" y="3094"/>
                </a:lnTo>
                <a:lnTo>
                  <a:pt x="1508" y="3075"/>
                </a:lnTo>
                <a:lnTo>
                  <a:pt x="1547" y="3053"/>
                </a:lnTo>
                <a:lnTo>
                  <a:pt x="1589" y="3030"/>
                </a:lnTo>
                <a:lnTo>
                  <a:pt x="1631" y="3004"/>
                </a:lnTo>
                <a:lnTo>
                  <a:pt x="1675" y="2976"/>
                </a:lnTo>
                <a:lnTo>
                  <a:pt x="1719" y="2946"/>
                </a:lnTo>
                <a:lnTo>
                  <a:pt x="1765" y="2914"/>
                </a:lnTo>
                <a:lnTo>
                  <a:pt x="1811" y="2879"/>
                </a:lnTo>
                <a:lnTo>
                  <a:pt x="1856" y="2843"/>
                </a:lnTo>
                <a:lnTo>
                  <a:pt x="1903" y="2803"/>
                </a:lnTo>
                <a:lnTo>
                  <a:pt x="1948" y="2761"/>
                </a:lnTo>
                <a:lnTo>
                  <a:pt x="1994" y="2717"/>
                </a:lnTo>
                <a:lnTo>
                  <a:pt x="2039" y="2669"/>
                </a:lnTo>
                <a:lnTo>
                  <a:pt x="2082" y="2621"/>
                </a:lnTo>
                <a:lnTo>
                  <a:pt x="2125" y="2568"/>
                </a:lnTo>
                <a:lnTo>
                  <a:pt x="2166" y="2513"/>
                </a:lnTo>
                <a:lnTo>
                  <a:pt x="2206" y="2456"/>
                </a:lnTo>
                <a:lnTo>
                  <a:pt x="2243" y="2395"/>
                </a:lnTo>
                <a:lnTo>
                  <a:pt x="2278" y="2331"/>
                </a:lnTo>
                <a:lnTo>
                  <a:pt x="2311" y="2265"/>
                </a:lnTo>
                <a:lnTo>
                  <a:pt x="2342" y="2196"/>
                </a:lnTo>
                <a:lnTo>
                  <a:pt x="2370" y="2124"/>
                </a:lnTo>
                <a:lnTo>
                  <a:pt x="2395" y="2048"/>
                </a:lnTo>
                <a:lnTo>
                  <a:pt x="2417" y="1970"/>
                </a:lnTo>
                <a:lnTo>
                  <a:pt x="2436" y="1888"/>
                </a:lnTo>
                <a:lnTo>
                  <a:pt x="2450" y="1804"/>
                </a:lnTo>
                <a:lnTo>
                  <a:pt x="2462" y="1715"/>
                </a:lnTo>
                <a:lnTo>
                  <a:pt x="2468" y="1623"/>
                </a:lnTo>
                <a:lnTo>
                  <a:pt x="2470" y="1529"/>
                </a:lnTo>
                <a:lnTo>
                  <a:pt x="2470" y="587"/>
                </a:lnTo>
                <a:lnTo>
                  <a:pt x="2377" y="581"/>
                </a:lnTo>
                <a:lnTo>
                  <a:pt x="2285" y="569"/>
                </a:lnTo>
                <a:lnTo>
                  <a:pt x="2197" y="554"/>
                </a:lnTo>
                <a:lnTo>
                  <a:pt x="2110" y="534"/>
                </a:lnTo>
                <a:lnTo>
                  <a:pt x="2027" y="511"/>
                </a:lnTo>
                <a:lnTo>
                  <a:pt x="1945" y="484"/>
                </a:lnTo>
                <a:lnTo>
                  <a:pt x="1868" y="455"/>
                </a:lnTo>
                <a:lnTo>
                  <a:pt x="1793" y="425"/>
                </a:lnTo>
                <a:lnTo>
                  <a:pt x="1721" y="392"/>
                </a:lnTo>
                <a:lnTo>
                  <a:pt x="1654" y="359"/>
                </a:lnTo>
                <a:lnTo>
                  <a:pt x="1590" y="324"/>
                </a:lnTo>
                <a:lnTo>
                  <a:pt x="1530" y="290"/>
                </a:lnTo>
                <a:lnTo>
                  <a:pt x="1473" y="256"/>
                </a:lnTo>
                <a:lnTo>
                  <a:pt x="1422" y="223"/>
                </a:lnTo>
                <a:lnTo>
                  <a:pt x="1374" y="191"/>
                </a:lnTo>
                <a:lnTo>
                  <a:pt x="1332" y="161"/>
                </a:lnTo>
                <a:lnTo>
                  <a:pt x="1293" y="133"/>
                </a:lnTo>
                <a:close/>
                <a:moveTo>
                  <a:pt x="1286" y="0"/>
                </a:moveTo>
                <a:lnTo>
                  <a:pt x="1302" y="0"/>
                </a:lnTo>
                <a:lnTo>
                  <a:pt x="1316" y="4"/>
                </a:lnTo>
                <a:lnTo>
                  <a:pt x="1330" y="12"/>
                </a:lnTo>
                <a:lnTo>
                  <a:pt x="1360" y="35"/>
                </a:lnTo>
                <a:lnTo>
                  <a:pt x="1395" y="61"/>
                </a:lnTo>
                <a:lnTo>
                  <a:pt x="1433" y="89"/>
                </a:lnTo>
                <a:lnTo>
                  <a:pt x="1477" y="118"/>
                </a:lnTo>
                <a:lnTo>
                  <a:pt x="1524" y="149"/>
                </a:lnTo>
                <a:lnTo>
                  <a:pt x="1576" y="181"/>
                </a:lnTo>
                <a:lnTo>
                  <a:pt x="1631" y="214"/>
                </a:lnTo>
                <a:lnTo>
                  <a:pt x="1690" y="246"/>
                </a:lnTo>
                <a:lnTo>
                  <a:pt x="1754" y="277"/>
                </a:lnTo>
                <a:lnTo>
                  <a:pt x="1819" y="308"/>
                </a:lnTo>
                <a:lnTo>
                  <a:pt x="1887" y="337"/>
                </a:lnTo>
                <a:lnTo>
                  <a:pt x="1960" y="365"/>
                </a:lnTo>
                <a:lnTo>
                  <a:pt x="2034" y="390"/>
                </a:lnTo>
                <a:lnTo>
                  <a:pt x="2111" y="413"/>
                </a:lnTo>
                <a:lnTo>
                  <a:pt x="2191" y="432"/>
                </a:lnTo>
                <a:lnTo>
                  <a:pt x="2272" y="448"/>
                </a:lnTo>
                <a:lnTo>
                  <a:pt x="2356" y="460"/>
                </a:lnTo>
                <a:lnTo>
                  <a:pt x="2442" y="468"/>
                </a:lnTo>
                <a:lnTo>
                  <a:pt x="2529" y="470"/>
                </a:lnTo>
                <a:lnTo>
                  <a:pt x="2548" y="473"/>
                </a:lnTo>
                <a:lnTo>
                  <a:pt x="2563" y="481"/>
                </a:lnTo>
                <a:lnTo>
                  <a:pt x="2577" y="493"/>
                </a:lnTo>
                <a:lnTo>
                  <a:pt x="2585" y="510"/>
                </a:lnTo>
                <a:lnTo>
                  <a:pt x="2588" y="529"/>
                </a:lnTo>
                <a:lnTo>
                  <a:pt x="2588" y="1529"/>
                </a:lnTo>
                <a:lnTo>
                  <a:pt x="2585" y="1631"/>
                </a:lnTo>
                <a:lnTo>
                  <a:pt x="2578" y="1729"/>
                </a:lnTo>
                <a:lnTo>
                  <a:pt x="2566" y="1825"/>
                </a:lnTo>
                <a:lnTo>
                  <a:pt x="2550" y="1917"/>
                </a:lnTo>
                <a:lnTo>
                  <a:pt x="2529" y="2007"/>
                </a:lnTo>
                <a:lnTo>
                  <a:pt x="2504" y="2094"/>
                </a:lnTo>
                <a:lnTo>
                  <a:pt x="2475" y="2178"/>
                </a:lnTo>
                <a:lnTo>
                  <a:pt x="2443" y="2259"/>
                </a:lnTo>
                <a:lnTo>
                  <a:pt x="2407" y="2338"/>
                </a:lnTo>
                <a:lnTo>
                  <a:pt x="2367" y="2413"/>
                </a:lnTo>
                <a:lnTo>
                  <a:pt x="2326" y="2486"/>
                </a:lnTo>
                <a:lnTo>
                  <a:pt x="2280" y="2555"/>
                </a:lnTo>
                <a:lnTo>
                  <a:pt x="2233" y="2623"/>
                </a:lnTo>
                <a:lnTo>
                  <a:pt x="2182" y="2687"/>
                </a:lnTo>
                <a:lnTo>
                  <a:pt x="2129" y="2748"/>
                </a:lnTo>
                <a:lnTo>
                  <a:pt x="2074" y="2806"/>
                </a:lnTo>
                <a:lnTo>
                  <a:pt x="2017" y="2862"/>
                </a:lnTo>
                <a:lnTo>
                  <a:pt x="1958" y="2915"/>
                </a:lnTo>
                <a:lnTo>
                  <a:pt x="1898" y="2965"/>
                </a:lnTo>
                <a:lnTo>
                  <a:pt x="1835" y="3013"/>
                </a:lnTo>
                <a:lnTo>
                  <a:pt x="1772" y="3056"/>
                </a:lnTo>
                <a:lnTo>
                  <a:pt x="1708" y="3099"/>
                </a:lnTo>
                <a:lnTo>
                  <a:pt x="1644" y="3137"/>
                </a:lnTo>
                <a:lnTo>
                  <a:pt x="1578" y="3173"/>
                </a:lnTo>
                <a:lnTo>
                  <a:pt x="1512" y="3206"/>
                </a:lnTo>
                <a:lnTo>
                  <a:pt x="1446" y="3238"/>
                </a:lnTo>
                <a:lnTo>
                  <a:pt x="1379" y="3264"/>
                </a:lnTo>
                <a:lnTo>
                  <a:pt x="1313" y="3290"/>
                </a:lnTo>
                <a:lnTo>
                  <a:pt x="1304" y="3292"/>
                </a:lnTo>
                <a:lnTo>
                  <a:pt x="1293" y="3294"/>
                </a:lnTo>
                <a:lnTo>
                  <a:pt x="1284" y="3292"/>
                </a:lnTo>
                <a:lnTo>
                  <a:pt x="1274" y="3290"/>
                </a:lnTo>
                <a:lnTo>
                  <a:pt x="1207" y="3264"/>
                </a:lnTo>
                <a:lnTo>
                  <a:pt x="1141" y="3238"/>
                </a:lnTo>
                <a:lnTo>
                  <a:pt x="1075" y="3206"/>
                </a:lnTo>
                <a:lnTo>
                  <a:pt x="1009" y="3173"/>
                </a:lnTo>
                <a:lnTo>
                  <a:pt x="944" y="3137"/>
                </a:lnTo>
                <a:lnTo>
                  <a:pt x="879" y="3099"/>
                </a:lnTo>
                <a:lnTo>
                  <a:pt x="814" y="3056"/>
                </a:lnTo>
                <a:lnTo>
                  <a:pt x="752" y="3012"/>
                </a:lnTo>
                <a:lnTo>
                  <a:pt x="690" y="2965"/>
                </a:lnTo>
                <a:lnTo>
                  <a:pt x="630" y="2915"/>
                </a:lnTo>
                <a:lnTo>
                  <a:pt x="571" y="2862"/>
                </a:lnTo>
                <a:lnTo>
                  <a:pt x="514" y="2806"/>
                </a:lnTo>
                <a:lnTo>
                  <a:pt x="459" y="2748"/>
                </a:lnTo>
                <a:lnTo>
                  <a:pt x="406" y="2687"/>
                </a:lnTo>
                <a:lnTo>
                  <a:pt x="355" y="2623"/>
                </a:lnTo>
                <a:lnTo>
                  <a:pt x="307" y="2555"/>
                </a:lnTo>
                <a:lnTo>
                  <a:pt x="262" y="2486"/>
                </a:lnTo>
                <a:lnTo>
                  <a:pt x="219" y="2413"/>
                </a:lnTo>
                <a:lnTo>
                  <a:pt x="180" y="2338"/>
                </a:lnTo>
                <a:lnTo>
                  <a:pt x="145" y="2259"/>
                </a:lnTo>
                <a:lnTo>
                  <a:pt x="111" y="2178"/>
                </a:lnTo>
                <a:lnTo>
                  <a:pt x="83" y="2094"/>
                </a:lnTo>
                <a:lnTo>
                  <a:pt x="59" y="2007"/>
                </a:lnTo>
                <a:lnTo>
                  <a:pt x="38" y="1917"/>
                </a:lnTo>
                <a:lnTo>
                  <a:pt x="21" y="1825"/>
                </a:lnTo>
                <a:lnTo>
                  <a:pt x="9" y="1729"/>
                </a:lnTo>
                <a:lnTo>
                  <a:pt x="2" y="1631"/>
                </a:lnTo>
                <a:lnTo>
                  <a:pt x="0" y="1529"/>
                </a:lnTo>
                <a:lnTo>
                  <a:pt x="0" y="529"/>
                </a:lnTo>
                <a:lnTo>
                  <a:pt x="3" y="510"/>
                </a:lnTo>
                <a:lnTo>
                  <a:pt x="11" y="493"/>
                </a:lnTo>
                <a:lnTo>
                  <a:pt x="23" y="481"/>
                </a:lnTo>
                <a:lnTo>
                  <a:pt x="40" y="473"/>
                </a:lnTo>
                <a:lnTo>
                  <a:pt x="59" y="470"/>
                </a:lnTo>
                <a:lnTo>
                  <a:pt x="146" y="468"/>
                </a:lnTo>
                <a:lnTo>
                  <a:pt x="231" y="460"/>
                </a:lnTo>
                <a:lnTo>
                  <a:pt x="315" y="448"/>
                </a:lnTo>
                <a:lnTo>
                  <a:pt x="397" y="432"/>
                </a:lnTo>
                <a:lnTo>
                  <a:pt x="476" y="413"/>
                </a:lnTo>
                <a:lnTo>
                  <a:pt x="553" y="390"/>
                </a:lnTo>
                <a:lnTo>
                  <a:pt x="628" y="365"/>
                </a:lnTo>
                <a:lnTo>
                  <a:pt x="699" y="337"/>
                </a:lnTo>
                <a:lnTo>
                  <a:pt x="768" y="308"/>
                </a:lnTo>
                <a:lnTo>
                  <a:pt x="834" y="277"/>
                </a:lnTo>
                <a:lnTo>
                  <a:pt x="896" y="246"/>
                </a:lnTo>
                <a:lnTo>
                  <a:pt x="955" y="214"/>
                </a:lnTo>
                <a:lnTo>
                  <a:pt x="1010" y="181"/>
                </a:lnTo>
                <a:lnTo>
                  <a:pt x="1062" y="149"/>
                </a:lnTo>
                <a:lnTo>
                  <a:pt x="1110" y="118"/>
                </a:lnTo>
                <a:lnTo>
                  <a:pt x="1153" y="89"/>
                </a:lnTo>
                <a:lnTo>
                  <a:pt x="1193" y="61"/>
                </a:lnTo>
                <a:lnTo>
                  <a:pt x="1227" y="35"/>
                </a:lnTo>
                <a:lnTo>
                  <a:pt x="1257" y="12"/>
                </a:lnTo>
                <a:lnTo>
                  <a:pt x="1270" y="4"/>
                </a:lnTo>
                <a:lnTo>
                  <a:pt x="1286"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61" name="Group 60"/>
          <p:cNvGrpSpPr/>
          <p:nvPr/>
        </p:nvGrpSpPr>
        <p:grpSpPr>
          <a:xfrm>
            <a:off x="4393420" y="5431535"/>
            <a:ext cx="454116" cy="432759"/>
            <a:chOff x="3865035" y="5853408"/>
            <a:chExt cx="1282701" cy="1222375"/>
          </a:xfrm>
          <a:solidFill>
            <a:schemeClr val="accent1"/>
          </a:solidFill>
        </p:grpSpPr>
        <p:sp>
          <p:nvSpPr>
            <p:cNvPr id="48" name="Freeform 207"/>
            <p:cNvSpPr>
              <a:spLocks noEditPoints="1"/>
            </p:cNvSpPr>
            <p:nvPr/>
          </p:nvSpPr>
          <p:spPr bwMode="auto">
            <a:xfrm>
              <a:off x="4323823" y="6612233"/>
              <a:ext cx="823913" cy="463550"/>
            </a:xfrm>
            <a:custGeom>
              <a:avLst/>
              <a:gdLst>
                <a:gd name="T0" fmla="*/ 54 w 1101"/>
                <a:gd name="T1" fmla="*/ 564 h 617"/>
                <a:gd name="T2" fmla="*/ 54 w 1101"/>
                <a:gd name="T3" fmla="*/ 564 h 617"/>
                <a:gd name="T4" fmla="*/ 1048 w 1101"/>
                <a:gd name="T5" fmla="*/ 564 h 617"/>
                <a:gd name="T6" fmla="*/ 1048 w 1101"/>
                <a:gd name="T7" fmla="*/ 53 h 617"/>
                <a:gd name="T8" fmla="*/ 54 w 1101"/>
                <a:gd name="T9" fmla="*/ 53 h 617"/>
                <a:gd name="T10" fmla="*/ 54 w 1101"/>
                <a:gd name="T11" fmla="*/ 564 h 617"/>
                <a:gd name="T12" fmla="*/ 1074 w 1101"/>
                <a:gd name="T13" fmla="*/ 617 h 617"/>
                <a:gd name="T14" fmla="*/ 1074 w 1101"/>
                <a:gd name="T15" fmla="*/ 617 h 617"/>
                <a:gd name="T16" fmla="*/ 27 w 1101"/>
                <a:gd name="T17" fmla="*/ 617 h 617"/>
                <a:gd name="T18" fmla="*/ 0 w 1101"/>
                <a:gd name="T19" fmla="*/ 591 h 617"/>
                <a:gd name="T20" fmla="*/ 0 w 1101"/>
                <a:gd name="T21" fmla="*/ 26 h 617"/>
                <a:gd name="T22" fmla="*/ 27 w 1101"/>
                <a:gd name="T23" fmla="*/ 0 h 617"/>
                <a:gd name="T24" fmla="*/ 1074 w 1101"/>
                <a:gd name="T25" fmla="*/ 0 h 617"/>
                <a:gd name="T26" fmla="*/ 1101 w 1101"/>
                <a:gd name="T27" fmla="*/ 26 h 617"/>
                <a:gd name="T28" fmla="*/ 1101 w 1101"/>
                <a:gd name="T29" fmla="*/ 591 h 617"/>
                <a:gd name="T30" fmla="*/ 1074 w 1101"/>
                <a:gd name="T31"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1" h="617">
                  <a:moveTo>
                    <a:pt x="54" y="564"/>
                  </a:moveTo>
                  <a:lnTo>
                    <a:pt x="54" y="564"/>
                  </a:lnTo>
                  <a:lnTo>
                    <a:pt x="1048" y="564"/>
                  </a:lnTo>
                  <a:lnTo>
                    <a:pt x="1048" y="53"/>
                  </a:lnTo>
                  <a:lnTo>
                    <a:pt x="54" y="53"/>
                  </a:lnTo>
                  <a:lnTo>
                    <a:pt x="54" y="564"/>
                  </a:lnTo>
                  <a:close/>
                  <a:moveTo>
                    <a:pt x="1074" y="617"/>
                  </a:moveTo>
                  <a:lnTo>
                    <a:pt x="1074" y="617"/>
                  </a:lnTo>
                  <a:lnTo>
                    <a:pt x="27" y="617"/>
                  </a:lnTo>
                  <a:cubicBezTo>
                    <a:pt x="12" y="617"/>
                    <a:pt x="0" y="605"/>
                    <a:pt x="0" y="591"/>
                  </a:cubicBezTo>
                  <a:lnTo>
                    <a:pt x="0" y="26"/>
                  </a:lnTo>
                  <a:cubicBezTo>
                    <a:pt x="0" y="12"/>
                    <a:pt x="12" y="0"/>
                    <a:pt x="27" y="0"/>
                  </a:cubicBezTo>
                  <a:lnTo>
                    <a:pt x="1074" y="0"/>
                  </a:lnTo>
                  <a:cubicBezTo>
                    <a:pt x="1089" y="0"/>
                    <a:pt x="1101" y="12"/>
                    <a:pt x="1101" y="26"/>
                  </a:cubicBezTo>
                  <a:lnTo>
                    <a:pt x="1101" y="591"/>
                  </a:lnTo>
                  <a:cubicBezTo>
                    <a:pt x="1101" y="605"/>
                    <a:pt x="1089" y="617"/>
                    <a:pt x="1074" y="6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 name="Freeform 208"/>
            <p:cNvSpPr>
              <a:spLocks noEditPoints="1"/>
            </p:cNvSpPr>
            <p:nvPr/>
          </p:nvSpPr>
          <p:spPr bwMode="auto">
            <a:xfrm>
              <a:off x="4404785" y="6677321"/>
              <a:ext cx="661988" cy="333375"/>
            </a:xfrm>
            <a:custGeom>
              <a:avLst/>
              <a:gdLst>
                <a:gd name="T0" fmla="*/ 108 w 883"/>
                <a:gd name="T1" fmla="*/ 390 h 444"/>
                <a:gd name="T2" fmla="*/ 108 w 883"/>
                <a:gd name="T3" fmla="*/ 390 h 444"/>
                <a:gd name="T4" fmla="*/ 775 w 883"/>
                <a:gd name="T5" fmla="*/ 390 h 444"/>
                <a:gd name="T6" fmla="*/ 830 w 883"/>
                <a:gd name="T7" fmla="*/ 336 h 444"/>
                <a:gd name="T8" fmla="*/ 830 w 883"/>
                <a:gd name="T9" fmla="*/ 107 h 444"/>
                <a:gd name="T10" fmla="*/ 775 w 883"/>
                <a:gd name="T11" fmla="*/ 53 h 444"/>
                <a:gd name="T12" fmla="*/ 108 w 883"/>
                <a:gd name="T13" fmla="*/ 53 h 444"/>
                <a:gd name="T14" fmla="*/ 54 w 883"/>
                <a:gd name="T15" fmla="*/ 107 h 444"/>
                <a:gd name="T16" fmla="*/ 54 w 883"/>
                <a:gd name="T17" fmla="*/ 336 h 444"/>
                <a:gd name="T18" fmla="*/ 108 w 883"/>
                <a:gd name="T19" fmla="*/ 390 h 444"/>
                <a:gd name="T20" fmla="*/ 108 w 883"/>
                <a:gd name="T21" fmla="*/ 390 h 444"/>
                <a:gd name="T22" fmla="*/ 798 w 883"/>
                <a:gd name="T23" fmla="*/ 444 h 444"/>
                <a:gd name="T24" fmla="*/ 798 w 883"/>
                <a:gd name="T25" fmla="*/ 444 h 444"/>
                <a:gd name="T26" fmla="*/ 86 w 883"/>
                <a:gd name="T27" fmla="*/ 444 h 444"/>
                <a:gd name="T28" fmla="*/ 59 w 883"/>
                <a:gd name="T29" fmla="*/ 417 h 444"/>
                <a:gd name="T30" fmla="*/ 27 w 883"/>
                <a:gd name="T31" fmla="*/ 385 h 444"/>
                <a:gd name="T32" fmla="*/ 0 w 883"/>
                <a:gd name="T33" fmla="*/ 358 h 444"/>
                <a:gd name="T34" fmla="*/ 0 w 883"/>
                <a:gd name="T35" fmla="*/ 85 h 444"/>
                <a:gd name="T36" fmla="*/ 27 w 883"/>
                <a:gd name="T37" fmla="*/ 58 h 444"/>
                <a:gd name="T38" fmla="*/ 59 w 883"/>
                <a:gd name="T39" fmla="*/ 26 h 444"/>
                <a:gd name="T40" fmla="*/ 86 w 883"/>
                <a:gd name="T41" fmla="*/ 0 h 444"/>
                <a:gd name="T42" fmla="*/ 798 w 883"/>
                <a:gd name="T43" fmla="*/ 0 h 444"/>
                <a:gd name="T44" fmla="*/ 824 w 883"/>
                <a:gd name="T45" fmla="*/ 26 h 444"/>
                <a:gd name="T46" fmla="*/ 856 w 883"/>
                <a:gd name="T47" fmla="*/ 58 h 444"/>
                <a:gd name="T48" fmla="*/ 883 w 883"/>
                <a:gd name="T49" fmla="*/ 85 h 444"/>
                <a:gd name="T50" fmla="*/ 883 w 883"/>
                <a:gd name="T51" fmla="*/ 358 h 444"/>
                <a:gd name="T52" fmla="*/ 856 w 883"/>
                <a:gd name="T53" fmla="*/ 385 h 444"/>
                <a:gd name="T54" fmla="*/ 824 w 883"/>
                <a:gd name="T55" fmla="*/ 417 h 444"/>
                <a:gd name="T56" fmla="*/ 798 w 883"/>
                <a:gd name="T57"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3" h="444">
                  <a:moveTo>
                    <a:pt x="108" y="390"/>
                  </a:moveTo>
                  <a:lnTo>
                    <a:pt x="108" y="390"/>
                  </a:lnTo>
                  <a:lnTo>
                    <a:pt x="775" y="390"/>
                  </a:lnTo>
                  <a:cubicBezTo>
                    <a:pt x="784" y="365"/>
                    <a:pt x="804" y="344"/>
                    <a:pt x="830" y="336"/>
                  </a:cubicBezTo>
                  <a:lnTo>
                    <a:pt x="830" y="107"/>
                  </a:lnTo>
                  <a:cubicBezTo>
                    <a:pt x="804" y="99"/>
                    <a:pt x="784" y="79"/>
                    <a:pt x="775" y="53"/>
                  </a:cubicBezTo>
                  <a:lnTo>
                    <a:pt x="108" y="53"/>
                  </a:lnTo>
                  <a:cubicBezTo>
                    <a:pt x="100" y="79"/>
                    <a:pt x="79" y="99"/>
                    <a:pt x="54" y="107"/>
                  </a:cubicBezTo>
                  <a:lnTo>
                    <a:pt x="54" y="336"/>
                  </a:lnTo>
                  <a:cubicBezTo>
                    <a:pt x="79" y="344"/>
                    <a:pt x="100" y="365"/>
                    <a:pt x="108" y="390"/>
                  </a:cubicBezTo>
                  <a:lnTo>
                    <a:pt x="108" y="390"/>
                  </a:lnTo>
                  <a:close/>
                  <a:moveTo>
                    <a:pt x="798" y="444"/>
                  </a:moveTo>
                  <a:lnTo>
                    <a:pt x="798" y="444"/>
                  </a:lnTo>
                  <a:lnTo>
                    <a:pt x="86" y="444"/>
                  </a:lnTo>
                  <a:cubicBezTo>
                    <a:pt x="71" y="444"/>
                    <a:pt x="59" y="432"/>
                    <a:pt x="59" y="417"/>
                  </a:cubicBezTo>
                  <a:cubicBezTo>
                    <a:pt x="59" y="399"/>
                    <a:pt x="45" y="385"/>
                    <a:pt x="27" y="385"/>
                  </a:cubicBezTo>
                  <a:cubicBezTo>
                    <a:pt x="12" y="385"/>
                    <a:pt x="0" y="373"/>
                    <a:pt x="0" y="358"/>
                  </a:cubicBezTo>
                  <a:lnTo>
                    <a:pt x="0" y="85"/>
                  </a:lnTo>
                  <a:cubicBezTo>
                    <a:pt x="0" y="70"/>
                    <a:pt x="12" y="58"/>
                    <a:pt x="27" y="58"/>
                  </a:cubicBezTo>
                  <a:cubicBezTo>
                    <a:pt x="45" y="58"/>
                    <a:pt x="59" y="44"/>
                    <a:pt x="59" y="26"/>
                  </a:cubicBezTo>
                  <a:cubicBezTo>
                    <a:pt x="59" y="12"/>
                    <a:pt x="71" y="0"/>
                    <a:pt x="86" y="0"/>
                  </a:cubicBezTo>
                  <a:lnTo>
                    <a:pt x="798" y="0"/>
                  </a:lnTo>
                  <a:cubicBezTo>
                    <a:pt x="812" y="0"/>
                    <a:pt x="824" y="12"/>
                    <a:pt x="824" y="26"/>
                  </a:cubicBezTo>
                  <a:cubicBezTo>
                    <a:pt x="824" y="44"/>
                    <a:pt x="839" y="58"/>
                    <a:pt x="856" y="58"/>
                  </a:cubicBezTo>
                  <a:cubicBezTo>
                    <a:pt x="871" y="58"/>
                    <a:pt x="883" y="70"/>
                    <a:pt x="883" y="85"/>
                  </a:cubicBezTo>
                  <a:lnTo>
                    <a:pt x="883" y="358"/>
                  </a:lnTo>
                  <a:cubicBezTo>
                    <a:pt x="883" y="373"/>
                    <a:pt x="871" y="385"/>
                    <a:pt x="856" y="385"/>
                  </a:cubicBezTo>
                  <a:cubicBezTo>
                    <a:pt x="839" y="385"/>
                    <a:pt x="824" y="399"/>
                    <a:pt x="824" y="417"/>
                  </a:cubicBezTo>
                  <a:cubicBezTo>
                    <a:pt x="824" y="432"/>
                    <a:pt x="812" y="444"/>
                    <a:pt x="798" y="4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 name="Freeform 209"/>
            <p:cNvSpPr>
              <a:spLocks/>
            </p:cNvSpPr>
            <p:nvPr/>
          </p:nvSpPr>
          <p:spPr bwMode="auto">
            <a:xfrm>
              <a:off x="4536548" y="6823371"/>
              <a:ext cx="58738" cy="39688"/>
            </a:xfrm>
            <a:custGeom>
              <a:avLst/>
              <a:gdLst>
                <a:gd name="T0" fmla="*/ 0 w 80"/>
                <a:gd name="T1" fmla="*/ 0 h 53"/>
                <a:gd name="T2" fmla="*/ 0 w 80"/>
                <a:gd name="T3" fmla="*/ 0 h 53"/>
                <a:gd name="T4" fmla="*/ 80 w 80"/>
                <a:gd name="T5" fmla="*/ 0 h 53"/>
                <a:gd name="T6" fmla="*/ 80 w 80"/>
                <a:gd name="T7" fmla="*/ 53 h 53"/>
                <a:gd name="T8" fmla="*/ 0 w 80"/>
                <a:gd name="T9" fmla="*/ 53 h 53"/>
                <a:gd name="T10" fmla="*/ 0 w 80"/>
                <a:gd name="T11" fmla="*/ 0 h 53"/>
              </a:gdLst>
              <a:ahLst/>
              <a:cxnLst>
                <a:cxn ang="0">
                  <a:pos x="T0" y="T1"/>
                </a:cxn>
                <a:cxn ang="0">
                  <a:pos x="T2" y="T3"/>
                </a:cxn>
                <a:cxn ang="0">
                  <a:pos x="T4" y="T5"/>
                </a:cxn>
                <a:cxn ang="0">
                  <a:pos x="T6" y="T7"/>
                </a:cxn>
                <a:cxn ang="0">
                  <a:pos x="T8" y="T9"/>
                </a:cxn>
                <a:cxn ang="0">
                  <a:pos x="T10" y="T11"/>
                </a:cxn>
              </a:cxnLst>
              <a:rect l="0" t="0" r="r" b="b"/>
              <a:pathLst>
                <a:path w="80" h="53">
                  <a:moveTo>
                    <a:pt x="0" y="0"/>
                  </a:moveTo>
                  <a:lnTo>
                    <a:pt x="0" y="0"/>
                  </a:lnTo>
                  <a:lnTo>
                    <a:pt x="80" y="0"/>
                  </a:lnTo>
                  <a:lnTo>
                    <a:pt x="80" y="53"/>
                  </a:lnTo>
                  <a:lnTo>
                    <a:pt x="0" y="5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 name="Freeform 210"/>
            <p:cNvSpPr>
              <a:spLocks/>
            </p:cNvSpPr>
            <p:nvPr/>
          </p:nvSpPr>
          <p:spPr bwMode="auto">
            <a:xfrm>
              <a:off x="4876273" y="6823371"/>
              <a:ext cx="58738" cy="39688"/>
            </a:xfrm>
            <a:custGeom>
              <a:avLst/>
              <a:gdLst>
                <a:gd name="T0" fmla="*/ 0 w 80"/>
                <a:gd name="T1" fmla="*/ 0 h 53"/>
                <a:gd name="T2" fmla="*/ 0 w 80"/>
                <a:gd name="T3" fmla="*/ 0 h 53"/>
                <a:gd name="T4" fmla="*/ 80 w 80"/>
                <a:gd name="T5" fmla="*/ 0 h 53"/>
                <a:gd name="T6" fmla="*/ 80 w 80"/>
                <a:gd name="T7" fmla="*/ 53 h 53"/>
                <a:gd name="T8" fmla="*/ 0 w 80"/>
                <a:gd name="T9" fmla="*/ 53 h 53"/>
                <a:gd name="T10" fmla="*/ 0 w 80"/>
                <a:gd name="T11" fmla="*/ 0 h 53"/>
              </a:gdLst>
              <a:ahLst/>
              <a:cxnLst>
                <a:cxn ang="0">
                  <a:pos x="T0" y="T1"/>
                </a:cxn>
                <a:cxn ang="0">
                  <a:pos x="T2" y="T3"/>
                </a:cxn>
                <a:cxn ang="0">
                  <a:pos x="T4" y="T5"/>
                </a:cxn>
                <a:cxn ang="0">
                  <a:pos x="T6" y="T7"/>
                </a:cxn>
                <a:cxn ang="0">
                  <a:pos x="T8" y="T9"/>
                </a:cxn>
                <a:cxn ang="0">
                  <a:pos x="T10" y="T11"/>
                </a:cxn>
              </a:cxnLst>
              <a:rect l="0" t="0" r="r" b="b"/>
              <a:pathLst>
                <a:path w="80" h="53">
                  <a:moveTo>
                    <a:pt x="0" y="0"/>
                  </a:moveTo>
                  <a:lnTo>
                    <a:pt x="0" y="0"/>
                  </a:lnTo>
                  <a:lnTo>
                    <a:pt x="80" y="0"/>
                  </a:lnTo>
                  <a:lnTo>
                    <a:pt x="80" y="53"/>
                  </a:lnTo>
                  <a:lnTo>
                    <a:pt x="0" y="5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 name="Freeform 211"/>
            <p:cNvSpPr>
              <a:spLocks noEditPoints="1"/>
            </p:cNvSpPr>
            <p:nvPr/>
          </p:nvSpPr>
          <p:spPr bwMode="auto">
            <a:xfrm>
              <a:off x="4658785" y="6763046"/>
              <a:ext cx="153988" cy="161925"/>
            </a:xfrm>
            <a:custGeom>
              <a:avLst/>
              <a:gdLst>
                <a:gd name="T0" fmla="*/ 104 w 207"/>
                <a:gd name="T1" fmla="*/ 53 h 216"/>
                <a:gd name="T2" fmla="*/ 104 w 207"/>
                <a:gd name="T3" fmla="*/ 53 h 216"/>
                <a:gd name="T4" fmla="*/ 54 w 207"/>
                <a:gd name="T5" fmla="*/ 108 h 216"/>
                <a:gd name="T6" fmla="*/ 104 w 207"/>
                <a:gd name="T7" fmla="*/ 162 h 216"/>
                <a:gd name="T8" fmla="*/ 154 w 207"/>
                <a:gd name="T9" fmla="*/ 108 h 216"/>
                <a:gd name="T10" fmla="*/ 104 w 207"/>
                <a:gd name="T11" fmla="*/ 53 h 216"/>
                <a:gd name="T12" fmla="*/ 104 w 207"/>
                <a:gd name="T13" fmla="*/ 53 h 216"/>
                <a:gd name="T14" fmla="*/ 104 w 207"/>
                <a:gd name="T15" fmla="*/ 216 h 216"/>
                <a:gd name="T16" fmla="*/ 104 w 207"/>
                <a:gd name="T17" fmla="*/ 216 h 216"/>
                <a:gd name="T18" fmla="*/ 0 w 207"/>
                <a:gd name="T19" fmla="*/ 108 h 216"/>
                <a:gd name="T20" fmla="*/ 104 w 207"/>
                <a:gd name="T21" fmla="*/ 0 h 216"/>
                <a:gd name="T22" fmla="*/ 207 w 207"/>
                <a:gd name="T23" fmla="*/ 108 h 216"/>
                <a:gd name="T24" fmla="*/ 104 w 207"/>
                <a:gd name="T25"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7" h="216">
                  <a:moveTo>
                    <a:pt x="104" y="53"/>
                  </a:moveTo>
                  <a:lnTo>
                    <a:pt x="104" y="53"/>
                  </a:lnTo>
                  <a:cubicBezTo>
                    <a:pt x="76" y="53"/>
                    <a:pt x="54" y="77"/>
                    <a:pt x="54" y="108"/>
                  </a:cubicBezTo>
                  <a:cubicBezTo>
                    <a:pt x="54" y="138"/>
                    <a:pt x="76" y="162"/>
                    <a:pt x="104" y="162"/>
                  </a:cubicBezTo>
                  <a:cubicBezTo>
                    <a:pt x="131" y="162"/>
                    <a:pt x="154" y="138"/>
                    <a:pt x="154" y="108"/>
                  </a:cubicBezTo>
                  <a:cubicBezTo>
                    <a:pt x="154" y="77"/>
                    <a:pt x="131" y="53"/>
                    <a:pt x="104" y="53"/>
                  </a:cubicBezTo>
                  <a:lnTo>
                    <a:pt x="104" y="53"/>
                  </a:lnTo>
                  <a:close/>
                  <a:moveTo>
                    <a:pt x="104" y="216"/>
                  </a:moveTo>
                  <a:lnTo>
                    <a:pt x="104" y="216"/>
                  </a:lnTo>
                  <a:cubicBezTo>
                    <a:pt x="47" y="216"/>
                    <a:pt x="0" y="167"/>
                    <a:pt x="0" y="108"/>
                  </a:cubicBezTo>
                  <a:cubicBezTo>
                    <a:pt x="0" y="48"/>
                    <a:pt x="47" y="0"/>
                    <a:pt x="104" y="0"/>
                  </a:cubicBezTo>
                  <a:cubicBezTo>
                    <a:pt x="161" y="0"/>
                    <a:pt x="207" y="48"/>
                    <a:pt x="207" y="108"/>
                  </a:cubicBezTo>
                  <a:cubicBezTo>
                    <a:pt x="207" y="167"/>
                    <a:pt x="161" y="216"/>
                    <a:pt x="104" y="2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 name="Freeform 212"/>
            <p:cNvSpPr>
              <a:spLocks/>
            </p:cNvSpPr>
            <p:nvPr/>
          </p:nvSpPr>
          <p:spPr bwMode="auto">
            <a:xfrm>
              <a:off x="4190473" y="6193271"/>
              <a:ext cx="236539" cy="190500"/>
            </a:xfrm>
            <a:custGeom>
              <a:avLst/>
              <a:gdLst>
                <a:gd name="T0" fmla="*/ 97 w 315"/>
                <a:gd name="T1" fmla="*/ 255 h 255"/>
                <a:gd name="T2" fmla="*/ 97 w 315"/>
                <a:gd name="T3" fmla="*/ 255 h 255"/>
                <a:gd name="T4" fmla="*/ 0 w 315"/>
                <a:gd name="T5" fmla="*/ 158 h 255"/>
                <a:gd name="T6" fmla="*/ 38 w 315"/>
                <a:gd name="T7" fmla="*/ 120 h 255"/>
                <a:gd name="T8" fmla="*/ 97 w 315"/>
                <a:gd name="T9" fmla="*/ 180 h 255"/>
                <a:gd name="T10" fmla="*/ 277 w 315"/>
                <a:gd name="T11" fmla="*/ 0 h 255"/>
                <a:gd name="T12" fmla="*/ 315 w 315"/>
                <a:gd name="T13" fmla="*/ 38 h 255"/>
                <a:gd name="T14" fmla="*/ 97 w 315"/>
                <a:gd name="T15" fmla="*/ 255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5" h="255">
                  <a:moveTo>
                    <a:pt x="97" y="255"/>
                  </a:moveTo>
                  <a:lnTo>
                    <a:pt x="97" y="255"/>
                  </a:lnTo>
                  <a:lnTo>
                    <a:pt x="0" y="158"/>
                  </a:lnTo>
                  <a:lnTo>
                    <a:pt x="38" y="120"/>
                  </a:lnTo>
                  <a:lnTo>
                    <a:pt x="97" y="180"/>
                  </a:lnTo>
                  <a:lnTo>
                    <a:pt x="277" y="0"/>
                  </a:lnTo>
                  <a:lnTo>
                    <a:pt x="315" y="38"/>
                  </a:lnTo>
                  <a:lnTo>
                    <a:pt x="97" y="2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4" name="Freeform 213"/>
            <p:cNvSpPr>
              <a:spLocks/>
            </p:cNvSpPr>
            <p:nvPr/>
          </p:nvSpPr>
          <p:spPr bwMode="auto">
            <a:xfrm>
              <a:off x="3865035" y="5935958"/>
              <a:ext cx="788988" cy="989013"/>
            </a:xfrm>
            <a:custGeom>
              <a:avLst/>
              <a:gdLst>
                <a:gd name="T0" fmla="*/ 557 w 1053"/>
                <a:gd name="T1" fmla="*/ 1320 h 1320"/>
                <a:gd name="T2" fmla="*/ 557 w 1053"/>
                <a:gd name="T3" fmla="*/ 1320 h 1320"/>
                <a:gd name="T4" fmla="*/ 26 w 1053"/>
                <a:gd name="T5" fmla="*/ 1320 h 1320"/>
                <a:gd name="T6" fmla="*/ 0 w 1053"/>
                <a:gd name="T7" fmla="*/ 1293 h 1320"/>
                <a:gd name="T8" fmla="*/ 0 w 1053"/>
                <a:gd name="T9" fmla="*/ 27 h 1320"/>
                <a:gd name="T10" fmla="*/ 26 w 1053"/>
                <a:gd name="T11" fmla="*/ 0 h 1320"/>
                <a:gd name="T12" fmla="*/ 1026 w 1053"/>
                <a:gd name="T13" fmla="*/ 0 h 1320"/>
                <a:gd name="T14" fmla="*/ 1053 w 1053"/>
                <a:gd name="T15" fmla="*/ 27 h 1320"/>
                <a:gd name="T16" fmla="*/ 1053 w 1053"/>
                <a:gd name="T17" fmla="*/ 844 h 1320"/>
                <a:gd name="T18" fmla="*/ 999 w 1053"/>
                <a:gd name="T19" fmla="*/ 844 h 1320"/>
                <a:gd name="T20" fmla="*/ 999 w 1053"/>
                <a:gd name="T21" fmla="*/ 53 h 1320"/>
                <a:gd name="T22" fmla="*/ 53 w 1053"/>
                <a:gd name="T23" fmla="*/ 53 h 1320"/>
                <a:gd name="T24" fmla="*/ 53 w 1053"/>
                <a:gd name="T25" fmla="*/ 1266 h 1320"/>
                <a:gd name="T26" fmla="*/ 557 w 1053"/>
                <a:gd name="T27" fmla="*/ 1266 h 1320"/>
                <a:gd name="T28" fmla="*/ 557 w 1053"/>
                <a:gd name="T29" fmla="*/ 1320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3" h="1320">
                  <a:moveTo>
                    <a:pt x="557" y="1320"/>
                  </a:moveTo>
                  <a:lnTo>
                    <a:pt x="557" y="1320"/>
                  </a:lnTo>
                  <a:lnTo>
                    <a:pt x="26" y="1320"/>
                  </a:lnTo>
                  <a:cubicBezTo>
                    <a:pt x="11" y="1320"/>
                    <a:pt x="0" y="1308"/>
                    <a:pt x="0" y="1293"/>
                  </a:cubicBezTo>
                  <a:lnTo>
                    <a:pt x="0" y="27"/>
                  </a:lnTo>
                  <a:cubicBezTo>
                    <a:pt x="0" y="12"/>
                    <a:pt x="11" y="0"/>
                    <a:pt x="26" y="0"/>
                  </a:cubicBezTo>
                  <a:lnTo>
                    <a:pt x="1026" y="0"/>
                  </a:lnTo>
                  <a:cubicBezTo>
                    <a:pt x="1041" y="0"/>
                    <a:pt x="1053" y="12"/>
                    <a:pt x="1053" y="27"/>
                  </a:cubicBezTo>
                  <a:lnTo>
                    <a:pt x="1053" y="844"/>
                  </a:lnTo>
                  <a:lnTo>
                    <a:pt x="999" y="844"/>
                  </a:lnTo>
                  <a:lnTo>
                    <a:pt x="999" y="53"/>
                  </a:lnTo>
                  <a:lnTo>
                    <a:pt x="53" y="53"/>
                  </a:lnTo>
                  <a:lnTo>
                    <a:pt x="53" y="1266"/>
                  </a:lnTo>
                  <a:lnTo>
                    <a:pt x="557" y="1266"/>
                  </a:lnTo>
                  <a:lnTo>
                    <a:pt x="557" y="13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5" name="Freeform 214"/>
            <p:cNvSpPr>
              <a:spLocks/>
            </p:cNvSpPr>
            <p:nvPr/>
          </p:nvSpPr>
          <p:spPr bwMode="auto">
            <a:xfrm>
              <a:off x="3968223" y="5853408"/>
              <a:ext cx="769938" cy="714375"/>
            </a:xfrm>
            <a:custGeom>
              <a:avLst/>
              <a:gdLst>
                <a:gd name="T0" fmla="*/ 1027 w 1027"/>
                <a:gd name="T1" fmla="*/ 954 h 954"/>
                <a:gd name="T2" fmla="*/ 1027 w 1027"/>
                <a:gd name="T3" fmla="*/ 954 h 954"/>
                <a:gd name="T4" fmla="*/ 973 w 1027"/>
                <a:gd name="T5" fmla="*/ 954 h 954"/>
                <a:gd name="T6" fmla="*/ 973 w 1027"/>
                <a:gd name="T7" fmla="*/ 53 h 954"/>
                <a:gd name="T8" fmla="*/ 0 w 1027"/>
                <a:gd name="T9" fmla="*/ 53 h 954"/>
                <a:gd name="T10" fmla="*/ 0 w 1027"/>
                <a:gd name="T11" fmla="*/ 0 h 954"/>
                <a:gd name="T12" fmla="*/ 1000 w 1027"/>
                <a:gd name="T13" fmla="*/ 0 h 954"/>
                <a:gd name="T14" fmla="*/ 1027 w 1027"/>
                <a:gd name="T15" fmla="*/ 27 h 954"/>
                <a:gd name="T16" fmla="*/ 1027 w 1027"/>
                <a:gd name="T17" fmla="*/ 954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7" h="954">
                  <a:moveTo>
                    <a:pt x="1027" y="954"/>
                  </a:moveTo>
                  <a:lnTo>
                    <a:pt x="1027" y="954"/>
                  </a:lnTo>
                  <a:lnTo>
                    <a:pt x="973" y="954"/>
                  </a:lnTo>
                  <a:lnTo>
                    <a:pt x="973" y="53"/>
                  </a:lnTo>
                  <a:lnTo>
                    <a:pt x="0" y="53"/>
                  </a:lnTo>
                  <a:lnTo>
                    <a:pt x="0" y="0"/>
                  </a:lnTo>
                  <a:lnTo>
                    <a:pt x="1000" y="0"/>
                  </a:lnTo>
                  <a:cubicBezTo>
                    <a:pt x="1015" y="0"/>
                    <a:pt x="1027" y="12"/>
                    <a:pt x="1027" y="27"/>
                  </a:cubicBezTo>
                  <a:lnTo>
                    <a:pt x="1027" y="9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6" name="Freeform 215"/>
            <p:cNvSpPr>
              <a:spLocks/>
            </p:cNvSpPr>
            <p:nvPr/>
          </p:nvSpPr>
          <p:spPr bwMode="auto">
            <a:xfrm>
              <a:off x="4112686" y="6159932"/>
              <a:ext cx="293689" cy="293689"/>
            </a:xfrm>
            <a:custGeom>
              <a:avLst/>
              <a:gdLst>
                <a:gd name="T0" fmla="*/ 195 w 391"/>
                <a:gd name="T1" fmla="*/ 391 h 391"/>
                <a:gd name="T2" fmla="*/ 195 w 391"/>
                <a:gd name="T3" fmla="*/ 391 h 391"/>
                <a:gd name="T4" fmla="*/ 0 w 391"/>
                <a:gd name="T5" fmla="*/ 195 h 391"/>
                <a:gd name="T6" fmla="*/ 195 w 391"/>
                <a:gd name="T7" fmla="*/ 0 h 391"/>
                <a:gd name="T8" fmla="*/ 298 w 391"/>
                <a:gd name="T9" fmla="*/ 29 h 391"/>
                <a:gd name="T10" fmla="*/ 270 w 391"/>
                <a:gd name="T11" fmla="*/ 74 h 391"/>
                <a:gd name="T12" fmla="*/ 195 w 391"/>
                <a:gd name="T13" fmla="*/ 53 h 391"/>
                <a:gd name="T14" fmla="*/ 53 w 391"/>
                <a:gd name="T15" fmla="*/ 195 h 391"/>
                <a:gd name="T16" fmla="*/ 195 w 391"/>
                <a:gd name="T17" fmla="*/ 338 h 391"/>
                <a:gd name="T18" fmla="*/ 337 w 391"/>
                <a:gd name="T19" fmla="*/ 195 h 391"/>
                <a:gd name="T20" fmla="*/ 337 w 391"/>
                <a:gd name="T21" fmla="*/ 182 h 391"/>
                <a:gd name="T22" fmla="*/ 390 w 391"/>
                <a:gd name="T23" fmla="*/ 177 h 391"/>
                <a:gd name="T24" fmla="*/ 391 w 391"/>
                <a:gd name="T25" fmla="*/ 195 h 391"/>
                <a:gd name="T26" fmla="*/ 195 w 391"/>
                <a:gd name="T27" fmla="*/ 39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1" h="391">
                  <a:moveTo>
                    <a:pt x="195" y="391"/>
                  </a:moveTo>
                  <a:lnTo>
                    <a:pt x="195" y="391"/>
                  </a:lnTo>
                  <a:cubicBezTo>
                    <a:pt x="87" y="391"/>
                    <a:pt x="0" y="303"/>
                    <a:pt x="0" y="195"/>
                  </a:cubicBezTo>
                  <a:cubicBezTo>
                    <a:pt x="0" y="88"/>
                    <a:pt x="87" y="0"/>
                    <a:pt x="195" y="0"/>
                  </a:cubicBezTo>
                  <a:cubicBezTo>
                    <a:pt x="232" y="0"/>
                    <a:pt x="267" y="10"/>
                    <a:pt x="298" y="29"/>
                  </a:cubicBezTo>
                  <a:lnTo>
                    <a:pt x="270" y="74"/>
                  </a:lnTo>
                  <a:cubicBezTo>
                    <a:pt x="248" y="61"/>
                    <a:pt x="222" y="53"/>
                    <a:pt x="195" y="53"/>
                  </a:cubicBezTo>
                  <a:cubicBezTo>
                    <a:pt x="117" y="53"/>
                    <a:pt x="53" y="117"/>
                    <a:pt x="53" y="195"/>
                  </a:cubicBezTo>
                  <a:cubicBezTo>
                    <a:pt x="53" y="274"/>
                    <a:pt x="117" y="338"/>
                    <a:pt x="195" y="338"/>
                  </a:cubicBezTo>
                  <a:cubicBezTo>
                    <a:pt x="274" y="338"/>
                    <a:pt x="337" y="274"/>
                    <a:pt x="337" y="195"/>
                  </a:cubicBezTo>
                  <a:cubicBezTo>
                    <a:pt x="337" y="191"/>
                    <a:pt x="337" y="186"/>
                    <a:pt x="337" y="182"/>
                  </a:cubicBezTo>
                  <a:lnTo>
                    <a:pt x="390" y="177"/>
                  </a:lnTo>
                  <a:cubicBezTo>
                    <a:pt x="390" y="183"/>
                    <a:pt x="391" y="189"/>
                    <a:pt x="391" y="195"/>
                  </a:cubicBezTo>
                  <a:cubicBezTo>
                    <a:pt x="391" y="303"/>
                    <a:pt x="303" y="391"/>
                    <a:pt x="195" y="39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Tree>
    <p:extLst>
      <p:ext uri="{BB962C8B-B14F-4D97-AF65-F5344CB8AC3E}">
        <p14:creationId xmlns:p14="http://schemas.microsoft.com/office/powerpoint/2010/main" val="128198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12CC4D-D3FF-974B-9D78-9658C396D1D0}"/>
              </a:ext>
            </a:extLst>
          </p:cNvPr>
          <p:cNvSpPr txBox="1"/>
          <p:nvPr/>
        </p:nvSpPr>
        <p:spPr>
          <a:xfrm>
            <a:off x="4634491" y="3851737"/>
            <a:ext cx="5015117" cy="369332"/>
          </a:xfrm>
          <a:prstGeom prst="rect">
            <a:avLst/>
          </a:prstGeom>
          <a:noFill/>
        </p:spPr>
        <p:txBody>
          <a:bodyPr wrap="square" rtlCol="0">
            <a:spAutoFit/>
          </a:bodyPr>
          <a:lstStyle/>
          <a:p>
            <a:r>
              <a:rPr lang="en-US" dirty="0">
                <a:solidFill>
                  <a:schemeClr val="bg1"/>
                </a:solidFill>
                <a:latin typeface="Raleway Medium" panose="020B0503030101060003" pitchFamily="34" charset="77"/>
              </a:rPr>
              <a:t>Contact:</a:t>
            </a:r>
          </a:p>
        </p:txBody>
      </p:sp>
      <p:sp>
        <p:nvSpPr>
          <p:cNvPr id="3" name="Rectangle 2">
            <a:extLst>
              <a:ext uri="{FF2B5EF4-FFF2-40B4-BE49-F238E27FC236}">
                <a16:creationId xmlns:a16="http://schemas.microsoft.com/office/drawing/2014/main" id="{3DCA89DD-581F-CE4D-AB44-B38A53EAFBE9}"/>
              </a:ext>
            </a:extLst>
          </p:cNvPr>
          <p:cNvSpPr/>
          <p:nvPr/>
        </p:nvSpPr>
        <p:spPr>
          <a:xfrm>
            <a:off x="5598254" y="3851737"/>
            <a:ext cx="6096000" cy="923330"/>
          </a:xfrm>
          <a:prstGeom prst="rect">
            <a:avLst/>
          </a:prstGeom>
        </p:spPr>
        <p:txBody>
          <a:bodyPr>
            <a:spAutoFit/>
          </a:bodyPr>
          <a:lstStyle/>
          <a:p>
            <a:r>
              <a:rPr lang="en-US" b="1" dirty="0" err="1">
                <a:solidFill>
                  <a:schemeClr val="bg1"/>
                </a:solidFill>
                <a:latin typeface="Raleway SemiBold" panose="020B0503030101060003" pitchFamily="34" charset="77"/>
              </a:rPr>
              <a:t>Breige</a:t>
            </a:r>
            <a:r>
              <a:rPr lang="en-US" b="1" dirty="0">
                <a:solidFill>
                  <a:schemeClr val="bg1"/>
                </a:solidFill>
                <a:latin typeface="Raleway SemiBold" panose="020B0503030101060003" pitchFamily="34" charset="77"/>
              </a:rPr>
              <a:t> </a:t>
            </a:r>
            <a:r>
              <a:rPr lang="en-US" b="1" dirty="0" err="1">
                <a:solidFill>
                  <a:schemeClr val="bg1"/>
                </a:solidFill>
                <a:latin typeface="Raleway SemiBold" panose="020B0503030101060003" pitchFamily="34" charset="77"/>
              </a:rPr>
              <a:t>Tinnelly</a:t>
            </a:r>
            <a:endParaRPr lang="en-US" b="1" dirty="0">
              <a:solidFill>
                <a:schemeClr val="bg1"/>
              </a:solidFill>
              <a:latin typeface="Raleway SemiBold" panose="020B0503030101060003" pitchFamily="34" charset="77"/>
            </a:endParaRPr>
          </a:p>
          <a:p>
            <a:r>
              <a:rPr lang="en-US" b="1" i="1" dirty="0">
                <a:solidFill>
                  <a:schemeClr val="bg1"/>
                </a:solidFill>
                <a:latin typeface="Raleway" panose="020B0503030101060003" pitchFamily="34" charset="77"/>
              </a:rPr>
              <a:t>Head of Europe</a:t>
            </a:r>
          </a:p>
          <a:p>
            <a:r>
              <a:rPr lang="en-US" dirty="0" err="1">
                <a:solidFill>
                  <a:schemeClr val="bg1"/>
                </a:solidFill>
                <a:latin typeface="Raleway Medium" panose="020B0503030101060003" pitchFamily="34" charset="77"/>
              </a:rPr>
              <a:t>breige@securitize.io</a:t>
            </a:r>
            <a:endParaRPr lang="en-US" dirty="0">
              <a:latin typeface="Raleway Medium" panose="020B0503030101060003" pitchFamily="34" charset="77"/>
            </a:endParaRPr>
          </a:p>
        </p:txBody>
      </p:sp>
      <p:pic>
        <p:nvPicPr>
          <p:cNvPr id="6" name="Picture 5">
            <a:extLst>
              <a:ext uri="{FF2B5EF4-FFF2-40B4-BE49-F238E27FC236}">
                <a16:creationId xmlns:a16="http://schemas.microsoft.com/office/drawing/2014/main" id="{CDC980C2-C355-4349-B466-F0738E9C4D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86152" y="3196133"/>
            <a:ext cx="3152687" cy="448767"/>
          </a:xfrm>
          <a:prstGeom prst="rect">
            <a:avLst/>
          </a:prstGeom>
        </p:spPr>
      </p:pic>
    </p:spTree>
    <p:extLst>
      <p:ext uri="{BB962C8B-B14F-4D97-AF65-F5344CB8AC3E}">
        <p14:creationId xmlns:p14="http://schemas.microsoft.com/office/powerpoint/2010/main" val="395535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44DE72-69EC-2E4E-9E77-D2F03E814AC6}"/>
              </a:ext>
            </a:extLst>
          </p:cNvPr>
          <p:cNvSpPr>
            <a:spLocks noGrp="1"/>
          </p:cNvSpPr>
          <p:nvPr>
            <p:ph type="sldNum" sz="quarter" idx="12"/>
          </p:nvPr>
        </p:nvSpPr>
        <p:spPr/>
        <p:txBody>
          <a:bodyPr/>
          <a:lstStyle/>
          <a:p>
            <a:fld id="{13B93E04-4589-4492-9265-DB84E8A0C458}" type="slidenum">
              <a:rPr lang="en-US" smtClean="0">
                <a:latin typeface="Raleway" panose="020B0503030101060003" pitchFamily="34" charset="77"/>
              </a:rPr>
              <a:t>2</a:t>
            </a:fld>
            <a:endParaRPr lang="en-US" dirty="0">
              <a:latin typeface="Raleway" panose="020B0503030101060003" pitchFamily="34" charset="77"/>
            </a:endParaRPr>
          </a:p>
        </p:txBody>
      </p:sp>
      <p:pic>
        <p:nvPicPr>
          <p:cNvPr id="157" name="Google Shape;162;p35">
            <a:extLst>
              <a:ext uri="{FF2B5EF4-FFF2-40B4-BE49-F238E27FC236}">
                <a16:creationId xmlns:a16="http://schemas.microsoft.com/office/drawing/2014/main" id="{EE1C7E4C-2FCD-6B49-A6FD-E5AE8C4A17B7}"/>
              </a:ext>
            </a:extLst>
          </p:cNvPr>
          <p:cNvPicPr preferRelativeResize="0"/>
          <p:nvPr/>
        </p:nvPicPr>
        <p:blipFill rotWithShape="1">
          <a:blip r:embed="rId2">
            <a:alphaModFix/>
          </a:blip>
          <a:srcRect/>
          <a:stretch/>
        </p:blipFill>
        <p:spPr>
          <a:xfrm>
            <a:off x="1588" y="1588"/>
            <a:ext cx="1587" cy="1587"/>
          </a:xfrm>
          <a:prstGeom prst="rect">
            <a:avLst/>
          </a:prstGeom>
          <a:noFill/>
          <a:ln>
            <a:noFill/>
          </a:ln>
        </p:spPr>
      </p:pic>
      <p:pic>
        <p:nvPicPr>
          <p:cNvPr id="158" name="Google Shape;163;p35">
            <a:extLst>
              <a:ext uri="{FF2B5EF4-FFF2-40B4-BE49-F238E27FC236}">
                <a16:creationId xmlns:a16="http://schemas.microsoft.com/office/drawing/2014/main" id="{D358EADE-03B7-3D4A-95B6-AD10C95D3C6A}"/>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4279392" cy="6858000"/>
          </a:xfrm>
          <a:prstGeom prst="rect">
            <a:avLst/>
          </a:prstGeom>
          <a:noFill/>
          <a:ln>
            <a:noFill/>
          </a:ln>
        </p:spPr>
      </p:pic>
      <p:sp>
        <p:nvSpPr>
          <p:cNvPr id="159" name="Google Shape;164;p35">
            <a:extLst>
              <a:ext uri="{FF2B5EF4-FFF2-40B4-BE49-F238E27FC236}">
                <a16:creationId xmlns:a16="http://schemas.microsoft.com/office/drawing/2014/main" id="{CA3C082B-A637-074F-A167-2203EF4FE77D}"/>
              </a:ext>
            </a:extLst>
          </p:cNvPr>
          <p:cNvSpPr/>
          <p:nvPr/>
        </p:nvSpPr>
        <p:spPr>
          <a:xfrm>
            <a:off x="-1" y="0"/>
            <a:ext cx="4298800" cy="6858000"/>
          </a:xfrm>
          <a:prstGeom prst="rect">
            <a:avLst/>
          </a:prstGeom>
          <a:gradFill>
            <a:gsLst>
              <a:gs pos="0">
                <a:srgbClr val="0A1828">
                  <a:alpha val="86666"/>
                </a:srgbClr>
              </a:gs>
              <a:gs pos="50000">
                <a:srgbClr val="02537C">
                  <a:alpha val="88627"/>
                </a:srgbClr>
              </a:gs>
              <a:gs pos="100000">
                <a:srgbClr val="0DB0B9">
                  <a:alpha val="87843"/>
                </a:srgbClr>
              </a:gs>
            </a:gsLst>
            <a:lin ang="18900044" scaled="0"/>
          </a:gradFill>
          <a:ln>
            <a:noFill/>
          </a:ln>
        </p:spPr>
        <p:txBody>
          <a:bodyPr spcFirstLastPara="1" wrap="square" lIns="91433" tIns="45700" rIns="91433" bIns="45700" anchor="ctr" anchorCtr="0">
            <a:noAutofit/>
          </a:bodyPr>
          <a:lstStyle/>
          <a:p>
            <a:pPr algn="ctr">
              <a:buClr>
                <a:schemeClr val="lt1"/>
              </a:buClr>
              <a:buSzPts val="1400"/>
            </a:pPr>
            <a:endParaRPr>
              <a:solidFill>
                <a:srgbClr val="FFFFFF"/>
              </a:solidFill>
              <a:latin typeface="Open Sans"/>
              <a:ea typeface="Open Sans"/>
              <a:cs typeface="Open Sans"/>
              <a:sym typeface="Open Sans"/>
            </a:endParaRPr>
          </a:p>
        </p:txBody>
      </p:sp>
      <p:grpSp>
        <p:nvGrpSpPr>
          <p:cNvPr id="160" name="Google Shape;165;p35">
            <a:extLst>
              <a:ext uri="{FF2B5EF4-FFF2-40B4-BE49-F238E27FC236}">
                <a16:creationId xmlns:a16="http://schemas.microsoft.com/office/drawing/2014/main" id="{581AD6F4-ADD6-144A-A676-E995A77B7C9A}"/>
              </a:ext>
            </a:extLst>
          </p:cNvPr>
          <p:cNvGrpSpPr/>
          <p:nvPr/>
        </p:nvGrpSpPr>
        <p:grpSpPr>
          <a:xfrm>
            <a:off x="270643" y="4119949"/>
            <a:ext cx="5876525" cy="3062872"/>
            <a:chOff x="270651" y="4120052"/>
            <a:chExt cx="3747147" cy="1953030"/>
          </a:xfrm>
        </p:grpSpPr>
        <p:sp>
          <p:nvSpPr>
            <p:cNvPr id="161" name="Google Shape;166;p35">
              <a:extLst>
                <a:ext uri="{FF2B5EF4-FFF2-40B4-BE49-F238E27FC236}">
                  <a16:creationId xmlns:a16="http://schemas.microsoft.com/office/drawing/2014/main" id="{25733955-4AFD-054A-ADAE-6FAB3D42D7DC}"/>
                </a:ext>
              </a:extLst>
            </p:cNvPr>
            <p:cNvSpPr/>
            <p:nvPr/>
          </p:nvSpPr>
          <p:spPr>
            <a:xfrm>
              <a:off x="270651" y="4120052"/>
              <a:ext cx="3747147" cy="1953030"/>
            </a:xfrm>
            <a:custGeom>
              <a:avLst/>
              <a:gdLst/>
              <a:ahLst/>
              <a:cxnLst/>
              <a:rect l="l" t="t" r="r" b="b"/>
              <a:pathLst>
                <a:path w="9796463" h="5105962" extrusionOk="0">
                  <a:moveTo>
                    <a:pt x="2724156" y="5089097"/>
                  </a:moveTo>
                  <a:cubicBezTo>
                    <a:pt x="2726854" y="5089484"/>
                    <a:pt x="2729511" y="5090868"/>
                    <a:pt x="2732088" y="5093962"/>
                  </a:cubicBezTo>
                  <a:cubicBezTo>
                    <a:pt x="2723713" y="5097869"/>
                    <a:pt x="2716627" y="5103731"/>
                    <a:pt x="2707608" y="5105685"/>
                  </a:cubicBezTo>
                  <a:cubicBezTo>
                    <a:pt x="2703099" y="5106336"/>
                    <a:pt x="2687638" y="5106987"/>
                    <a:pt x="2699878" y="5093310"/>
                  </a:cubicBezTo>
                  <a:cubicBezTo>
                    <a:pt x="2707608" y="5095753"/>
                    <a:pt x="2716063" y="5087937"/>
                    <a:pt x="2724156" y="5089097"/>
                  </a:cubicBezTo>
                  <a:close/>
                  <a:moveTo>
                    <a:pt x="2672325" y="5074587"/>
                  </a:moveTo>
                  <a:cubicBezTo>
                    <a:pt x="2681857" y="5073861"/>
                    <a:pt x="2691389" y="5074022"/>
                    <a:pt x="2700759" y="5077570"/>
                  </a:cubicBezTo>
                  <a:lnTo>
                    <a:pt x="2713038" y="5088533"/>
                  </a:lnTo>
                  <a:cubicBezTo>
                    <a:pt x="2692358" y="5089178"/>
                    <a:pt x="2671032" y="5090468"/>
                    <a:pt x="2650353" y="5091113"/>
                  </a:cubicBezTo>
                  <a:cubicBezTo>
                    <a:pt x="2646475" y="5090468"/>
                    <a:pt x="2643244" y="5089823"/>
                    <a:pt x="2640013" y="5089178"/>
                  </a:cubicBezTo>
                  <a:cubicBezTo>
                    <a:pt x="2641305" y="5084664"/>
                    <a:pt x="2642598" y="5080794"/>
                    <a:pt x="2643890" y="5076925"/>
                  </a:cubicBezTo>
                  <a:cubicBezTo>
                    <a:pt x="2653261" y="5076925"/>
                    <a:pt x="2662793" y="5075312"/>
                    <a:pt x="2672325" y="5074587"/>
                  </a:cubicBezTo>
                  <a:close/>
                  <a:moveTo>
                    <a:pt x="2711917" y="5005387"/>
                  </a:moveTo>
                  <a:cubicBezTo>
                    <a:pt x="2717660" y="5006027"/>
                    <a:pt x="2723403" y="5006027"/>
                    <a:pt x="2725956" y="5013066"/>
                  </a:cubicBezTo>
                  <a:cubicBezTo>
                    <a:pt x="2739994" y="5036743"/>
                    <a:pt x="2764243" y="5046342"/>
                    <a:pt x="2788491" y="5055301"/>
                  </a:cubicBezTo>
                  <a:cubicBezTo>
                    <a:pt x="2796786" y="5058501"/>
                    <a:pt x="2806996" y="5057221"/>
                    <a:pt x="2811463" y="5068100"/>
                  </a:cubicBezTo>
                  <a:cubicBezTo>
                    <a:pt x="2783386" y="5070659"/>
                    <a:pt x="2757861" y="5087937"/>
                    <a:pt x="2728508" y="5086017"/>
                  </a:cubicBezTo>
                  <a:cubicBezTo>
                    <a:pt x="2720213" y="5082818"/>
                    <a:pt x="2711279" y="5080898"/>
                    <a:pt x="2712555" y="5069379"/>
                  </a:cubicBezTo>
                  <a:cubicBezTo>
                    <a:pt x="2708089" y="5050182"/>
                    <a:pt x="2681288" y="5041863"/>
                    <a:pt x="2687031" y="5017546"/>
                  </a:cubicBezTo>
                  <a:cubicBezTo>
                    <a:pt x="2695326" y="5013706"/>
                    <a:pt x="2703622" y="5009867"/>
                    <a:pt x="2711917" y="5005387"/>
                  </a:cubicBezTo>
                  <a:close/>
                  <a:moveTo>
                    <a:pt x="2950278" y="4941887"/>
                  </a:moveTo>
                  <a:cubicBezTo>
                    <a:pt x="2957773" y="4941887"/>
                    <a:pt x="2965268" y="4942532"/>
                    <a:pt x="2973388" y="4943177"/>
                  </a:cubicBezTo>
                  <a:cubicBezTo>
                    <a:pt x="2970265" y="4957366"/>
                    <a:pt x="2956524" y="4953496"/>
                    <a:pt x="2950278" y="4961235"/>
                  </a:cubicBezTo>
                  <a:cubicBezTo>
                    <a:pt x="2941534" y="4962525"/>
                    <a:pt x="2935288" y="4960590"/>
                    <a:pt x="2938411" y="4948982"/>
                  </a:cubicBezTo>
                  <a:cubicBezTo>
                    <a:pt x="2942783" y="4946402"/>
                    <a:pt x="2946530" y="4943822"/>
                    <a:pt x="2950278" y="4941887"/>
                  </a:cubicBezTo>
                  <a:close/>
                  <a:moveTo>
                    <a:pt x="2999421" y="4934415"/>
                  </a:moveTo>
                  <a:cubicBezTo>
                    <a:pt x="3003437" y="4933408"/>
                    <a:pt x="3007935" y="4934492"/>
                    <a:pt x="3013076" y="4938209"/>
                  </a:cubicBezTo>
                  <a:cubicBezTo>
                    <a:pt x="3007293" y="4944405"/>
                    <a:pt x="3000867" y="4950600"/>
                    <a:pt x="2995084" y="4956175"/>
                  </a:cubicBezTo>
                  <a:cubicBezTo>
                    <a:pt x="2986088" y="4954936"/>
                    <a:pt x="2988016" y="4948741"/>
                    <a:pt x="2988658" y="4943165"/>
                  </a:cubicBezTo>
                  <a:cubicBezTo>
                    <a:pt x="2991871" y="4938519"/>
                    <a:pt x="2995405" y="4935421"/>
                    <a:pt x="2999421" y="4934415"/>
                  </a:cubicBezTo>
                  <a:close/>
                  <a:moveTo>
                    <a:pt x="2537867" y="4920006"/>
                  </a:moveTo>
                  <a:cubicBezTo>
                    <a:pt x="2548185" y="4929660"/>
                    <a:pt x="2552700" y="4940601"/>
                    <a:pt x="2545606" y="4954116"/>
                  </a:cubicBezTo>
                  <a:cubicBezTo>
                    <a:pt x="2544961" y="4957977"/>
                    <a:pt x="2544316" y="4961195"/>
                    <a:pt x="2543671" y="4964413"/>
                  </a:cubicBezTo>
                  <a:cubicBezTo>
                    <a:pt x="2536577" y="4965700"/>
                    <a:pt x="2531417" y="4962482"/>
                    <a:pt x="2525613" y="4958621"/>
                  </a:cubicBezTo>
                  <a:cubicBezTo>
                    <a:pt x="2511425" y="4952829"/>
                    <a:pt x="2525613" y="4945106"/>
                    <a:pt x="2524323" y="4938026"/>
                  </a:cubicBezTo>
                  <a:cubicBezTo>
                    <a:pt x="2525613" y="4929660"/>
                    <a:pt x="2522389" y="4918075"/>
                    <a:pt x="2537867" y="4920006"/>
                  </a:cubicBezTo>
                  <a:close/>
                  <a:moveTo>
                    <a:pt x="2573690" y="4728399"/>
                  </a:moveTo>
                  <a:lnTo>
                    <a:pt x="2573073" y="4729046"/>
                  </a:lnTo>
                  <a:cubicBezTo>
                    <a:pt x="2573145" y="4728874"/>
                    <a:pt x="2573214" y="4728702"/>
                    <a:pt x="2573149" y="4728478"/>
                  </a:cubicBezTo>
                  <a:close/>
                  <a:moveTo>
                    <a:pt x="2567517" y="4683125"/>
                  </a:moveTo>
                  <a:cubicBezTo>
                    <a:pt x="2575543" y="4683772"/>
                    <a:pt x="2586038" y="4685066"/>
                    <a:pt x="2579247" y="4696707"/>
                  </a:cubicBezTo>
                  <a:cubicBezTo>
                    <a:pt x="2572568" y="4706884"/>
                    <a:pt x="2577234" y="4718311"/>
                    <a:pt x="2573149" y="4728478"/>
                  </a:cubicBezTo>
                  <a:cubicBezTo>
                    <a:pt x="2552811" y="4735269"/>
                    <a:pt x="2559501" y="4720553"/>
                    <a:pt x="2560726" y="4710289"/>
                  </a:cubicBezTo>
                  <a:cubicBezTo>
                    <a:pt x="2566282" y="4701881"/>
                    <a:pt x="2556404" y="4689593"/>
                    <a:pt x="2567517" y="4683125"/>
                  </a:cubicBezTo>
                  <a:close/>
                  <a:moveTo>
                    <a:pt x="8693846" y="4428211"/>
                  </a:moveTo>
                  <a:cubicBezTo>
                    <a:pt x="8720110" y="4438473"/>
                    <a:pt x="8746373" y="4449377"/>
                    <a:pt x="8774559" y="4431418"/>
                  </a:cubicBezTo>
                  <a:cubicBezTo>
                    <a:pt x="8785448" y="4424362"/>
                    <a:pt x="8793776" y="4428852"/>
                    <a:pt x="8791854" y="4441039"/>
                  </a:cubicBezTo>
                  <a:cubicBezTo>
                    <a:pt x="8788011" y="4467978"/>
                    <a:pt x="8796338" y="4499408"/>
                    <a:pt x="8763669" y="4516084"/>
                  </a:cubicBezTo>
                  <a:cubicBezTo>
                    <a:pt x="8755982" y="4519933"/>
                    <a:pt x="8762388" y="4534685"/>
                    <a:pt x="8750217" y="4541100"/>
                  </a:cubicBezTo>
                  <a:cubicBezTo>
                    <a:pt x="8728437" y="4551362"/>
                    <a:pt x="8708579" y="4541741"/>
                    <a:pt x="8691925" y="4509670"/>
                  </a:cubicBezTo>
                  <a:cubicBezTo>
                    <a:pt x="8687441" y="4499408"/>
                    <a:pt x="8689362" y="4491069"/>
                    <a:pt x="8697690" y="4484655"/>
                  </a:cubicBezTo>
                  <a:cubicBezTo>
                    <a:pt x="8706658" y="4474393"/>
                    <a:pt x="8688081" y="4468620"/>
                    <a:pt x="8692565" y="4459640"/>
                  </a:cubicBezTo>
                  <a:cubicBezTo>
                    <a:pt x="8688722" y="4448736"/>
                    <a:pt x="8686800" y="4438473"/>
                    <a:pt x="8693846" y="4428211"/>
                  </a:cubicBezTo>
                  <a:close/>
                  <a:moveTo>
                    <a:pt x="9530411" y="4419600"/>
                  </a:moveTo>
                  <a:cubicBezTo>
                    <a:pt x="9545866" y="4441503"/>
                    <a:pt x="9564540" y="4451166"/>
                    <a:pt x="9587079" y="4453743"/>
                  </a:cubicBezTo>
                  <a:cubicBezTo>
                    <a:pt x="9598026" y="4457608"/>
                    <a:pt x="9592230" y="4464694"/>
                    <a:pt x="9590299" y="4471136"/>
                  </a:cubicBezTo>
                  <a:cubicBezTo>
                    <a:pt x="9568404" y="4490463"/>
                    <a:pt x="9544578" y="4513654"/>
                    <a:pt x="9532987" y="4536201"/>
                  </a:cubicBezTo>
                  <a:cubicBezTo>
                    <a:pt x="9518820" y="4563902"/>
                    <a:pt x="9511736" y="4587737"/>
                    <a:pt x="9477607" y="4595468"/>
                  </a:cubicBezTo>
                  <a:cubicBezTo>
                    <a:pt x="9475675" y="4595468"/>
                    <a:pt x="9457644" y="4607707"/>
                    <a:pt x="9458932" y="4622524"/>
                  </a:cubicBezTo>
                  <a:cubicBezTo>
                    <a:pt x="9467947" y="4635408"/>
                    <a:pt x="9444121" y="4637985"/>
                    <a:pt x="9450560" y="4650225"/>
                  </a:cubicBezTo>
                  <a:cubicBezTo>
                    <a:pt x="9444121" y="4655378"/>
                    <a:pt x="9443477" y="4667618"/>
                    <a:pt x="9430598" y="4666330"/>
                  </a:cubicBezTo>
                  <a:cubicBezTo>
                    <a:pt x="9417719" y="4664397"/>
                    <a:pt x="9419651" y="4674705"/>
                    <a:pt x="9419007" y="4682435"/>
                  </a:cubicBezTo>
                  <a:cubicBezTo>
                    <a:pt x="9384233" y="4686300"/>
                    <a:pt x="9353967" y="4672772"/>
                    <a:pt x="9323057" y="4661821"/>
                  </a:cubicBezTo>
                  <a:cubicBezTo>
                    <a:pt x="9311466" y="4657955"/>
                    <a:pt x="9301163" y="4648936"/>
                    <a:pt x="9321126" y="4634120"/>
                  </a:cubicBezTo>
                  <a:cubicBezTo>
                    <a:pt x="9357831" y="4607707"/>
                    <a:pt x="9391961" y="4577430"/>
                    <a:pt x="9428666" y="4550373"/>
                  </a:cubicBezTo>
                  <a:cubicBezTo>
                    <a:pt x="9471811" y="4518807"/>
                    <a:pt x="9511092" y="4478223"/>
                    <a:pt x="9530411" y="4419600"/>
                  </a:cubicBezTo>
                  <a:close/>
                  <a:moveTo>
                    <a:pt x="9655656" y="4244753"/>
                  </a:moveTo>
                  <a:cubicBezTo>
                    <a:pt x="9662023" y="4244330"/>
                    <a:pt x="9661419" y="4254604"/>
                    <a:pt x="9663350" y="4260889"/>
                  </a:cubicBezTo>
                  <a:cubicBezTo>
                    <a:pt x="9666569" y="4307949"/>
                    <a:pt x="9666569" y="4307949"/>
                    <a:pt x="9711632" y="4296990"/>
                  </a:cubicBezTo>
                  <a:cubicBezTo>
                    <a:pt x="9718713" y="4295056"/>
                    <a:pt x="9728369" y="4293766"/>
                    <a:pt x="9734163" y="4302147"/>
                  </a:cubicBezTo>
                  <a:cubicBezTo>
                    <a:pt x="9739313" y="4312461"/>
                    <a:pt x="9737382" y="4320842"/>
                    <a:pt x="9727082" y="4327288"/>
                  </a:cubicBezTo>
                  <a:cubicBezTo>
                    <a:pt x="9718713" y="4340826"/>
                    <a:pt x="9707125" y="4352429"/>
                    <a:pt x="9708413" y="4370480"/>
                  </a:cubicBezTo>
                  <a:cubicBezTo>
                    <a:pt x="9700044" y="4380149"/>
                    <a:pt x="9687169" y="4369190"/>
                    <a:pt x="9678800" y="4377571"/>
                  </a:cubicBezTo>
                  <a:cubicBezTo>
                    <a:pt x="9672363" y="4418828"/>
                    <a:pt x="9636956" y="4440102"/>
                    <a:pt x="9614425" y="4470400"/>
                  </a:cubicBezTo>
                  <a:cubicBezTo>
                    <a:pt x="9614425" y="4470400"/>
                    <a:pt x="9609919" y="4467177"/>
                    <a:pt x="9607344" y="4465243"/>
                  </a:cubicBezTo>
                  <a:cubicBezTo>
                    <a:pt x="9604125" y="4460086"/>
                    <a:pt x="9591894" y="4463954"/>
                    <a:pt x="9595113" y="4452995"/>
                  </a:cubicBezTo>
                  <a:cubicBezTo>
                    <a:pt x="9624725" y="4425275"/>
                    <a:pt x="9624725" y="4424630"/>
                    <a:pt x="9588031" y="4400133"/>
                  </a:cubicBezTo>
                  <a:cubicBezTo>
                    <a:pt x="9582881" y="4396910"/>
                    <a:pt x="9579663" y="4389174"/>
                    <a:pt x="9575800" y="4384017"/>
                  </a:cubicBezTo>
                  <a:cubicBezTo>
                    <a:pt x="9577088" y="4375637"/>
                    <a:pt x="9577731" y="4367256"/>
                    <a:pt x="9578375" y="4359521"/>
                  </a:cubicBezTo>
                  <a:cubicBezTo>
                    <a:pt x="9591894" y="4342115"/>
                    <a:pt x="9605413" y="4325354"/>
                    <a:pt x="9618288" y="4307949"/>
                  </a:cubicBezTo>
                  <a:cubicBezTo>
                    <a:pt x="9615713" y="4296345"/>
                    <a:pt x="9617644" y="4284741"/>
                    <a:pt x="9618288" y="4273138"/>
                  </a:cubicBezTo>
                  <a:cubicBezTo>
                    <a:pt x="9620863" y="4266046"/>
                    <a:pt x="9620863" y="4255732"/>
                    <a:pt x="9633094" y="4257666"/>
                  </a:cubicBezTo>
                  <a:cubicBezTo>
                    <a:pt x="9637600" y="4257666"/>
                    <a:pt x="9640175" y="4266046"/>
                    <a:pt x="9644681" y="4261534"/>
                  </a:cubicBezTo>
                  <a:cubicBezTo>
                    <a:pt x="9648544" y="4258955"/>
                    <a:pt x="9649188" y="4253798"/>
                    <a:pt x="9646613" y="4249286"/>
                  </a:cubicBezTo>
                  <a:cubicBezTo>
                    <a:pt x="9650636" y="4246224"/>
                    <a:pt x="9653533" y="4244894"/>
                    <a:pt x="9655656" y="4244753"/>
                  </a:cubicBezTo>
                  <a:close/>
                  <a:moveTo>
                    <a:pt x="8507349" y="4234203"/>
                  </a:moveTo>
                  <a:lnTo>
                    <a:pt x="8508651" y="4234203"/>
                  </a:lnTo>
                  <a:cubicBezTo>
                    <a:pt x="8515811" y="4241914"/>
                    <a:pt x="8530781" y="4232275"/>
                    <a:pt x="8535988" y="4245769"/>
                  </a:cubicBezTo>
                  <a:cubicBezTo>
                    <a:pt x="8529479" y="4250267"/>
                    <a:pt x="8522970" y="4254765"/>
                    <a:pt x="8517112" y="4258621"/>
                  </a:cubicBezTo>
                  <a:cubicBezTo>
                    <a:pt x="8506698" y="4259263"/>
                    <a:pt x="8495633" y="4259263"/>
                    <a:pt x="8485219" y="4259263"/>
                  </a:cubicBezTo>
                  <a:cubicBezTo>
                    <a:pt x="8482616" y="4254765"/>
                    <a:pt x="8470900" y="4253480"/>
                    <a:pt x="8478711" y="4244484"/>
                  </a:cubicBezTo>
                  <a:cubicBezTo>
                    <a:pt x="8485870" y="4234203"/>
                    <a:pt x="8498237" y="4238058"/>
                    <a:pt x="8507349" y="4234203"/>
                  </a:cubicBezTo>
                  <a:close/>
                  <a:moveTo>
                    <a:pt x="9574190" y="4163949"/>
                  </a:moveTo>
                  <a:cubicBezTo>
                    <a:pt x="9578416" y="4164029"/>
                    <a:pt x="9582642" y="4165633"/>
                    <a:pt x="9586868" y="4168841"/>
                  </a:cubicBezTo>
                  <a:cubicBezTo>
                    <a:pt x="9590118" y="4173973"/>
                    <a:pt x="9593369" y="4181030"/>
                    <a:pt x="9597920" y="4182954"/>
                  </a:cubicBezTo>
                  <a:cubicBezTo>
                    <a:pt x="9619374" y="4191294"/>
                    <a:pt x="9629776" y="4203483"/>
                    <a:pt x="9619374" y="4227220"/>
                  </a:cubicBezTo>
                  <a:cubicBezTo>
                    <a:pt x="9617424" y="4231069"/>
                    <a:pt x="9622625" y="4237484"/>
                    <a:pt x="9625225" y="4243258"/>
                  </a:cubicBezTo>
                  <a:cubicBezTo>
                    <a:pt x="9620674" y="4247107"/>
                    <a:pt x="9616774" y="4251598"/>
                    <a:pt x="9612223" y="4256088"/>
                  </a:cubicBezTo>
                  <a:cubicBezTo>
                    <a:pt x="9607672" y="4252881"/>
                    <a:pt x="9610272" y="4246465"/>
                    <a:pt x="9605721" y="4243899"/>
                  </a:cubicBezTo>
                  <a:cubicBezTo>
                    <a:pt x="9595319" y="4215672"/>
                    <a:pt x="9564764" y="4199634"/>
                    <a:pt x="9561513" y="4168199"/>
                  </a:cubicBezTo>
                  <a:cubicBezTo>
                    <a:pt x="9565739" y="4165312"/>
                    <a:pt x="9569965" y="4163869"/>
                    <a:pt x="9574190" y="4163949"/>
                  </a:cubicBezTo>
                  <a:close/>
                  <a:moveTo>
                    <a:pt x="9332075" y="3690984"/>
                  </a:moveTo>
                  <a:cubicBezTo>
                    <a:pt x="9336980" y="3691306"/>
                    <a:pt x="9342448" y="3693240"/>
                    <a:pt x="9346630" y="3695495"/>
                  </a:cubicBezTo>
                  <a:cubicBezTo>
                    <a:pt x="9370432" y="3707740"/>
                    <a:pt x="9396164" y="3718051"/>
                    <a:pt x="9415463" y="3743828"/>
                  </a:cubicBezTo>
                  <a:cubicBezTo>
                    <a:pt x="9385871" y="3752850"/>
                    <a:pt x="9372362" y="3728362"/>
                    <a:pt x="9352420" y="3721917"/>
                  </a:cubicBezTo>
                  <a:cubicBezTo>
                    <a:pt x="9347273" y="3720628"/>
                    <a:pt x="9345987" y="3710962"/>
                    <a:pt x="9338267" y="3710962"/>
                  </a:cubicBezTo>
                  <a:cubicBezTo>
                    <a:pt x="9327974" y="3710962"/>
                    <a:pt x="9317038" y="3707095"/>
                    <a:pt x="9320898" y="3696140"/>
                  </a:cubicBezTo>
                  <a:cubicBezTo>
                    <a:pt x="9322828" y="3691951"/>
                    <a:pt x="9327170" y="3690662"/>
                    <a:pt x="9332075" y="3690984"/>
                  </a:cubicBezTo>
                  <a:close/>
                  <a:moveTo>
                    <a:pt x="6013495" y="3575532"/>
                  </a:moveTo>
                  <a:cubicBezTo>
                    <a:pt x="6019060" y="3573523"/>
                    <a:pt x="6025835" y="3577703"/>
                    <a:pt x="6036804" y="3586705"/>
                  </a:cubicBezTo>
                  <a:cubicBezTo>
                    <a:pt x="6043901" y="3594422"/>
                    <a:pt x="6043901" y="3605353"/>
                    <a:pt x="6050998" y="3612427"/>
                  </a:cubicBezTo>
                  <a:cubicBezTo>
                    <a:pt x="6053579" y="3616285"/>
                    <a:pt x="6055515" y="3620143"/>
                    <a:pt x="6058096" y="3624002"/>
                  </a:cubicBezTo>
                  <a:cubicBezTo>
                    <a:pt x="6053579" y="3639434"/>
                    <a:pt x="6058741" y="3654224"/>
                    <a:pt x="6064548" y="3667728"/>
                  </a:cubicBezTo>
                  <a:cubicBezTo>
                    <a:pt x="6065838" y="3670300"/>
                    <a:pt x="6065838" y="3672872"/>
                    <a:pt x="6064548" y="3675445"/>
                  </a:cubicBezTo>
                  <a:cubicBezTo>
                    <a:pt x="6056805" y="3679946"/>
                    <a:pt x="6046482" y="3678660"/>
                    <a:pt x="6043256" y="3689591"/>
                  </a:cubicBezTo>
                  <a:cubicBezTo>
                    <a:pt x="6038739" y="3700523"/>
                    <a:pt x="6034868" y="3711455"/>
                    <a:pt x="6038094" y="3723672"/>
                  </a:cubicBezTo>
                  <a:cubicBezTo>
                    <a:pt x="6039384" y="3730746"/>
                    <a:pt x="6039384" y="3738462"/>
                    <a:pt x="6038094" y="3745536"/>
                  </a:cubicBezTo>
                  <a:cubicBezTo>
                    <a:pt x="6024545" y="3787333"/>
                    <a:pt x="6013576" y="3829774"/>
                    <a:pt x="5994220" y="3869642"/>
                  </a:cubicBezTo>
                  <a:cubicBezTo>
                    <a:pt x="5985187" y="3882503"/>
                    <a:pt x="5983896" y="3897936"/>
                    <a:pt x="5981960" y="3913369"/>
                  </a:cubicBezTo>
                  <a:cubicBezTo>
                    <a:pt x="5971637" y="3932660"/>
                    <a:pt x="5967766" y="3958381"/>
                    <a:pt x="5938086" y="3957095"/>
                  </a:cubicBezTo>
                  <a:cubicBezTo>
                    <a:pt x="5932924" y="3956452"/>
                    <a:pt x="5928408" y="3955809"/>
                    <a:pt x="5924536" y="3960310"/>
                  </a:cubicBezTo>
                  <a:cubicBezTo>
                    <a:pt x="5900664" y="3961596"/>
                    <a:pt x="5874210" y="3975100"/>
                    <a:pt x="5874210" y="3930088"/>
                  </a:cubicBezTo>
                  <a:cubicBezTo>
                    <a:pt x="5874210" y="3913369"/>
                    <a:pt x="5856789" y="3894720"/>
                    <a:pt x="5850982" y="3874143"/>
                  </a:cubicBezTo>
                  <a:cubicBezTo>
                    <a:pt x="5845175" y="3854209"/>
                    <a:pt x="5851627" y="3841991"/>
                    <a:pt x="5864532" y="3832989"/>
                  </a:cubicBezTo>
                  <a:cubicBezTo>
                    <a:pt x="5889050" y="3816913"/>
                    <a:pt x="5886469" y="3795693"/>
                    <a:pt x="5878081" y="3773829"/>
                  </a:cubicBezTo>
                  <a:cubicBezTo>
                    <a:pt x="5867113" y="3744893"/>
                    <a:pt x="5872919" y="3719814"/>
                    <a:pt x="5888405" y="3694736"/>
                  </a:cubicBezTo>
                  <a:cubicBezTo>
                    <a:pt x="5892276" y="3688948"/>
                    <a:pt x="5898728" y="3687019"/>
                    <a:pt x="5904535" y="3687019"/>
                  </a:cubicBezTo>
                  <a:cubicBezTo>
                    <a:pt x="5956797" y="3681232"/>
                    <a:pt x="5982606" y="3640077"/>
                    <a:pt x="5997446" y="3601495"/>
                  </a:cubicBezTo>
                  <a:cubicBezTo>
                    <a:pt x="6003575" y="3585741"/>
                    <a:pt x="6007930" y="3577542"/>
                    <a:pt x="6013495" y="3575532"/>
                  </a:cubicBezTo>
                  <a:close/>
                  <a:moveTo>
                    <a:pt x="9781580" y="3539418"/>
                  </a:moveTo>
                  <a:cubicBezTo>
                    <a:pt x="9785714" y="3539096"/>
                    <a:pt x="9790840" y="3542804"/>
                    <a:pt x="9796463" y="3548609"/>
                  </a:cubicBezTo>
                  <a:cubicBezTo>
                    <a:pt x="9788525" y="3550544"/>
                    <a:pt x="9780588" y="3552478"/>
                    <a:pt x="9772650" y="3554413"/>
                  </a:cubicBezTo>
                  <a:cubicBezTo>
                    <a:pt x="9774304" y="3544094"/>
                    <a:pt x="9777446" y="3539741"/>
                    <a:pt x="9781580" y="3539418"/>
                  </a:cubicBezTo>
                  <a:close/>
                  <a:moveTo>
                    <a:pt x="8342495" y="3455987"/>
                  </a:moveTo>
                  <a:cubicBezTo>
                    <a:pt x="8347068" y="3454876"/>
                    <a:pt x="8353966" y="3456305"/>
                    <a:pt x="8360384" y="3458527"/>
                  </a:cubicBezTo>
                  <a:cubicBezTo>
                    <a:pt x="8361026" y="3466147"/>
                    <a:pt x="8362951" y="3473767"/>
                    <a:pt x="8353966" y="3478212"/>
                  </a:cubicBezTo>
                  <a:cubicBezTo>
                    <a:pt x="8346907" y="3478212"/>
                    <a:pt x="8337280" y="3475037"/>
                    <a:pt x="8338564" y="3468687"/>
                  </a:cubicBezTo>
                  <a:cubicBezTo>
                    <a:pt x="8335676" y="3460750"/>
                    <a:pt x="8337922" y="3457098"/>
                    <a:pt x="8342495" y="3455987"/>
                  </a:cubicBezTo>
                  <a:close/>
                  <a:moveTo>
                    <a:pt x="8684642" y="3443930"/>
                  </a:moveTo>
                  <a:cubicBezTo>
                    <a:pt x="8693650" y="3443287"/>
                    <a:pt x="8702015" y="3445860"/>
                    <a:pt x="8705232" y="3454864"/>
                  </a:cubicBezTo>
                  <a:cubicBezTo>
                    <a:pt x="8713597" y="3477375"/>
                    <a:pt x="8723248" y="3499243"/>
                    <a:pt x="8729039" y="3522396"/>
                  </a:cubicBezTo>
                  <a:cubicBezTo>
                    <a:pt x="8732256" y="3535903"/>
                    <a:pt x="8736760" y="3536546"/>
                    <a:pt x="8748986" y="3537832"/>
                  </a:cubicBezTo>
                  <a:cubicBezTo>
                    <a:pt x="8768289" y="3539119"/>
                    <a:pt x="8785662" y="3546837"/>
                    <a:pt x="8780515" y="3573206"/>
                  </a:cubicBezTo>
                  <a:cubicBezTo>
                    <a:pt x="8777941" y="3585426"/>
                    <a:pt x="8785019" y="3595717"/>
                    <a:pt x="8791453" y="3604721"/>
                  </a:cubicBezTo>
                  <a:cubicBezTo>
                    <a:pt x="8802392" y="3619514"/>
                    <a:pt x="8808826" y="3634950"/>
                    <a:pt x="8805609" y="3654245"/>
                  </a:cubicBezTo>
                  <a:cubicBezTo>
                    <a:pt x="8802392" y="3676756"/>
                    <a:pt x="8818478" y="3690262"/>
                    <a:pt x="8836494" y="3696051"/>
                  </a:cubicBezTo>
                  <a:cubicBezTo>
                    <a:pt x="8875744" y="3708271"/>
                    <a:pt x="8898264" y="3732068"/>
                    <a:pt x="8901482" y="3773874"/>
                  </a:cubicBezTo>
                  <a:cubicBezTo>
                    <a:pt x="8953600" y="3773874"/>
                    <a:pt x="8931723" y="3845265"/>
                    <a:pt x="8976121" y="3849767"/>
                  </a:cubicBezTo>
                  <a:cubicBezTo>
                    <a:pt x="8985129" y="3856842"/>
                    <a:pt x="8988990" y="3867132"/>
                    <a:pt x="8993494" y="3876780"/>
                  </a:cubicBezTo>
                  <a:cubicBezTo>
                    <a:pt x="9011510" y="3932735"/>
                    <a:pt x="9018588" y="3988047"/>
                    <a:pt x="8994137" y="4043359"/>
                  </a:cubicBezTo>
                  <a:cubicBezTo>
                    <a:pt x="8986416" y="4055579"/>
                    <a:pt x="8995424" y="4070372"/>
                    <a:pt x="8988346" y="4081949"/>
                  </a:cubicBezTo>
                  <a:cubicBezTo>
                    <a:pt x="8977408" y="4101887"/>
                    <a:pt x="8967756" y="4122468"/>
                    <a:pt x="8944592" y="4132759"/>
                  </a:cubicBezTo>
                  <a:cubicBezTo>
                    <a:pt x="8938158" y="4135332"/>
                    <a:pt x="8935584" y="4148195"/>
                    <a:pt x="8931080" y="4156556"/>
                  </a:cubicBezTo>
                  <a:cubicBezTo>
                    <a:pt x="8919498" y="4168776"/>
                    <a:pt x="8910490" y="4183569"/>
                    <a:pt x="8911133" y="4200291"/>
                  </a:cubicBezTo>
                  <a:cubicBezTo>
                    <a:pt x="8911133" y="4226661"/>
                    <a:pt x="8880248" y="4237595"/>
                    <a:pt x="8880891" y="4263321"/>
                  </a:cubicBezTo>
                  <a:cubicBezTo>
                    <a:pt x="8874457" y="4277471"/>
                    <a:pt x="8873170" y="4293550"/>
                    <a:pt x="8868023" y="4307700"/>
                  </a:cubicBezTo>
                  <a:cubicBezTo>
                    <a:pt x="8832633" y="4319920"/>
                    <a:pt x="8796601" y="4327638"/>
                    <a:pt x="8768933" y="4356580"/>
                  </a:cubicBezTo>
                  <a:cubicBezTo>
                    <a:pt x="8756707" y="4368800"/>
                    <a:pt x="8736117" y="4361725"/>
                    <a:pt x="8727752" y="4343074"/>
                  </a:cubicBezTo>
                  <a:cubicBezTo>
                    <a:pt x="8720674" y="4327638"/>
                    <a:pt x="8714240" y="4331497"/>
                    <a:pt x="8705875" y="4340501"/>
                  </a:cubicBezTo>
                  <a:cubicBezTo>
                    <a:pt x="8702015" y="4350148"/>
                    <a:pt x="8691720" y="4347576"/>
                    <a:pt x="8685285" y="4351435"/>
                  </a:cubicBezTo>
                  <a:lnTo>
                    <a:pt x="8682711" y="4350792"/>
                  </a:lnTo>
                  <a:lnTo>
                    <a:pt x="8680138" y="4352721"/>
                  </a:lnTo>
                  <a:cubicBezTo>
                    <a:pt x="8658904" y="4360439"/>
                    <a:pt x="8644748" y="4335999"/>
                    <a:pt x="8624158" y="4339858"/>
                  </a:cubicBezTo>
                  <a:cubicBezTo>
                    <a:pt x="8599707" y="4339858"/>
                    <a:pt x="8580404" y="4330210"/>
                    <a:pt x="8568822" y="4308343"/>
                  </a:cubicBezTo>
                  <a:cubicBezTo>
                    <a:pt x="8566248" y="4303841"/>
                    <a:pt x="8557884" y="4296766"/>
                    <a:pt x="8563675" y="4292264"/>
                  </a:cubicBezTo>
                  <a:cubicBezTo>
                    <a:pt x="8585552" y="4276185"/>
                    <a:pt x="8564318" y="4264608"/>
                    <a:pt x="8560458" y="4251744"/>
                  </a:cubicBezTo>
                  <a:cubicBezTo>
                    <a:pt x="8556597" y="4247242"/>
                    <a:pt x="8559171" y="4236952"/>
                    <a:pt x="8551449" y="4236952"/>
                  </a:cubicBezTo>
                  <a:cubicBezTo>
                    <a:pt x="8533433" y="4236952"/>
                    <a:pt x="8534076" y="4227947"/>
                    <a:pt x="8534720" y="4213155"/>
                  </a:cubicBezTo>
                  <a:cubicBezTo>
                    <a:pt x="8534720" y="4204150"/>
                    <a:pt x="8528285" y="4213155"/>
                    <a:pt x="8524425" y="4213798"/>
                  </a:cubicBezTo>
                  <a:cubicBezTo>
                    <a:pt x="8523138" y="4215084"/>
                    <a:pt x="8522494" y="4216370"/>
                    <a:pt x="8523138" y="4218300"/>
                  </a:cubicBezTo>
                  <a:cubicBezTo>
                    <a:pt x="8512843" y="4226018"/>
                    <a:pt x="8503191" y="4227947"/>
                    <a:pt x="8496113" y="4214441"/>
                  </a:cubicBezTo>
                  <a:cubicBezTo>
                    <a:pt x="8508982" y="4197075"/>
                    <a:pt x="8526355" y="4182926"/>
                    <a:pt x="8523781" y="4158486"/>
                  </a:cubicBezTo>
                  <a:cubicBezTo>
                    <a:pt x="8525712" y="4154627"/>
                    <a:pt x="8527642" y="4150124"/>
                    <a:pt x="8529572" y="4146265"/>
                  </a:cubicBezTo>
                  <a:cubicBezTo>
                    <a:pt x="8525068" y="4147552"/>
                    <a:pt x="8520564" y="4148838"/>
                    <a:pt x="8516060" y="4150768"/>
                  </a:cubicBezTo>
                  <a:cubicBezTo>
                    <a:pt x="8501904" y="4161058"/>
                    <a:pt x="8495470" y="4179067"/>
                    <a:pt x="8478097" y="4186785"/>
                  </a:cubicBezTo>
                  <a:cubicBezTo>
                    <a:pt x="8472306" y="4189357"/>
                    <a:pt x="8459437" y="4197075"/>
                    <a:pt x="8472306" y="4208009"/>
                  </a:cubicBezTo>
                  <a:cubicBezTo>
                    <a:pt x="8471663" y="4224731"/>
                    <a:pt x="8461368" y="4214441"/>
                    <a:pt x="8454933" y="4214441"/>
                  </a:cubicBezTo>
                  <a:cubicBezTo>
                    <a:pt x="8448499" y="4212511"/>
                    <a:pt x="8439490" y="4213798"/>
                    <a:pt x="8442708" y="4202864"/>
                  </a:cubicBezTo>
                  <a:cubicBezTo>
                    <a:pt x="8450429" y="4176494"/>
                    <a:pt x="8447855" y="4170706"/>
                    <a:pt x="8420187" y="4159129"/>
                  </a:cubicBezTo>
                  <a:cubicBezTo>
                    <a:pt x="8400884" y="4150768"/>
                    <a:pt x="8429839" y="4134689"/>
                    <a:pt x="8415040" y="4126327"/>
                  </a:cubicBezTo>
                  <a:cubicBezTo>
                    <a:pt x="8408605" y="4119896"/>
                    <a:pt x="8395736" y="4125041"/>
                    <a:pt x="8391876" y="4114107"/>
                  </a:cubicBezTo>
                  <a:cubicBezTo>
                    <a:pt x="8371929" y="4116037"/>
                    <a:pt x="8358417" y="4100601"/>
                    <a:pt x="8341687" y="4095456"/>
                  </a:cubicBezTo>
                  <a:cubicBezTo>
                    <a:pt x="8326888" y="4101887"/>
                    <a:pt x="8310802" y="4093526"/>
                    <a:pt x="8296003" y="4100601"/>
                  </a:cubicBezTo>
                  <a:cubicBezTo>
                    <a:pt x="8279274" y="4106389"/>
                    <a:pt x="8261257" y="4109605"/>
                    <a:pt x="8247101" y="4120539"/>
                  </a:cubicBezTo>
                  <a:cubicBezTo>
                    <a:pt x="8230372" y="4126327"/>
                    <a:pt x="8212356" y="4118609"/>
                    <a:pt x="8195626" y="4125684"/>
                  </a:cubicBezTo>
                  <a:cubicBezTo>
                    <a:pt x="8173106" y="4130186"/>
                    <a:pt x="8151229" y="4136618"/>
                    <a:pt x="8133212" y="4150768"/>
                  </a:cubicBezTo>
                  <a:cubicBezTo>
                    <a:pt x="8133212" y="4159772"/>
                    <a:pt x="8129352" y="4165560"/>
                    <a:pt x="8121630" y="4170063"/>
                  </a:cubicBezTo>
                  <a:cubicBezTo>
                    <a:pt x="8112622" y="4180353"/>
                    <a:pt x="8101040" y="4181639"/>
                    <a:pt x="8086884" y="4181639"/>
                  </a:cubicBezTo>
                  <a:cubicBezTo>
                    <a:pt x="8039913" y="4181639"/>
                    <a:pt x="7991655" y="4181639"/>
                    <a:pt x="7952405" y="4214441"/>
                  </a:cubicBezTo>
                  <a:cubicBezTo>
                    <a:pt x="7939536" y="4218300"/>
                    <a:pt x="7927311" y="4218300"/>
                    <a:pt x="7915086" y="4214441"/>
                  </a:cubicBezTo>
                  <a:cubicBezTo>
                    <a:pt x="7894495" y="4211868"/>
                    <a:pt x="7875836" y="4203507"/>
                    <a:pt x="7857819" y="4195146"/>
                  </a:cubicBezTo>
                  <a:cubicBezTo>
                    <a:pt x="7848168" y="4175851"/>
                    <a:pt x="7863610" y="4174565"/>
                    <a:pt x="7875192" y="4170063"/>
                  </a:cubicBezTo>
                  <a:cubicBezTo>
                    <a:pt x="7877766" y="4167490"/>
                    <a:pt x="7880340" y="4164917"/>
                    <a:pt x="7883557" y="4162988"/>
                  </a:cubicBezTo>
                  <a:cubicBezTo>
                    <a:pt x="7884844" y="4142406"/>
                    <a:pt x="7893852" y="4123112"/>
                    <a:pt x="7889348" y="4102530"/>
                  </a:cubicBezTo>
                  <a:cubicBezTo>
                    <a:pt x="7877122" y="4090953"/>
                    <a:pt x="7864897" y="4081949"/>
                    <a:pt x="7879053" y="4060725"/>
                  </a:cubicBezTo>
                  <a:cubicBezTo>
                    <a:pt x="7884200" y="4053007"/>
                    <a:pt x="7873262" y="4033712"/>
                    <a:pt x="7868114" y="4019562"/>
                  </a:cubicBezTo>
                  <a:cubicBezTo>
                    <a:pt x="7857176" y="3989977"/>
                    <a:pt x="7844950" y="3960391"/>
                    <a:pt x="7832725" y="3931449"/>
                  </a:cubicBezTo>
                  <a:cubicBezTo>
                    <a:pt x="7839803" y="3920515"/>
                    <a:pt x="7855889" y="3912797"/>
                    <a:pt x="7845594" y="3896075"/>
                  </a:cubicBezTo>
                  <a:cubicBezTo>
                    <a:pt x="7843664" y="3891573"/>
                    <a:pt x="7838516" y="3885784"/>
                    <a:pt x="7840446" y="3882568"/>
                  </a:cubicBezTo>
                  <a:cubicBezTo>
                    <a:pt x="7852672" y="3857485"/>
                    <a:pt x="7838516" y="3827256"/>
                    <a:pt x="7858463" y="3804102"/>
                  </a:cubicBezTo>
                  <a:cubicBezTo>
                    <a:pt x="7864254" y="3801530"/>
                    <a:pt x="7870688" y="3803459"/>
                    <a:pt x="7875836" y="3799600"/>
                  </a:cubicBezTo>
                  <a:cubicBezTo>
                    <a:pt x="7924737" y="3772587"/>
                    <a:pt x="7969778" y="3736570"/>
                    <a:pt x="8030262" y="3737856"/>
                  </a:cubicBezTo>
                  <a:cubicBezTo>
                    <a:pt x="8051495" y="3738500"/>
                    <a:pt x="8069512" y="3730782"/>
                    <a:pt x="8080450" y="3712130"/>
                  </a:cubicBezTo>
                  <a:cubicBezTo>
                    <a:pt x="8088171" y="3697980"/>
                    <a:pt x="8112622" y="3690905"/>
                    <a:pt x="8095249" y="3665822"/>
                  </a:cubicBezTo>
                  <a:cubicBezTo>
                    <a:pt x="8088171" y="3654888"/>
                    <a:pt x="8108118" y="3642025"/>
                    <a:pt x="8115839" y="3630448"/>
                  </a:cubicBezTo>
                  <a:cubicBezTo>
                    <a:pt x="8135786" y="3621444"/>
                    <a:pt x="8137073" y="3642025"/>
                    <a:pt x="8144794" y="3651029"/>
                  </a:cubicBezTo>
                  <a:cubicBezTo>
                    <a:pt x="8142220" y="3637523"/>
                    <a:pt x="8124848" y="3616942"/>
                    <a:pt x="8159593" y="3623373"/>
                  </a:cubicBezTo>
                  <a:cubicBezTo>
                    <a:pt x="8166671" y="3625946"/>
                    <a:pt x="8173749" y="3626589"/>
                    <a:pt x="8180827" y="3621444"/>
                  </a:cubicBezTo>
                  <a:cubicBezTo>
                    <a:pt x="8149298" y="3595074"/>
                    <a:pt x="8187905" y="3590572"/>
                    <a:pt x="8194983" y="3575779"/>
                  </a:cubicBezTo>
                  <a:cubicBezTo>
                    <a:pt x="8197556" y="3570634"/>
                    <a:pt x="8205278" y="3575779"/>
                    <a:pt x="8211069" y="3570634"/>
                  </a:cubicBezTo>
                  <a:cubicBezTo>
                    <a:pt x="8243241" y="3537832"/>
                    <a:pt x="8243241" y="3539119"/>
                    <a:pt x="8272839" y="3569991"/>
                  </a:cubicBezTo>
                  <a:cubicBezTo>
                    <a:pt x="8283134" y="3581568"/>
                    <a:pt x="8269622" y="3589285"/>
                    <a:pt x="8272196" y="3598933"/>
                  </a:cubicBezTo>
                  <a:cubicBezTo>
                    <a:pt x="8288282" y="3587999"/>
                    <a:pt x="8292786" y="3586713"/>
                    <a:pt x="8322384" y="3584140"/>
                  </a:cubicBezTo>
                  <a:cubicBezTo>
                    <a:pt x="8310802" y="3565488"/>
                    <a:pt x="8294716" y="3545550"/>
                    <a:pt x="8328818" y="3535260"/>
                  </a:cubicBezTo>
                  <a:cubicBezTo>
                    <a:pt x="8315306" y="3507604"/>
                    <a:pt x="8339114" y="3501815"/>
                    <a:pt x="8353913" y="3491525"/>
                  </a:cubicBezTo>
                  <a:cubicBezTo>
                    <a:pt x="8371286" y="3496670"/>
                    <a:pt x="8386085" y="3490238"/>
                    <a:pt x="8402171" y="3484450"/>
                  </a:cubicBezTo>
                  <a:cubicBezTo>
                    <a:pt x="8398310" y="3472873"/>
                    <a:pt x="8384154" y="3483163"/>
                    <a:pt x="8380294" y="3473516"/>
                  </a:cubicBezTo>
                  <a:cubicBezTo>
                    <a:pt x="8386728" y="3464512"/>
                    <a:pt x="8396380" y="3470943"/>
                    <a:pt x="8404101" y="3468371"/>
                  </a:cubicBezTo>
                  <a:cubicBezTo>
                    <a:pt x="8439490" y="3473516"/>
                    <a:pt x="8471019" y="3503102"/>
                    <a:pt x="8509626" y="3481877"/>
                  </a:cubicBezTo>
                  <a:cubicBezTo>
                    <a:pt x="8516704" y="3478018"/>
                    <a:pt x="8526999" y="3482520"/>
                    <a:pt x="8527642" y="3488952"/>
                  </a:cubicBezTo>
                  <a:cubicBezTo>
                    <a:pt x="8529572" y="3500529"/>
                    <a:pt x="8523781" y="3512106"/>
                    <a:pt x="8515417" y="3519824"/>
                  </a:cubicBezTo>
                  <a:cubicBezTo>
                    <a:pt x="8485175" y="3546837"/>
                    <a:pt x="8489036" y="3566775"/>
                    <a:pt x="8516060" y="3594431"/>
                  </a:cubicBezTo>
                  <a:cubicBezTo>
                    <a:pt x="8543085" y="3621444"/>
                    <a:pt x="8582334" y="3622087"/>
                    <a:pt x="8609359" y="3649100"/>
                  </a:cubicBezTo>
                  <a:cubicBezTo>
                    <a:pt x="8620941" y="3660677"/>
                    <a:pt x="8640244" y="3643954"/>
                    <a:pt x="8649252" y="3628518"/>
                  </a:cubicBezTo>
                  <a:cubicBezTo>
                    <a:pt x="8660834" y="3609224"/>
                    <a:pt x="8664695" y="3586713"/>
                    <a:pt x="8661478" y="3564845"/>
                  </a:cubicBezTo>
                  <a:cubicBezTo>
                    <a:pt x="8655687" y="3528185"/>
                    <a:pt x="8672416" y="3493454"/>
                    <a:pt x="8669199" y="3456794"/>
                  </a:cubicBezTo>
                  <a:cubicBezTo>
                    <a:pt x="8668556" y="3449076"/>
                    <a:pt x="8677564" y="3445217"/>
                    <a:pt x="8684642" y="3443930"/>
                  </a:cubicBezTo>
                  <a:close/>
                  <a:moveTo>
                    <a:pt x="8391931" y="3443023"/>
                  </a:moveTo>
                  <a:cubicBezTo>
                    <a:pt x="8396193" y="3443831"/>
                    <a:pt x="8400292" y="3446256"/>
                    <a:pt x="8404226" y="3449814"/>
                  </a:cubicBezTo>
                  <a:cubicBezTo>
                    <a:pt x="8397669" y="3457575"/>
                    <a:pt x="8388489" y="3454341"/>
                    <a:pt x="8379964" y="3454988"/>
                  </a:cubicBezTo>
                  <a:cubicBezTo>
                    <a:pt x="8374063" y="3452401"/>
                    <a:pt x="8374719" y="3447874"/>
                    <a:pt x="8378653" y="3445933"/>
                  </a:cubicBezTo>
                  <a:cubicBezTo>
                    <a:pt x="8383243" y="3443023"/>
                    <a:pt x="8387669" y="3442214"/>
                    <a:pt x="8391931" y="3443023"/>
                  </a:cubicBezTo>
                  <a:close/>
                  <a:moveTo>
                    <a:pt x="8027035" y="3430997"/>
                  </a:moveTo>
                  <a:cubicBezTo>
                    <a:pt x="8035925" y="3432329"/>
                    <a:pt x="8044180" y="3434992"/>
                    <a:pt x="8045450" y="3449638"/>
                  </a:cubicBezTo>
                  <a:cubicBezTo>
                    <a:pt x="8030210" y="3444978"/>
                    <a:pt x="8017510" y="3440984"/>
                    <a:pt x="8004175" y="3436989"/>
                  </a:cubicBezTo>
                  <a:cubicBezTo>
                    <a:pt x="8009890" y="3429000"/>
                    <a:pt x="8020050" y="3436323"/>
                    <a:pt x="8027035" y="3430997"/>
                  </a:cubicBezTo>
                  <a:close/>
                  <a:moveTo>
                    <a:pt x="7988459" y="3415665"/>
                  </a:moveTo>
                  <a:cubicBezTo>
                    <a:pt x="7992427" y="3415824"/>
                    <a:pt x="7996872" y="3417888"/>
                    <a:pt x="8001000" y="3418205"/>
                  </a:cubicBezTo>
                  <a:cubicBezTo>
                    <a:pt x="7995285" y="3425825"/>
                    <a:pt x="7985760" y="3420745"/>
                    <a:pt x="7978775" y="3424555"/>
                  </a:cubicBezTo>
                  <a:cubicBezTo>
                    <a:pt x="7980998" y="3417253"/>
                    <a:pt x="7984490" y="3415506"/>
                    <a:pt x="7988459" y="3415665"/>
                  </a:cubicBezTo>
                  <a:close/>
                  <a:moveTo>
                    <a:pt x="7892278" y="3398837"/>
                  </a:moveTo>
                  <a:cubicBezTo>
                    <a:pt x="7894853" y="3403365"/>
                    <a:pt x="7902576" y="3409186"/>
                    <a:pt x="7893566" y="3412420"/>
                  </a:cubicBezTo>
                  <a:cubicBezTo>
                    <a:pt x="7883912" y="3416300"/>
                    <a:pt x="7878763" y="3409832"/>
                    <a:pt x="7880694" y="3399484"/>
                  </a:cubicBezTo>
                  <a:cubicBezTo>
                    <a:pt x="7884555" y="3399484"/>
                    <a:pt x="7888417" y="3398837"/>
                    <a:pt x="7892278" y="3398837"/>
                  </a:cubicBezTo>
                  <a:close/>
                  <a:moveTo>
                    <a:pt x="8039743" y="3392334"/>
                  </a:moveTo>
                  <a:cubicBezTo>
                    <a:pt x="8047540" y="3392578"/>
                    <a:pt x="8056060" y="3396637"/>
                    <a:pt x="8063777" y="3397611"/>
                  </a:cubicBezTo>
                  <a:cubicBezTo>
                    <a:pt x="8066992" y="3395663"/>
                    <a:pt x="8068760" y="3395663"/>
                    <a:pt x="8069644" y="3396799"/>
                  </a:cubicBezTo>
                  <a:lnTo>
                    <a:pt x="8070207" y="3402806"/>
                  </a:lnTo>
                  <a:cubicBezTo>
                    <a:pt x="8054131" y="3405404"/>
                    <a:pt x="8038055" y="3407353"/>
                    <a:pt x="8020050" y="3409950"/>
                  </a:cubicBezTo>
                  <a:cubicBezTo>
                    <a:pt x="8024873" y="3395663"/>
                    <a:pt x="8031946" y="3392091"/>
                    <a:pt x="8039743" y="3392334"/>
                  </a:cubicBezTo>
                  <a:close/>
                  <a:moveTo>
                    <a:pt x="8223251" y="3389069"/>
                  </a:moveTo>
                  <a:cubicBezTo>
                    <a:pt x="8201104" y="3416178"/>
                    <a:pt x="8166933" y="3418760"/>
                    <a:pt x="8147317" y="3441997"/>
                  </a:cubicBezTo>
                  <a:cubicBezTo>
                    <a:pt x="8146051" y="3443288"/>
                    <a:pt x="8138458" y="3440706"/>
                    <a:pt x="8137192" y="3438124"/>
                  </a:cubicBezTo>
                  <a:cubicBezTo>
                    <a:pt x="8132763" y="3431670"/>
                    <a:pt x="8136560" y="3425215"/>
                    <a:pt x="8141622" y="3421988"/>
                  </a:cubicBezTo>
                  <a:cubicBezTo>
                    <a:pt x="8165035" y="3405205"/>
                    <a:pt x="8185917" y="3384550"/>
                    <a:pt x="8223251" y="3389069"/>
                  </a:cubicBezTo>
                  <a:close/>
                  <a:moveTo>
                    <a:pt x="8551228" y="3357537"/>
                  </a:moveTo>
                  <a:cubicBezTo>
                    <a:pt x="8556943" y="3365727"/>
                    <a:pt x="8558213" y="3373916"/>
                    <a:pt x="8549323" y="3381476"/>
                  </a:cubicBezTo>
                  <a:cubicBezTo>
                    <a:pt x="8539798" y="3383366"/>
                    <a:pt x="8526463" y="3394075"/>
                    <a:pt x="8524558" y="3374546"/>
                  </a:cubicBezTo>
                  <a:cubicBezTo>
                    <a:pt x="8523288" y="3356907"/>
                    <a:pt x="8536623" y="3354387"/>
                    <a:pt x="8551228" y="3357537"/>
                  </a:cubicBezTo>
                  <a:close/>
                  <a:moveTo>
                    <a:pt x="7628592" y="3343821"/>
                  </a:moveTo>
                  <a:cubicBezTo>
                    <a:pt x="7648549" y="3342124"/>
                    <a:pt x="7668054" y="3349625"/>
                    <a:pt x="7686836" y="3355340"/>
                  </a:cubicBezTo>
                  <a:cubicBezTo>
                    <a:pt x="7709953" y="3362960"/>
                    <a:pt x="7732428" y="3359785"/>
                    <a:pt x="7755544" y="3358515"/>
                  </a:cubicBezTo>
                  <a:cubicBezTo>
                    <a:pt x="7777377" y="3357880"/>
                    <a:pt x="7806915" y="3348990"/>
                    <a:pt x="7816547" y="3383280"/>
                  </a:cubicBezTo>
                  <a:cubicBezTo>
                    <a:pt x="7819116" y="3391535"/>
                    <a:pt x="7823611" y="3392170"/>
                    <a:pt x="7833243" y="3388360"/>
                  </a:cubicBezTo>
                  <a:cubicBezTo>
                    <a:pt x="7843517" y="3383915"/>
                    <a:pt x="7858286" y="3380105"/>
                    <a:pt x="7863423" y="3397885"/>
                  </a:cubicBezTo>
                  <a:lnTo>
                    <a:pt x="7864707" y="3417015"/>
                  </a:lnTo>
                  <a:cubicBezTo>
                    <a:pt x="7861336" y="3420110"/>
                    <a:pt x="7854433" y="3420110"/>
                    <a:pt x="7844801" y="3417570"/>
                  </a:cubicBezTo>
                  <a:cubicBezTo>
                    <a:pt x="7839022" y="3415030"/>
                    <a:pt x="7833243" y="3412490"/>
                    <a:pt x="7827464" y="3409950"/>
                  </a:cubicBezTo>
                  <a:cubicBezTo>
                    <a:pt x="7804989" y="3397885"/>
                    <a:pt x="7780588" y="3409950"/>
                    <a:pt x="7757471" y="3405505"/>
                  </a:cubicBezTo>
                  <a:cubicBezTo>
                    <a:pt x="7746555" y="3392170"/>
                    <a:pt x="7731785" y="3390265"/>
                    <a:pt x="7716374" y="3390900"/>
                  </a:cubicBezTo>
                  <a:cubicBezTo>
                    <a:pt x="7700963" y="3385185"/>
                    <a:pt x="7684267" y="3392170"/>
                    <a:pt x="7669498" y="3385820"/>
                  </a:cubicBezTo>
                  <a:cubicBezTo>
                    <a:pt x="7650876" y="3382010"/>
                    <a:pt x="7631612" y="3377565"/>
                    <a:pt x="7612991" y="3373755"/>
                  </a:cubicBezTo>
                  <a:cubicBezTo>
                    <a:pt x="7586663" y="3369945"/>
                    <a:pt x="7603359" y="3358515"/>
                    <a:pt x="7608496" y="3348990"/>
                  </a:cubicBezTo>
                  <a:cubicBezTo>
                    <a:pt x="7615238" y="3345974"/>
                    <a:pt x="7621940" y="3344386"/>
                    <a:pt x="7628592" y="3343821"/>
                  </a:cubicBezTo>
                  <a:close/>
                  <a:moveTo>
                    <a:pt x="9028314" y="3256622"/>
                  </a:moveTo>
                  <a:cubicBezTo>
                    <a:pt x="9038689" y="3267172"/>
                    <a:pt x="9056845" y="3270470"/>
                    <a:pt x="9062681" y="3287615"/>
                  </a:cubicBezTo>
                  <a:cubicBezTo>
                    <a:pt x="9064626" y="3292890"/>
                    <a:pt x="9062032" y="3297506"/>
                    <a:pt x="9054900" y="3298166"/>
                  </a:cubicBezTo>
                  <a:cubicBezTo>
                    <a:pt x="9049064" y="3298825"/>
                    <a:pt x="9018588" y="3269810"/>
                    <a:pt x="9019236" y="3264535"/>
                  </a:cubicBezTo>
                  <a:cubicBezTo>
                    <a:pt x="9019885" y="3259919"/>
                    <a:pt x="9021182" y="3255962"/>
                    <a:pt x="9028314" y="3256622"/>
                  </a:cubicBezTo>
                  <a:close/>
                  <a:moveTo>
                    <a:pt x="8935014" y="3234157"/>
                  </a:moveTo>
                  <a:cubicBezTo>
                    <a:pt x="8939599" y="3234558"/>
                    <a:pt x="8945070" y="3236324"/>
                    <a:pt x="8948609" y="3239214"/>
                  </a:cubicBezTo>
                  <a:cubicBezTo>
                    <a:pt x="8955045" y="3244993"/>
                    <a:pt x="8958263" y="3249488"/>
                    <a:pt x="8949896" y="3259120"/>
                  </a:cubicBezTo>
                  <a:cubicBezTo>
                    <a:pt x="8926728" y="3289300"/>
                    <a:pt x="8896479" y="3288658"/>
                    <a:pt x="8863013" y="3286089"/>
                  </a:cubicBezTo>
                  <a:cubicBezTo>
                    <a:pt x="8863013" y="3271962"/>
                    <a:pt x="8877172" y="3275173"/>
                    <a:pt x="8881677" y="3267468"/>
                  </a:cubicBezTo>
                  <a:lnTo>
                    <a:pt x="8881677" y="3268110"/>
                  </a:lnTo>
                  <a:cubicBezTo>
                    <a:pt x="8898410" y="3261046"/>
                    <a:pt x="8925440" y="3270678"/>
                    <a:pt x="8926728" y="3237287"/>
                  </a:cubicBezTo>
                  <a:cubicBezTo>
                    <a:pt x="8926728" y="3234719"/>
                    <a:pt x="8930429" y="3233755"/>
                    <a:pt x="8935014" y="3234157"/>
                  </a:cubicBezTo>
                  <a:close/>
                  <a:moveTo>
                    <a:pt x="8962496" y="3230807"/>
                  </a:moveTo>
                  <a:cubicBezTo>
                    <a:pt x="8963819" y="3230044"/>
                    <a:pt x="8965804" y="3230196"/>
                    <a:pt x="8967788" y="3231417"/>
                  </a:cubicBezTo>
                  <a:lnTo>
                    <a:pt x="8975725" y="3240576"/>
                  </a:lnTo>
                  <a:lnTo>
                    <a:pt x="8967126" y="3244240"/>
                  </a:lnTo>
                  <a:cubicBezTo>
                    <a:pt x="8964480" y="3241797"/>
                    <a:pt x="8962496" y="3238744"/>
                    <a:pt x="8961173" y="3235691"/>
                  </a:cubicBezTo>
                  <a:cubicBezTo>
                    <a:pt x="8960512" y="3233249"/>
                    <a:pt x="8961173" y="3231570"/>
                    <a:pt x="8962496" y="3230807"/>
                  </a:cubicBezTo>
                  <a:close/>
                  <a:moveTo>
                    <a:pt x="8278962" y="3203586"/>
                  </a:moveTo>
                  <a:cubicBezTo>
                    <a:pt x="8296378" y="3204156"/>
                    <a:pt x="8314274" y="3213285"/>
                    <a:pt x="8329613" y="3230563"/>
                  </a:cubicBezTo>
                  <a:cubicBezTo>
                    <a:pt x="8296379" y="3224695"/>
                    <a:pt x="8266340" y="3217523"/>
                    <a:pt x="8231188" y="3227955"/>
                  </a:cubicBezTo>
                  <a:cubicBezTo>
                    <a:pt x="8244610" y="3211003"/>
                    <a:pt x="8261546" y="3203015"/>
                    <a:pt x="8278962" y="3203586"/>
                  </a:cubicBezTo>
                  <a:close/>
                  <a:moveTo>
                    <a:pt x="8534989" y="3171525"/>
                  </a:moveTo>
                  <a:cubicBezTo>
                    <a:pt x="8542702" y="3177322"/>
                    <a:pt x="8556843" y="3170881"/>
                    <a:pt x="8560057" y="3185051"/>
                  </a:cubicBezTo>
                  <a:cubicBezTo>
                    <a:pt x="8608264" y="3200510"/>
                    <a:pt x="8653258" y="3226273"/>
                    <a:pt x="8704680" y="3233358"/>
                  </a:cubicBezTo>
                  <a:cubicBezTo>
                    <a:pt x="8730390" y="3226917"/>
                    <a:pt x="8752245" y="3231426"/>
                    <a:pt x="8765743" y="3256546"/>
                  </a:cubicBezTo>
                  <a:cubicBezTo>
                    <a:pt x="8774099" y="3272648"/>
                    <a:pt x="8789525" y="3274580"/>
                    <a:pt x="8804952" y="3277801"/>
                  </a:cubicBezTo>
                  <a:cubicBezTo>
                    <a:pt x="8806880" y="3277801"/>
                    <a:pt x="8808808" y="3278445"/>
                    <a:pt x="8810737" y="3278445"/>
                  </a:cubicBezTo>
                  <a:cubicBezTo>
                    <a:pt x="8824878" y="3274580"/>
                    <a:pt x="8837090" y="3282953"/>
                    <a:pt x="8832591" y="3294547"/>
                  </a:cubicBezTo>
                  <a:cubicBezTo>
                    <a:pt x="8822307" y="3318379"/>
                    <a:pt x="8836448" y="3329972"/>
                    <a:pt x="8849303" y="3343498"/>
                  </a:cubicBezTo>
                  <a:lnTo>
                    <a:pt x="8854445" y="3355092"/>
                  </a:lnTo>
                  <a:cubicBezTo>
                    <a:pt x="8859587" y="3365397"/>
                    <a:pt x="8867300" y="3371194"/>
                    <a:pt x="8879513" y="3366686"/>
                  </a:cubicBezTo>
                  <a:cubicBezTo>
                    <a:pt x="8891726" y="3375703"/>
                    <a:pt x="8903296" y="3386008"/>
                    <a:pt x="8916151" y="3394382"/>
                  </a:cubicBezTo>
                  <a:cubicBezTo>
                    <a:pt x="8923221" y="3400178"/>
                    <a:pt x="8932863" y="3404043"/>
                    <a:pt x="8931577" y="3416281"/>
                  </a:cubicBezTo>
                  <a:cubicBezTo>
                    <a:pt x="8906509" y="3440112"/>
                    <a:pt x="8880799" y="3421434"/>
                    <a:pt x="8855088" y="3416925"/>
                  </a:cubicBezTo>
                  <a:cubicBezTo>
                    <a:pt x="8829377" y="3405975"/>
                    <a:pt x="8806237" y="3393738"/>
                    <a:pt x="8797881" y="3362177"/>
                  </a:cubicBezTo>
                  <a:cubicBezTo>
                    <a:pt x="8791454" y="3338990"/>
                    <a:pt x="8742603" y="3329328"/>
                    <a:pt x="8722034" y="3344142"/>
                  </a:cubicBezTo>
                  <a:cubicBezTo>
                    <a:pt x="8713036" y="3351227"/>
                    <a:pt x="8705322" y="3360245"/>
                    <a:pt x="8687325" y="3360889"/>
                  </a:cubicBezTo>
                  <a:cubicBezTo>
                    <a:pt x="8712393" y="3371838"/>
                    <a:pt x="8711107" y="3380856"/>
                    <a:pt x="8693753" y="3391805"/>
                  </a:cubicBezTo>
                  <a:cubicBezTo>
                    <a:pt x="8667399" y="3407263"/>
                    <a:pt x="8644259" y="3396958"/>
                    <a:pt x="8622405" y="3383432"/>
                  </a:cubicBezTo>
                  <a:cubicBezTo>
                    <a:pt x="8616620" y="3379567"/>
                    <a:pt x="8613406" y="3371838"/>
                    <a:pt x="8605050" y="3371838"/>
                  </a:cubicBezTo>
                  <a:cubicBezTo>
                    <a:pt x="8588338" y="3367974"/>
                    <a:pt x="8565199" y="3369906"/>
                    <a:pt x="8573555" y="3340922"/>
                  </a:cubicBezTo>
                  <a:cubicBezTo>
                    <a:pt x="8565199" y="3300988"/>
                    <a:pt x="8542702" y="3278445"/>
                    <a:pt x="8500279" y="3274580"/>
                  </a:cubicBezTo>
                  <a:cubicBezTo>
                    <a:pt x="8482281" y="3272648"/>
                    <a:pt x="8465569" y="3261054"/>
                    <a:pt x="8448215" y="3254613"/>
                  </a:cubicBezTo>
                  <a:cubicBezTo>
                    <a:pt x="8426360" y="3247528"/>
                    <a:pt x="8414148" y="3235935"/>
                    <a:pt x="8428289" y="3210815"/>
                  </a:cubicBezTo>
                  <a:cubicBezTo>
                    <a:pt x="8410934" y="3213391"/>
                    <a:pt x="8411577" y="3221765"/>
                    <a:pt x="8414148" y="3234002"/>
                  </a:cubicBezTo>
                  <a:cubicBezTo>
                    <a:pt x="8416719" y="3244308"/>
                    <a:pt x="8414791" y="3257190"/>
                    <a:pt x="8401292" y="3257834"/>
                  </a:cubicBezTo>
                  <a:cubicBezTo>
                    <a:pt x="8390365" y="3258478"/>
                    <a:pt x="8387794" y="3251393"/>
                    <a:pt x="8387151" y="3239155"/>
                  </a:cubicBezTo>
                  <a:cubicBezTo>
                    <a:pt x="8387151" y="3221120"/>
                    <a:pt x="8365940" y="3222409"/>
                    <a:pt x="8355013" y="3212103"/>
                  </a:cubicBezTo>
                  <a:cubicBezTo>
                    <a:pt x="8362726" y="3208883"/>
                    <a:pt x="8370439" y="3205662"/>
                    <a:pt x="8378153" y="3201798"/>
                  </a:cubicBezTo>
                  <a:cubicBezTo>
                    <a:pt x="8382009" y="3197933"/>
                    <a:pt x="8387151" y="3196001"/>
                    <a:pt x="8392936" y="3195357"/>
                  </a:cubicBezTo>
                  <a:cubicBezTo>
                    <a:pt x="8401292" y="3195357"/>
                    <a:pt x="8407077" y="3185695"/>
                    <a:pt x="8416076" y="3190204"/>
                  </a:cubicBezTo>
                  <a:cubicBezTo>
                    <a:pt x="8418004" y="3190848"/>
                    <a:pt x="8419933" y="3190848"/>
                    <a:pt x="8421861" y="3190204"/>
                  </a:cubicBezTo>
                  <a:cubicBezTo>
                    <a:pt x="8430217" y="3195357"/>
                    <a:pt x="8436645" y="3201154"/>
                    <a:pt x="8441144" y="3209527"/>
                  </a:cubicBezTo>
                  <a:cubicBezTo>
                    <a:pt x="8470712" y="3226273"/>
                    <a:pt x="8479710" y="3192780"/>
                    <a:pt x="8498993" y="3183763"/>
                  </a:cubicBezTo>
                  <a:cubicBezTo>
                    <a:pt x="8510563" y="3178610"/>
                    <a:pt x="8520848" y="3170237"/>
                    <a:pt x="8534989" y="3171525"/>
                  </a:cubicBezTo>
                  <a:close/>
                  <a:moveTo>
                    <a:pt x="8007895" y="3135650"/>
                  </a:moveTo>
                  <a:lnTo>
                    <a:pt x="8013708" y="3141426"/>
                  </a:lnTo>
                  <a:cubicBezTo>
                    <a:pt x="8009187" y="3149769"/>
                    <a:pt x="8000790" y="3159395"/>
                    <a:pt x="8011770" y="3168380"/>
                  </a:cubicBezTo>
                  <a:cubicBezTo>
                    <a:pt x="8020167" y="3175439"/>
                    <a:pt x="8029209" y="3182499"/>
                    <a:pt x="8042773" y="3176081"/>
                  </a:cubicBezTo>
                  <a:cubicBezTo>
                    <a:pt x="8058921" y="3169022"/>
                    <a:pt x="8076360" y="3166455"/>
                    <a:pt x="8094445" y="3161321"/>
                  </a:cubicBezTo>
                  <a:cubicBezTo>
                    <a:pt x="8097029" y="3170947"/>
                    <a:pt x="8088632" y="3170305"/>
                    <a:pt x="8084757" y="3173514"/>
                  </a:cubicBezTo>
                  <a:cubicBezTo>
                    <a:pt x="8071193" y="3186991"/>
                    <a:pt x="8052462" y="3199184"/>
                    <a:pt x="8077006" y="3220362"/>
                  </a:cubicBezTo>
                  <a:cubicBezTo>
                    <a:pt x="8088632" y="3230630"/>
                    <a:pt x="8083465" y="3252450"/>
                    <a:pt x="8100904" y="3261434"/>
                  </a:cubicBezTo>
                  <a:cubicBezTo>
                    <a:pt x="8104134" y="3263363"/>
                    <a:pt x="8107363" y="3281329"/>
                    <a:pt x="8100258" y="3283254"/>
                  </a:cubicBezTo>
                  <a:cubicBezTo>
                    <a:pt x="8088632" y="3285821"/>
                    <a:pt x="8086694" y="3305074"/>
                    <a:pt x="8073776" y="3298014"/>
                  </a:cubicBezTo>
                  <a:cubicBezTo>
                    <a:pt x="8066671" y="3294164"/>
                    <a:pt x="8058921" y="3286463"/>
                    <a:pt x="8060213" y="3275553"/>
                  </a:cubicBezTo>
                  <a:cubicBezTo>
                    <a:pt x="8061504" y="3254375"/>
                    <a:pt x="8035668" y="3243465"/>
                    <a:pt x="8038898" y="3221004"/>
                  </a:cubicBezTo>
                  <a:cubicBezTo>
                    <a:pt x="8039544" y="3217153"/>
                    <a:pt x="8030501" y="3215228"/>
                    <a:pt x="8025334" y="3216512"/>
                  </a:cubicBezTo>
                  <a:cubicBezTo>
                    <a:pt x="8018229" y="3218437"/>
                    <a:pt x="8018875" y="3224854"/>
                    <a:pt x="8021459" y="3229347"/>
                  </a:cubicBezTo>
                  <a:cubicBezTo>
                    <a:pt x="8036314" y="3251166"/>
                    <a:pt x="8021459" y="3275553"/>
                    <a:pt x="8026626" y="3298656"/>
                  </a:cubicBezTo>
                  <a:cubicBezTo>
                    <a:pt x="8029855" y="3311491"/>
                    <a:pt x="8020167" y="3310850"/>
                    <a:pt x="8011770" y="3312133"/>
                  </a:cubicBezTo>
                  <a:cubicBezTo>
                    <a:pt x="7997560" y="3314700"/>
                    <a:pt x="7998852" y="3305716"/>
                    <a:pt x="8000790" y="3297373"/>
                  </a:cubicBezTo>
                  <a:cubicBezTo>
                    <a:pt x="8004665" y="3279404"/>
                    <a:pt x="8013708" y="3260151"/>
                    <a:pt x="7983997" y="3255017"/>
                  </a:cubicBezTo>
                  <a:cubicBezTo>
                    <a:pt x="7975600" y="3253733"/>
                    <a:pt x="7977538" y="3242824"/>
                    <a:pt x="7978184" y="3240257"/>
                  </a:cubicBezTo>
                  <a:cubicBezTo>
                    <a:pt x="7983997" y="3206243"/>
                    <a:pt x="7991747" y="3172230"/>
                    <a:pt x="7999498" y="3138859"/>
                  </a:cubicBezTo>
                  <a:close/>
                  <a:moveTo>
                    <a:pt x="8379578" y="3124725"/>
                  </a:moveTo>
                  <a:cubicBezTo>
                    <a:pt x="8386288" y="3125146"/>
                    <a:pt x="8392999" y="3126509"/>
                    <a:pt x="8399710" y="3129396"/>
                  </a:cubicBezTo>
                  <a:cubicBezTo>
                    <a:pt x="8409297" y="3135810"/>
                    <a:pt x="8410575" y="3144148"/>
                    <a:pt x="8406740" y="3154411"/>
                  </a:cubicBezTo>
                  <a:lnTo>
                    <a:pt x="8406101" y="3166598"/>
                  </a:lnTo>
                  <a:cubicBezTo>
                    <a:pt x="8399071" y="3171087"/>
                    <a:pt x="8396514" y="3181350"/>
                    <a:pt x="8385649" y="3178784"/>
                  </a:cubicBezTo>
                  <a:cubicBezTo>
                    <a:pt x="8374145" y="3165956"/>
                    <a:pt x="8356250" y="3174936"/>
                    <a:pt x="8344106" y="3165956"/>
                  </a:cubicBezTo>
                  <a:cubicBezTo>
                    <a:pt x="8338993" y="3151845"/>
                    <a:pt x="8312150" y="3153128"/>
                    <a:pt x="8319819" y="3130678"/>
                  </a:cubicBezTo>
                  <a:lnTo>
                    <a:pt x="8319180" y="3130678"/>
                  </a:lnTo>
                  <a:cubicBezTo>
                    <a:pt x="8339313" y="3130678"/>
                    <a:pt x="8359445" y="3123462"/>
                    <a:pt x="8379578" y="3124725"/>
                  </a:cubicBezTo>
                  <a:close/>
                  <a:moveTo>
                    <a:pt x="8153915" y="3117224"/>
                  </a:moveTo>
                  <a:cubicBezTo>
                    <a:pt x="8156987" y="3115692"/>
                    <a:pt x="8160220" y="3115692"/>
                    <a:pt x="8163454" y="3119884"/>
                  </a:cubicBezTo>
                  <a:cubicBezTo>
                    <a:pt x="8169275" y="3127623"/>
                    <a:pt x="8158927" y="3132783"/>
                    <a:pt x="8155693" y="3137942"/>
                  </a:cubicBezTo>
                  <a:cubicBezTo>
                    <a:pt x="8148579" y="3150840"/>
                    <a:pt x="8133056" y="3151485"/>
                    <a:pt x="8122062" y="3149551"/>
                  </a:cubicBezTo>
                  <a:cubicBezTo>
                    <a:pt x="8092957" y="3143746"/>
                    <a:pt x="8064500" y="3152775"/>
                    <a:pt x="8035396" y="3151485"/>
                  </a:cubicBezTo>
                  <a:cubicBezTo>
                    <a:pt x="8033456" y="3149551"/>
                    <a:pt x="8031515" y="3147616"/>
                    <a:pt x="8029575" y="3145681"/>
                  </a:cubicBezTo>
                  <a:cubicBezTo>
                    <a:pt x="8034102" y="3137942"/>
                    <a:pt x="8037983" y="3130203"/>
                    <a:pt x="8042510" y="3122464"/>
                  </a:cubicBezTo>
                  <a:cubicBezTo>
                    <a:pt x="8048331" y="3122464"/>
                    <a:pt x="8054152" y="3122464"/>
                    <a:pt x="8059326" y="3123109"/>
                  </a:cubicBezTo>
                  <a:cubicBezTo>
                    <a:pt x="8087783" y="3137942"/>
                    <a:pt x="8116241" y="3140522"/>
                    <a:pt x="8145345" y="3123754"/>
                  </a:cubicBezTo>
                  <a:cubicBezTo>
                    <a:pt x="8147932" y="3121819"/>
                    <a:pt x="8150843" y="3118755"/>
                    <a:pt x="8153915" y="3117224"/>
                  </a:cubicBezTo>
                  <a:close/>
                  <a:moveTo>
                    <a:pt x="7258013" y="3011835"/>
                  </a:moveTo>
                  <a:cubicBezTo>
                    <a:pt x="7267694" y="3019573"/>
                    <a:pt x="7279956" y="3011190"/>
                    <a:pt x="7289636" y="3017638"/>
                  </a:cubicBezTo>
                  <a:cubicBezTo>
                    <a:pt x="7326422" y="3028600"/>
                    <a:pt x="7347720" y="3060841"/>
                    <a:pt x="7376762" y="3082121"/>
                  </a:cubicBezTo>
                  <a:cubicBezTo>
                    <a:pt x="7392250" y="3093083"/>
                    <a:pt x="7401931" y="3115652"/>
                    <a:pt x="7427101" y="3107914"/>
                  </a:cubicBezTo>
                  <a:cubicBezTo>
                    <a:pt x="7432909" y="3109848"/>
                    <a:pt x="7430327" y="3116296"/>
                    <a:pt x="7434200" y="3118876"/>
                  </a:cubicBezTo>
                  <a:cubicBezTo>
                    <a:pt x="7433554" y="3120810"/>
                    <a:pt x="7433554" y="3122745"/>
                    <a:pt x="7434200" y="3124679"/>
                  </a:cubicBezTo>
                  <a:cubicBezTo>
                    <a:pt x="7439363" y="3129838"/>
                    <a:pt x="7448398" y="3124034"/>
                    <a:pt x="7452270" y="3131772"/>
                  </a:cubicBezTo>
                  <a:cubicBezTo>
                    <a:pt x="7486475" y="3158855"/>
                    <a:pt x="7520034" y="3186582"/>
                    <a:pt x="7548430" y="3219469"/>
                  </a:cubicBezTo>
                  <a:cubicBezTo>
                    <a:pt x="7559402" y="3227851"/>
                    <a:pt x="7575536" y="3227851"/>
                    <a:pt x="7583926" y="3240748"/>
                  </a:cubicBezTo>
                  <a:cubicBezTo>
                    <a:pt x="7583926" y="3242037"/>
                    <a:pt x="7584571" y="3243327"/>
                    <a:pt x="7585217" y="3244617"/>
                  </a:cubicBezTo>
                  <a:cubicBezTo>
                    <a:pt x="7583281" y="3266541"/>
                    <a:pt x="7579408" y="3287175"/>
                    <a:pt x="7586507" y="3309099"/>
                  </a:cubicBezTo>
                  <a:cubicBezTo>
                    <a:pt x="7589089" y="3317482"/>
                    <a:pt x="7596188" y="3332958"/>
                    <a:pt x="7585862" y="3336827"/>
                  </a:cubicBezTo>
                  <a:cubicBezTo>
                    <a:pt x="7572955" y="3341341"/>
                    <a:pt x="7556175" y="3343275"/>
                    <a:pt x="7542622" y="3331024"/>
                  </a:cubicBezTo>
                  <a:cubicBezTo>
                    <a:pt x="7516807" y="3307165"/>
                    <a:pt x="7480666" y="3294268"/>
                    <a:pt x="7460660" y="3263317"/>
                  </a:cubicBezTo>
                  <a:cubicBezTo>
                    <a:pt x="7429037" y="3247196"/>
                    <a:pt x="7414838" y="3216244"/>
                    <a:pt x="7398059" y="3187872"/>
                  </a:cubicBezTo>
                  <a:cubicBezTo>
                    <a:pt x="7394187" y="3182069"/>
                    <a:pt x="7389024" y="3177555"/>
                    <a:pt x="7382570" y="3174331"/>
                  </a:cubicBezTo>
                  <a:cubicBezTo>
                    <a:pt x="7349656" y="3125969"/>
                    <a:pt x="7297381" y="3096952"/>
                    <a:pt x="7259304" y="3053748"/>
                  </a:cubicBezTo>
                  <a:cubicBezTo>
                    <a:pt x="7252205" y="3046010"/>
                    <a:pt x="7242524" y="3041497"/>
                    <a:pt x="7240588" y="3029890"/>
                  </a:cubicBezTo>
                  <a:cubicBezTo>
                    <a:pt x="7241233" y="3018928"/>
                    <a:pt x="7244460" y="3009900"/>
                    <a:pt x="7258013" y="3011835"/>
                  </a:cubicBezTo>
                  <a:close/>
                  <a:moveTo>
                    <a:pt x="7869701" y="2946526"/>
                  </a:moveTo>
                  <a:cubicBezTo>
                    <a:pt x="7872109" y="2945801"/>
                    <a:pt x="7874678" y="2947412"/>
                    <a:pt x="7877567" y="2951598"/>
                  </a:cubicBezTo>
                  <a:cubicBezTo>
                    <a:pt x="7894905" y="2978005"/>
                    <a:pt x="7923159" y="2990242"/>
                    <a:pt x="7950129" y="3001192"/>
                  </a:cubicBezTo>
                  <a:cubicBezTo>
                    <a:pt x="7949486" y="3018582"/>
                    <a:pt x="7927012" y="3005056"/>
                    <a:pt x="7927012" y="3021158"/>
                  </a:cubicBezTo>
                  <a:cubicBezTo>
                    <a:pt x="7930222" y="3037260"/>
                    <a:pt x="7910958" y="3025022"/>
                    <a:pt x="7909674" y="3034683"/>
                  </a:cubicBezTo>
                  <a:cubicBezTo>
                    <a:pt x="7905179" y="3077192"/>
                    <a:pt x="7946276" y="3097158"/>
                    <a:pt x="7956550" y="3133226"/>
                  </a:cubicBezTo>
                  <a:cubicBezTo>
                    <a:pt x="7952055" y="3139023"/>
                    <a:pt x="7942423" y="3134515"/>
                    <a:pt x="7935360" y="3137735"/>
                  </a:cubicBezTo>
                  <a:cubicBezTo>
                    <a:pt x="7928296" y="3140955"/>
                    <a:pt x="7916096" y="3140955"/>
                    <a:pt x="7928296" y="3153193"/>
                  </a:cubicBezTo>
                  <a:cubicBezTo>
                    <a:pt x="7930222" y="3155125"/>
                    <a:pt x="7932149" y="3160922"/>
                    <a:pt x="7932149" y="3160922"/>
                  </a:cubicBezTo>
                  <a:cubicBezTo>
                    <a:pt x="7889768" y="3183464"/>
                    <a:pt x="7918022" y="3240787"/>
                    <a:pt x="7880778" y="3265261"/>
                  </a:cubicBezTo>
                  <a:cubicBezTo>
                    <a:pt x="7874999" y="3269126"/>
                    <a:pt x="7869220" y="3274278"/>
                    <a:pt x="7860230" y="3281363"/>
                  </a:cubicBezTo>
                  <a:cubicBezTo>
                    <a:pt x="7857661" y="3259465"/>
                    <a:pt x="7850598" y="3251092"/>
                    <a:pt x="7827481" y="3252380"/>
                  </a:cubicBezTo>
                  <a:cubicBezTo>
                    <a:pt x="7797943" y="3253668"/>
                    <a:pt x="7768404" y="3240143"/>
                    <a:pt x="7737582" y="3242075"/>
                  </a:cubicBezTo>
                  <a:cubicBezTo>
                    <a:pt x="7718960" y="3244007"/>
                    <a:pt x="7728592" y="3224685"/>
                    <a:pt x="7722813" y="3216312"/>
                  </a:cubicBezTo>
                  <a:cubicBezTo>
                    <a:pt x="7704191" y="3189261"/>
                    <a:pt x="7688138" y="3160922"/>
                    <a:pt x="7670800" y="3132582"/>
                  </a:cubicBezTo>
                  <a:lnTo>
                    <a:pt x="7672084" y="3131294"/>
                  </a:lnTo>
                  <a:lnTo>
                    <a:pt x="7670800" y="3130006"/>
                  </a:lnTo>
                  <a:cubicBezTo>
                    <a:pt x="7689422" y="3111328"/>
                    <a:pt x="7713181" y="3126786"/>
                    <a:pt x="7735013" y="3119057"/>
                  </a:cubicBezTo>
                  <a:cubicBezTo>
                    <a:pt x="7717034" y="3090074"/>
                    <a:pt x="7739508" y="3080413"/>
                    <a:pt x="7760057" y="3075260"/>
                  </a:cubicBezTo>
                  <a:cubicBezTo>
                    <a:pt x="7781247" y="3069463"/>
                    <a:pt x="7793448" y="3058514"/>
                    <a:pt x="7802438" y="3038548"/>
                  </a:cubicBezTo>
                  <a:cubicBezTo>
                    <a:pt x="7808217" y="3025666"/>
                    <a:pt x="7814638" y="3012141"/>
                    <a:pt x="7833260" y="3004412"/>
                  </a:cubicBezTo>
                  <a:cubicBezTo>
                    <a:pt x="7848029" y="2998615"/>
                    <a:pt x="7855735" y="2973497"/>
                    <a:pt x="7862798" y="2955463"/>
                  </a:cubicBezTo>
                  <a:close/>
                  <a:moveTo>
                    <a:pt x="6843839" y="2916550"/>
                  </a:moveTo>
                  <a:cubicBezTo>
                    <a:pt x="6852959" y="2918175"/>
                    <a:pt x="6861896" y="2927203"/>
                    <a:pt x="6871200" y="2930091"/>
                  </a:cubicBezTo>
                  <a:cubicBezTo>
                    <a:pt x="6879688" y="2952559"/>
                    <a:pt x="6897970" y="2970534"/>
                    <a:pt x="6899276" y="2996211"/>
                  </a:cubicBezTo>
                  <a:cubicBezTo>
                    <a:pt x="6868589" y="3028950"/>
                    <a:pt x="6867283" y="3028308"/>
                    <a:pt x="6833984" y="2989792"/>
                  </a:cubicBezTo>
                  <a:cubicBezTo>
                    <a:pt x="6828760" y="2979521"/>
                    <a:pt x="6830719" y="2969250"/>
                    <a:pt x="6833984" y="2958337"/>
                  </a:cubicBezTo>
                  <a:cubicBezTo>
                    <a:pt x="6833984" y="2956411"/>
                    <a:pt x="6834636" y="2954485"/>
                    <a:pt x="6835289" y="2952559"/>
                  </a:cubicBezTo>
                  <a:cubicBezTo>
                    <a:pt x="6841819" y="2940362"/>
                    <a:pt x="6818313" y="2926882"/>
                    <a:pt x="6834636" y="2917895"/>
                  </a:cubicBezTo>
                  <a:cubicBezTo>
                    <a:pt x="6837738" y="2916290"/>
                    <a:pt x="6840798" y="2916009"/>
                    <a:pt x="6843839" y="2916550"/>
                  </a:cubicBezTo>
                  <a:close/>
                  <a:moveTo>
                    <a:pt x="8117959" y="2870835"/>
                  </a:moveTo>
                  <a:cubicBezTo>
                    <a:pt x="8124721" y="2871618"/>
                    <a:pt x="8134380" y="2880527"/>
                    <a:pt x="8138244" y="2887270"/>
                  </a:cubicBezTo>
                  <a:cubicBezTo>
                    <a:pt x="8145328" y="2900755"/>
                    <a:pt x="8149192" y="2916166"/>
                    <a:pt x="8152412" y="2930935"/>
                  </a:cubicBezTo>
                  <a:cubicBezTo>
                    <a:pt x="8154344" y="2937356"/>
                    <a:pt x="8154988" y="2948915"/>
                    <a:pt x="8146616" y="2949557"/>
                  </a:cubicBezTo>
                  <a:cubicBezTo>
                    <a:pt x="8133092" y="2951483"/>
                    <a:pt x="8129873" y="2954694"/>
                    <a:pt x="8133092" y="2968821"/>
                  </a:cubicBezTo>
                  <a:cubicBezTo>
                    <a:pt x="8129671" y="2975162"/>
                    <a:pt x="8122306" y="2969624"/>
                    <a:pt x="8118925" y="2972032"/>
                  </a:cubicBezTo>
                  <a:cubicBezTo>
                    <a:pt x="8098317" y="2969463"/>
                    <a:pt x="8083506" y="2961757"/>
                    <a:pt x="8082862" y="2937998"/>
                  </a:cubicBezTo>
                  <a:cubicBezTo>
                    <a:pt x="8082862" y="2927082"/>
                    <a:pt x="8078354" y="2917450"/>
                    <a:pt x="8066118" y="2927082"/>
                  </a:cubicBezTo>
                  <a:cubicBezTo>
                    <a:pt x="8051950" y="2939283"/>
                    <a:pt x="8022971" y="2938640"/>
                    <a:pt x="8022327" y="2935430"/>
                  </a:cubicBezTo>
                  <a:cubicBezTo>
                    <a:pt x="8018463" y="2911671"/>
                    <a:pt x="8053238" y="2905249"/>
                    <a:pt x="8056458" y="2905249"/>
                  </a:cubicBezTo>
                  <a:cubicBezTo>
                    <a:pt x="8084150" y="2907176"/>
                    <a:pt x="8097673" y="2893691"/>
                    <a:pt x="8112485" y="2873143"/>
                  </a:cubicBezTo>
                  <a:cubicBezTo>
                    <a:pt x="8113773" y="2871216"/>
                    <a:pt x="8115705" y="2870574"/>
                    <a:pt x="8117959" y="2870835"/>
                  </a:cubicBezTo>
                  <a:close/>
                  <a:moveTo>
                    <a:pt x="8083733" y="2826303"/>
                  </a:moveTo>
                  <a:cubicBezTo>
                    <a:pt x="8082451" y="2836936"/>
                    <a:pt x="8095915" y="2836936"/>
                    <a:pt x="8097838" y="2845575"/>
                  </a:cubicBezTo>
                  <a:cubicBezTo>
                    <a:pt x="8093350" y="2849562"/>
                    <a:pt x="8088862" y="2849562"/>
                    <a:pt x="8085016" y="2845575"/>
                  </a:cubicBezTo>
                  <a:cubicBezTo>
                    <a:pt x="8077963" y="2841588"/>
                    <a:pt x="8070911" y="2837600"/>
                    <a:pt x="8064500" y="2832949"/>
                  </a:cubicBezTo>
                  <a:cubicBezTo>
                    <a:pt x="8067706" y="2820987"/>
                    <a:pt x="8077963" y="2829626"/>
                    <a:pt x="8083733" y="2826303"/>
                  </a:cubicBezTo>
                  <a:close/>
                  <a:moveTo>
                    <a:pt x="2514474" y="2814796"/>
                  </a:moveTo>
                  <a:cubicBezTo>
                    <a:pt x="2523891" y="2813844"/>
                    <a:pt x="2532820" y="2816225"/>
                    <a:pt x="2541588" y="2825750"/>
                  </a:cubicBezTo>
                  <a:cubicBezTo>
                    <a:pt x="2520806" y="2841625"/>
                    <a:pt x="2520806" y="2841625"/>
                    <a:pt x="2484438" y="2823845"/>
                  </a:cubicBezTo>
                  <a:cubicBezTo>
                    <a:pt x="2495153" y="2820035"/>
                    <a:pt x="2505057" y="2815749"/>
                    <a:pt x="2514474" y="2814796"/>
                  </a:cubicBezTo>
                  <a:close/>
                  <a:moveTo>
                    <a:pt x="8001000" y="2809749"/>
                  </a:moveTo>
                  <a:cubicBezTo>
                    <a:pt x="8030413" y="2801937"/>
                    <a:pt x="8026577" y="2830581"/>
                    <a:pt x="8039365" y="2840346"/>
                  </a:cubicBezTo>
                  <a:cubicBezTo>
                    <a:pt x="8047038" y="2851413"/>
                    <a:pt x="8037447" y="2865734"/>
                    <a:pt x="8045120" y="2876801"/>
                  </a:cubicBezTo>
                  <a:cubicBezTo>
                    <a:pt x="8040004" y="2892425"/>
                    <a:pt x="8025937" y="2885264"/>
                    <a:pt x="8027216" y="2878754"/>
                  </a:cubicBezTo>
                  <a:cubicBezTo>
                    <a:pt x="8032331" y="2857923"/>
                    <a:pt x="8024658" y="2848158"/>
                    <a:pt x="8008034" y="2838393"/>
                  </a:cubicBezTo>
                  <a:cubicBezTo>
                    <a:pt x="8002279" y="2834487"/>
                    <a:pt x="8003558" y="2819514"/>
                    <a:pt x="8001000" y="2809749"/>
                  </a:cubicBezTo>
                  <a:close/>
                  <a:moveTo>
                    <a:pt x="2809091" y="2800274"/>
                  </a:moveTo>
                  <a:cubicBezTo>
                    <a:pt x="2817920" y="2800916"/>
                    <a:pt x="2827231" y="2803322"/>
                    <a:pt x="2836863" y="2802039"/>
                  </a:cubicBezTo>
                  <a:cubicBezTo>
                    <a:pt x="2820810" y="2822575"/>
                    <a:pt x="2802188" y="2820008"/>
                    <a:pt x="2784208" y="2818725"/>
                  </a:cubicBezTo>
                  <a:cubicBezTo>
                    <a:pt x="2779713" y="2818083"/>
                    <a:pt x="2780997" y="2811665"/>
                    <a:pt x="2784208" y="2809098"/>
                  </a:cubicBezTo>
                  <a:cubicBezTo>
                    <a:pt x="2791913" y="2800755"/>
                    <a:pt x="2800261" y="2799632"/>
                    <a:pt x="2809091" y="2800274"/>
                  </a:cubicBezTo>
                  <a:close/>
                  <a:moveTo>
                    <a:pt x="9367441" y="2768221"/>
                  </a:moveTo>
                  <a:cubicBezTo>
                    <a:pt x="9371330" y="2766922"/>
                    <a:pt x="9377045" y="2768383"/>
                    <a:pt x="9382760" y="2769682"/>
                  </a:cubicBezTo>
                  <a:cubicBezTo>
                    <a:pt x="9383395" y="2771630"/>
                    <a:pt x="9385300" y="2772280"/>
                    <a:pt x="9387205" y="2771630"/>
                  </a:cubicBezTo>
                  <a:cubicBezTo>
                    <a:pt x="9394825" y="2783970"/>
                    <a:pt x="9394825" y="2792412"/>
                    <a:pt x="9377045" y="2791113"/>
                  </a:cubicBezTo>
                  <a:cubicBezTo>
                    <a:pt x="9372600" y="2787866"/>
                    <a:pt x="9364980" y="2790464"/>
                    <a:pt x="9363075" y="2783320"/>
                  </a:cubicBezTo>
                  <a:cubicBezTo>
                    <a:pt x="9361488" y="2773579"/>
                    <a:pt x="9363551" y="2769520"/>
                    <a:pt x="9367441" y="2768221"/>
                  </a:cubicBezTo>
                  <a:close/>
                  <a:moveTo>
                    <a:pt x="7951788" y="2762250"/>
                  </a:moveTo>
                  <a:cubicBezTo>
                    <a:pt x="7968635" y="2762250"/>
                    <a:pt x="7972523" y="2775102"/>
                    <a:pt x="7983538" y="2787310"/>
                  </a:cubicBezTo>
                  <a:cubicBezTo>
                    <a:pt x="7960211" y="2789238"/>
                    <a:pt x="7960859" y="2769961"/>
                    <a:pt x="7951788" y="2762250"/>
                  </a:cubicBezTo>
                  <a:close/>
                  <a:moveTo>
                    <a:pt x="2686143" y="2754337"/>
                  </a:moveTo>
                  <a:cubicBezTo>
                    <a:pt x="2690345" y="2754044"/>
                    <a:pt x="2694588" y="2754408"/>
                    <a:pt x="2698910" y="2756027"/>
                  </a:cubicBezTo>
                  <a:cubicBezTo>
                    <a:pt x="2718120" y="2770924"/>
                    <a:pt x="2736690" y="2786469"/>
                    <a:pt x="2755900" y="2801366"/>
                  </a:cubicBezTo>
                  <a:cubicBezTo>
                    <a:pt x="2720041" y="2799423"/>
                    <a:pt x="2689945" y="2827275"/>
                    <a:pt x="2654086" y="2818854"/>
                  </a:cubicBezTo>
                  <a:cubicBezTo>
                    <a:pt x="2644481" y="2816911"/>
                    <a:pt x="2632315" y="2814968"/>
                    <a:pt x="2622070" y="2824684"/>
                  </a:cubicBezTo>
                  <a:cubicBezTo>
                    <a:pt x="2615026" y="2830513"/>
                    <a:pt x="2607342" y="2824684"/>
                    <a:pt x="2606061" y="2816911"/>
                  </a:cubicBezTo>
                  <a:cubicBezTo>
                    <a:pt x="2603500" y="2807196"/>
                    <a:pt x="2612465" y="2809787"/>
                    <a:pt x="2617587" y="2807843"/>
                  </a:cubicBezTo>
                  <a:cubicBezTo>
                    <a:pt x="2626552" y="2803957"/>
                    <a:pt x="2644481" y="2817559"/>
                    <a:pt x="2642560" y="2796833"/>
                  </a:cubicBezTo>
                  <a:cubicBezTo>
                    <a:pt x="2641280" y="2788412"/>
                    <a:pt x="2647043" y="2779345"/>
                    <a:pt x="2636157" y="2768981"/>
                  </a:cubicBezTo>
                  <a:lnTo>
                    <a:pt x="2632025" y="2762443"/>
                  </a:lnTo>
                  <a:cubicBezTo>
                    <a:pt x="2632595" y="2758618"/>
                    <a:pt x="2644962" y="2761533"/>
                    <a:pt x="2648323" y="2758618"/>
                  </a:cubicBezTo>
                  <a:cubicBezTo>
                    <a:pt x="2661290" y="2762018"/>
                    <a:pt x="2673537" y="2755218"/>
                    <a:pt x="2686143" y="2754337"/>
                  </a:cubicBezTo>
                  <a:close/>
                  <a:moveTo>
                    <a:pt x="2415311" y="2669301"/>
                  </a:moveTo>
                  <a:cubicBezTo>
                    <a:pt x="2433544" y="2668980"/>
                    <a:pt x="2452499" y="2674759"/>
                    <a:pt x="2473704" y="2685354"/>
                  </a:cubicBezTo>
                  <a:cubicBezTo>
                    <a:pt x="2517398" y="2707187"/>
                    <a:pt x="2559807" y="2730303"/>
                    <a:pt x="2603501" y="2753420"/>
                  </a:cubicBezTo>
                  <a:cubicBezTo>
                    <a:pt x="2593220" y="2764979"/>
                    <a:pt x="2580369" y="2764337"/>
                    <a:pt x="2568160" y="2765621"/>
                  </a:cubicBezTo>
                  <a:cubicBezTo>
                    <a:pt x="2551453" y="2764337"/>
                    <a:pt x="2532819" y="2776537"/>
                    <a:pt x="2518040" y="2758557"/>
                  </a:cubicBezTo>
                  <a:cubicBezTo>
                    <a:pt x="2527679" y="2750852"/>
                    <a:pt x="2521253" y="2748283"/>
                    <a:pt x="2514827" y="2743788"/>
                  </a:cubicBezTo>
                  <a:cubicBezTo>
                    <a:pt x="2486555" y="2723882"/>
                    <a:pt x="2456354" y="2709755"/>
                    <a:pt x="2421656" y="2709113"/>
                  </a:cubicBezTo>
                  <a:lnTo>
                    <a:pt x="2412660" y="2706544"/>
                  </a:lnTo>
                  <a:cubicBezTo>
                    <a:pt x="2403664" y="2678290"/>
                    <a:pt x="2383745" y="2694986"/>
                    <a:pt x="2368324" y="2696270"/>
                  </a:cubicBezTo>
                  <a:cubicBezTo>
                    <a:pt x="2361898" y="2698197"/>
                    <a:pt x="2360613" y="2694986"/>
                    <a:pt x="2361255" y="2689849"/>
                  </a:cubicBezTo>
                  <a:cubicBezTo>
                    <a:pt x="2379568" y="2676043"/>
                    <a:pt x="2397078" y="2669622"/>
                    <a:pt x="2415311" y="2669301"/>
                  </a:cubicBezTo>
                  <a:close/>
                  <a:moveTo>
                    <a:pt x="7941350" y="2618654"/>
                  </a:moveTo>
                  <a:cubicBezTo>
                    <a:pt x="7950726" y="2618978"/>
                    <a:pt x="7960183" y="2622697"/>
                    <a:pt x="7964671" y="2629488"/>
                  </a:cubicBezTo>
                  <a:cubicBezTo>
                    <a:pt x="7974287" y="2645657"/>
                    <a:pt x="7978775" y="2670880"/>
                    <a:pt x="7972364" y="2679288"/>
                  </a:cubicBezTo>
                  <a:cubicBezTo>
                    <a:pt x="7957619" y="2701925"/>
                    <a:pt x="7973005" y="2720034"/>
                    <a:pt x="7970441" y="2739437"/>
                  </a:cubicBezTo>
                  <a:lnTo>
                    <a:pt x="7971082" y="2745904"/>
                  </a:lnTo>
                  <a:cubicBezTo>
                    <a:pt x="7965953" y="2754312"/>
                    <a:pt x="7958260" y="2754312"/>
                    <a:pt x="7952490" y="2748491"/>
                  </a:cubicBezTo>
                  <a:cubicBezTo>
                    <a:pt x="7941591" y="2738143"/>
                    <a:pt x="7931333" y="2726501"/>
                    <a:pt x="7921075" y="2714213"/>
                  </a:cubicBezTo>
                  <a:cubicBezTo>
                    <a:pt x="7913382" y="2705794"/>
                    <a:pt x="7912100" y="2637895"/>
                    <a:pt x="7918511" y="2628194"/>
                  </a:cubicBezTo>
                  <a:cubicBezTo>
                    <a:pt x="7922678" y="2621403"/>
                    <a:pt x="7931974" y="2618331"/>
                    <a:pt x="7941350" y="2618654"/>
                  </a:cubicBezTo>
                  <a:close/>
                  <a:moveTo>
                    <a:pt x="7609840" y="2581672"/>
                  </a:moveTo>
                  <a:cubicBezTo>
                    <a:pt x="7620000" y="2576512"/>
                    <a:pt x="7629525" y="2588766"/>
                    <a:pt x="7639050" y="2600374"/>
                  </a:cubicBezTo>
                  <a:cubicBezTo>
                    <a:pt x="7616190" y="2603599"/>
                    <a:pt x="7637780" y="2634556"/>
                    <a:pt x="7613650" y="2636490"/>
                  </a:cubicBezTo>
                  <a:cubicBezTo>
                    <a:pt x="7593965" y="2638425"/>
                    <a:pt x="7579360" y="2628106"/>
                    <a:pt x="7576185" y="2608758"/>
                  </a:cubicBezTo>
                  <a:cubicBezTo>
                    <a:pt x="7572375" y="2583606"/>
                    <a:pt x="7597775" y="2587476"/>
                    <a:pt x="7609840" y="2581672"/>
                  </a:cubicBezTo>
                  <a:close/>
                  <a:moveTo>
                    <a:pt x="2514844" y="2539755"/>
                  </a:moveTo>
                  <a:lnTo>
                    <a:pt x="2520950" y="2544457"/>
                  </a:lnTo>
                  <a:cubicBezTo>
                    <a:pt x="2519729" y="2550502"/>
                    <a:pt x="2515455" y="2553189"/>
                    <a:pt x="2510570" y="2554532"/>
                  </a:cubicBezTo>
                  <a:cubicBezTo>
                    <a:pt x="2506907" y="2555875"/>
                    <a:pt x="2505075" y="2552517"/>
                    <a:pt x="2505075" y="2549159"/>
                  </a:cubicBezTo>
                  <a:cubicBezTo>
                    <a:pt x="2505075" y="2542442"/>
                    <a:pt x="2510570" y="2541099"/>
                    <a:pt x="2514844" y="2539755"/>
                  </a:cubicBezTo>
                  <a:close/>
                  <a:moveTo>
                    <a:pt x="7876647" y="2419068"/>
                  </a:moveTo>
                  <a:cubicBezTo>
                    <a:pt x="7888004" y="2419721"/>
                    <a:pt x="7893051" y="2434087"/>
                    <a:pt x="7892420" y="2445842"/>
                  </a:cubicBezTo>
                  <a:cubicBezTo>
                    <a:pt x="7891789" y="2466085"/>
                    <a:pt x="7889896" y="2486329"/>
                    <a:pt x="7888634" y="2509837"/>
                  </a:cubicBezTo>
                  <a:cubicBezTo>
                    <a:pt x="7853302" y="2490247"/>
                    <a:pt x="7843838" y="2473268"/>
                    <a:pt x="7852671" y="2443230"/>
                  </a:cubicBezTo>
                  <a:cubicBezTo>
                    <a:pt x="7855826" y="2430822"/>
                    <a:pt x="7864659" y="2417762"/>
                    <a:pt x="7876647" y="2419068"/>
                  </a:cubicBezTo>
                  <a:close/>
                  <a:moveTo>
                    <a:pt x="8168535" y="2163158"/>
                  </a:moveTo>
                  <a:cubicBezTo>
                    <a:pt x="8174873" y="2162520"/>
                    <a:pt x="8180887" y="2164752"/>
                    <a:pt x="8186088" y="2173678"/>
                  </a:cubicBezTo>
                  <a:cubicBezTo>
                    <a:pt x="8186738" y="2190256"/>
                    <a:pt x="8185438" y="2205558"/>
                    <a:pt x="8162683" y="2204921"/>
                  </a:cubicBezTo>
                  <a:cubicBezTo>
                    <a:pt x="8149681" y="2204283"/>
                    <a:pt x="8158133" y="2233613"/>
                    <a:pt x="8137329" y="2222774"/>
                  </a:cubicBezTo>
                  <a:cubicBezTo>
                    <a:pt x="8130827" y="2216398"/>
                    <a:pt x="8123676" y="2210659"/>
                    <a:pt x="8121726" y="2201095"/>
                  </a:cubicBezTo>
                  <a:cubicBezTo>
                    <a:pt x="8118475" y="2180692"/>
                    <a:pt x="8133428" y="2174953"/>
                    <a:pt x="8149031" y="2169852"/>
                  </a:cubicBezTo>
                  <a:cubicBezTo>
                    <a:pt x="8155532" y="2167302"/>
                    <a:pt x="8162196" y="2163795"/>
                    <a:pt x="8168535" y="2163158"/>
                  </a:cubicBezTo>
                  <a:close/>
                  <a:moveTo>
                    <a:pt x="8064649" y="2162175"/>
                  </a:moveTo>
                  <a:cubicBezTo>
                    <a:pt x="8077404" y="2172574"/>
                    <a:pt x="8097173" y="2171924"/>
                    <a:pt x="8102913" y="2190772"/>
                  </a:cubicBezTo>
                  <a:cubicBezTo>
                    <a:pt x="8104188" y="2208319"/>
                    <a:pt x="8099086" y="2225217"/>
                    <a:pt x="8101637" y="2242115"/>
                  </a:cubicBezTo>
                  <a:cubicBezTo>
                    <a:pt x="8100362" y="2251214"/>
                    <a:pt x="8097173" y="2259013"/>
                    <a:pt x="8085694" y="2259013"/>
                  </a:cubicBezTo>
                  <a:cubicBezTo>
                    <a:pt x="8081868" y="2259013"/>
                    <a:pt x="8077404" y="2259013"/>
                    <a:pt x="8073578" y="2259013"/>
                  </a:cubicBezTo>
                  <a:cubicBezTo>
                    <a:pt x="8053808" y="2251864"/>
                    <a:pt x="8062736" y="2234966"/>
                    <a:pt x="8062099" y="2221968"/>
                  </a:cubicBezTo>
                  <a:cubicBezTo>
                    <a:pt x="8061461" y="2216768"/>
                    <a:pt x="8067200" y="2205720"/>
                    <a:pt x="8058910" y="2209619"/>
                  </a:cubicBezTo>
                  <a:cubicBezTo>
                    <a:pt x="8035952" y="2220018"/>
                    <a:pt x="8042329" y="2190772"/>
                    <a:pt x="8029575" y="2189472"/>
                  </a:cubicBezTo>
                  <a:cubicBezTo>
                    <a:pt x="8032764" y="2175174"/>
                    <a:pt x="8043605" y="2168024"/>
                    <a:pt x="8056359" y="2163475"/>
                  </a:cubicBezTo>
                  <a:cubicBezTo>
                    <a:pt x="8059548" y="2162825"/>
                    <a:pt x="8062099" y="2162825"/>
                    <a:pt x="8064649" y="2162175"/>
                  </a:cubicBezTo>
                  <a:close/>
                  <a:moveTo>
                    <a:pt x="5168396" y="2075509"/>
                  </a:moveTo>
                  <a:lnTo>
                    <a:pt x="5176838" y="2083917"/>
                  </a:lnTo>
                  <a:cubicBezTo>
                    <a:pt x="5167097" y="2094265"/>
                    <a:pt x="5162551" y="2105907"/>
                    <a:pt x="5163850" y="2120135"/>
                  </a:cubicBezTo>
                  <a:lnTo>
                    <a:pt x="5162723" y="2132333"/>
                  </a:lnTo>
                  <a:cubicBezTo>
                    <a:pt x="5159709" y="2138972"/>
                    <a:pt x="5151672" y="2130968"/>
                    <a:pt x="5144366" y="2126603"/>
                  </a:cubicBezTo>
                  <a:cubicBezTo>
                    <a:pt x="5120337" y="2127250"/>
                    <a:pt x="5120337" y="2103966"/>
                    <a:pt x="5112544" y="2091031"/>
                  </a:cubicBezTo>
                  <a:cubicBezTo>
                    <a:pt x="5105400" y="2079389"/>
                    <a:pt x="5121636" y="2078743"/>
                    <a:pt x="5130079" y="2078096"/>
                  </a:cubicBezTo>
                  <a:cubicBezTo>
                    <a:pt x="5143717" y="2083917"/>
                    <a:pt x="5156056" y="2074862"/>
                    <a:pt x="5168396" y="2075509"/>
                  </a:cubicBezTo>
                  <a:close/>
                  <a:moveTo>
                    <a:pt x="4957763" y="2058987"/>
                  </a:moveTo>
                  <a:cubicBezTo>
                    <a:pt x="4957763" y="2075612"/>
                    <a:pt x="4957763" y="2089679"/>
                    <a:pt x="4957763" y="2105025"/>
                  </a:cubicBezTo>
                  <a:cubicBezTo>
                    <a:pt x="4930621" y="2101828"/>
                    <a:pt x="4911880" y="2081367"/>
                    <a:pt x="4884738" y="2078809"/>
                  </a:cubicBezTo>
                  <a:cubicBezTo>
                    <a:pt x="4892493" y="2062824"/>
                    <a:pt x="4906064" y="2064742"/>
                    <a:pt x="4917696" y="2062824"/>
                  </a:cubicBezTo>
                  <a:cubicBezTo>
                    <a:pt x="4929975" y="2060905"/>
                    <a:pt x="4942254" y="2060266"/>
                    <a:pt x="4957763" y="2058987"/>
                  </a:cubicBezTo>
                  <a:close/>
                  <a:moveTo>
                    <a:pt x="4812388" y="1961581"/>
                  </a:moveTo>
                  <a:cubicBezTo>
                    <a:pt x="4815104" y="1961419"/>
                    <a:pt x="4817341" y="1962559"/>
                    <a:pt x="4818620" y="1966143"/>
                  </a:cubicBezTo>
                  <a:cubicBezTo>
                    <a:pt x="4826289" y="1986993"/>
                    <a:pt x="4830763" y="2008496"/>
                    <a:pt x="4820537" y="2028044"/>
                  </a:cubicBezTo>
                  <a:cubicBezTo>
                    <a:pt x="4817342" y="2035211"/>
                    <a:pt x="4804559" y="2046288"/>
                    <a:pt x="4794972" y="2041727"/>
                  </a:cubicBezTo>
                  <a:cubicBezTo>
                    <a:pt x="4782189" y="2034560"/>
                    <a:pt x="4792415" y="2018921"/>
                    <a:pt x="4789220" y="2009799"/>
                  </a:cubicBezTo>
                  <a:cubicBezTo>
                    <a:pt x="4790498" y="1992206"/>
                    <a:pt x="4781550" y="1973962"/>
                    <a:pt x="4803281" y="1964839"/>
                  </a:cubicBezTo>
                  <a:cubicBezTo>
                    <a:pt x="4806476" y="1963210"/>
                    <a:pt x="4809672" y="1961744"/>
                    <a:pt x="4812388" y="1961581"/>
                  </a:cubicBezTo>
                  <a:close/>
                  <a:moveTo>
                    <a:pt x="8296771" y="1923210"/>
                  </a:moveTo>
                  <a:cubicBezTo>
                    <a:pt x="8297960" y="1922687"/>
                    <a:pt x="8299774" y="1923009"/>
                    <a:pt x="8302676" y="1924778"/>
                  </a:cubicBezTo>
                  <a:cubicBezTo>
                    <a:pt x="8302676" y="1940865"/>
                    <a:pt x="8309125" y="1953091"/>
                    <a:pt x="8320733" y="1962744"/>
                  </a:cubicBezTo>
                  <a:cubicBezTo>
                    <a:pt x="8338791" y="1978831"/>
                    <a:pt x="8340726" y="1996204"/>
                    <a:pt x="8323313" y="2013578"/>
                  </a:cubicBezTo>
                  <a:cubicBezTo>
                    <a:pt x="8319444" y="2017439"/>
                    <a:pt x="8312349" y="2022587"/>
                    <a:pt x="8314929" y="2025161"/>
                  </a:cubicBezTo>
                  <a:cubicBezTo>
                    <a:pt x="8333632" y="2047683"/>
                    <a:pt x="8314284" y="2076639"/>
                    <a:pt x="8328472" y="2098517"/>
                  </a:cubicBezTo>
                  <a:cubicBezTo>
                    <a:pt x="8336212" y="2112031"/>
                    <a:pt x="8327828" y="2124900"/>
                    <a:pt x="8320733" y="2126187"/>
                  </a:cubicBezTo>
                  <a:cubicBezTo>
                    <a:pt x="8298161" y="2130048"/>
                    <a:pt x="8279458" y="2149352"/>
                    <a:pt x="8254306" y="2141631"/>
                  </a:cubicBezTo>
                  <a:cubicBezTo>
                    <a:pt x="8251082" y="2140344"/>
                    <a:pt x="8246567" y="2139700"/>
                    <a:pt x="8243343" y="2137126"/>
                  </a:cubicBezTo>
                  <a:cubicBezTo>
                    <a:pt x="8241408" y="2142274"/>
                    <a:pt x="8245922" y="2145491"/>
                    <a:pt x="8245922" y="2149996"/>
                  </a:cubicBezTo>
                  <a:lnTo>
                    <a:pt x="8245922" y="2152570"/>
                  </a:lnTo>
                  <a:cubicBezTo>
                    <a:pt x="8234959" y="2159004"/>
                    <a:pt x="8225285" y="2167370"/>
                    <a:pt x="8220125" y="2179596"/>
                  </a:cubicBezTo>
                  <a:cubicBezTo>
                    <a:pt x="8195618" y="2182813"/>
                    <a:pt x="8196908" y="2162222"/>
                    <a:pt x="8190459" y="2148709"/>
                  </a:cubicBezTo>
                  <a:cubicBezTo>
                    <a:pt x="8174336" y="2133265"/>
                    <a:pt x="8157568" y="2142274"/>
                    <a:pt x="8140155" y="2148065"/>
                  </a:cubicBezTo>
                  <a:cubicBezTo>
                    <a:pt x="8120807" y="2148065"/>
                    <a:pt x="8105974" y="2171231"/>
                    <a:pt x="8084047" y="2161578"/>
                  </a:cubicBezTo>
                  <a:cubicBezTo>
                    <a:pt x="8079532" y="2160935"/>
                    <a:pt x="8075663" y="2159004"/>
                    <a:pt x="8072438" y="2155144"/>
                  </a:cubicBezTo>
                  <a:cubicBezTo>
                    <a:pt x="8078242" y="2125544"/>
                    <a:pt x="8108554" y="2097231"/>
                    <a:pt x="8135640" y="2099161"/>
                  </a:cubicBezTo>
                  <a:cubicBezTo>
                    <a:pt x="8151119" y="2100448"/>
                    <a:pt x="8168532" y="2088865"/>
                    <a:pt x="8183365" y="2103665"/>
                  </a:cubicBezTo>
                  <a:cubicBezTo>
                    <a:pt x="8184655" y="2105596"/>
                    <a:pt x="8190459" y="2102378"/>
                    <a:pt x="8194328" y="2101091"/>
                  </a:cubicBezTo>
                  <a:cubicBezTo>
                    <a:pt x="8181430" y="2080500"/>
                    <a:pt x="8210452" y="2066987"/>
                    <a:pt x="8204002" y="2047039"/>
                  </a:cubicBezTo>
                  <a:cubicBezTo>
                    <a:pt x="8202068" y="2041891"/>
                    <a:pt x="8203357" y="2036100"/>
                    <a:pt x="8210452" y="2035457"/>
                  </a:cubicBezTo>
                  <a:cubicBezTo>
                    <a:pt x="8217546" y="2034813"/>
                    <a:pt x="8215611" y="2040604"/>
                    <a:pt x="8216256" y="2044465"/>
                  </a:cubicBezTo>
                  <a:cubicBezTo>
                    <a:pt x="8218836" y="2061196"/>
                    <a:pt x="8223995" y="2056048"/>
                    <a:pt x="8233669" y="2048326"/>
                  </a:cubicBezTo>
                  <a:cubicBezTo>
                    <a:pt x="8264625" y="2024518"/>
                    <a:pt x="8272364" y="1994918"/>
                    <a:pt x="8263335" y="1958239"/>
                  </a:cubicBezTo>
                  <a:cubicBezTo>
                    <a:pt x="8257531" y="1935074"/>
                    <a:pt x="8277524" y="1937648"/>
                    <a:pt x="8290422" y="1934431"/>
                  </a:cubicBezTo>
                  <a:cubicBezTo>
                    <a:pt x="8295259" y="1933948"/>
                    <a:pt x="8293203" y="1924778"/>
                    <a:pt x="8296771" y="1923210"/>
                  </a:cubicBezTo>
                  <a:close/>
                  <a:moveTo>
                    <a:pt x="4803623" y="1898650"/>
                  </a:moveTo>
                  <a:cubicBezTo>
                    <a:pt x="4819651" y="1913357"/>
                    <a:pt x="4815805" y="1926784"/>
                    <a:pt x="4809393" y="1940212"/>
                  </a:cubicBezTo>
                  <a:cubicBezTo>
                    <a:pt x="4807470" y="1944688"/>
                    <a:pt x="4802341" y="1944688"/>
                    <a:pt x="4799136" y="1940852"/>
                  </a:cubicBezTo>
                  <a:cubicBezTo>
                    <a:pt x="4786313" y="1925506"/>
                    <a:pt x="4799777" y="1913996"/>
                    <a:pt x="4803623" y="1898650"/>
                  </a:cubicBezTo>
                  <a:close/>
                  <a:moveTo>
                    <a:pt x="8273771" y="1766333"/>
                  </a:moveTo>
                  <a:cubicBezTo>
                    <a:pt x="8276668" y="1768104"/>
                    <a:pt x="8278920" y="1771485"/>
                    <a:pt x="8280529" y="1774061"/>
                  </a:cubicBezTo>
                  <a:cubicBezTo>
                    <a:pt x="8295331" y="1794668"/>
                    <a:pt x="8317213" y="1803684"/>
                    <a:pt x="8339095" y="1813988"/>
                  </a:cubicBezTo>
                  <a:cubicBezTo>
                    <a:pt x="8353254" y="1821072"/>
                    <a:pt x="8361620" y="1817852"/>
                    <a:pt x="8371918" y="1810768"/>
                  </a:cubicBezTo>
                  <a:cubicBezTo>
                    <a:pt x="8388007" y="1810768"/>
                    <a:pt x="8382859" y="1821072"/>
                    <a:pt x="8381571" y="1830088"/>
                  </a:cubicBezTo>
                  <a:cubicBezTo>
                    <a:pt x="8384146" y="1835883"/>
                    <a:pt x="8387364" y="1841679"/>
                    <a:pt x="8389938" y="1847475"/>
                  </a:cubicBezTo>
                  <a:cubicBezTo>
                    <a:pt x="8379641" y="1850695"/>
                    <a:pt x="8368700" y="1857779"/>
                    <a:pt x="8358402" y="1857135"/>
                  </a:cubicBezTo>
                  <a:cubicBezTo>
                    <a:pt x="8325580" y="1855203"/>
                    <a:pt x="8318500" y="1867439"/>
                    <a:pt x="8335877" y="1897062"/>
                  </a:cubicBezTo>
                  <a:cubicBezTo>
                    <a:pt x="8320431" y="1891266"/>
                    <a:pt x="8308847" y="1884826"/>
                    <a:pt x="8301767" y="1873235"/>
                  </a:cubicBezTo>
                  <a:cubicBezTo>
                    <a:pt x="8288895" y="1863575"/>
                    <a:pt x="8279885" y="1875811"/>
                    <a:pt x="8269588" y="1878387"/>
                  </a:cubicBezTo>
                  <a:cubicBezTo>
                    <a:pt x="8265726" y="1880962"/>
                    <a:pt x="8262509" y="1883538"/>
                    <a:pt x="8258647" y="1885470"/>
                  </a:cubicBezTo>
                  <a:cubicBezTo>
                    <a:pt x="8256073" y="1889978"/>
                    <a:pt x="8253498" y="1893842"/>
                    <a:pt x="8247706" y="1891266"/>
                  </a:cubicBezTo>
                  <a:cubicBezTo>
                    <a:pt x="8245775" y="1889978"/>
                    <a:pt x="8244488" y="1888690"/>
                    <a:pt x="8242557" y="1887402"/>
                  </a:cubicBezTo>
                  <a:cubicBezTo>
                    <a:pt x="8236122" y="1880962"/>
                    <a:pt x="8229686" y="1874523"/>
                    <a:pt x="8223250" y="1868727"/>
                  </a:cubicBezTo>
                  <a:cubicBezTo>
                    <a:pt x="8242557" y="1870659"/>
                    <a:pt x="8236122" y="1848119"/>
                    <a:pt x="8247706" y="1842323"/>
                  </a:cubicBezTo>
                  <a:cubicBezTo>
                    <a:pt x="8254142" y="1839747"/>
                    <a:pt x="8269588" y="1847475"/>
                    <a:pt x="8265726" y="1833308"/>
                  </a:cubicBezTo>
                  <a:cubicBezTo>
                    <a:pt x="8260578" y="1816564"/>
                    <a:pt x="8287608" y="1802396"/>
                    <a:pt x="8267014" y="1785653"/>
                  </a:cubicBezTo>
                  <a:cubicBezTo>
                    <a:pt x="8261865" y="1781789"/>
                    <a:pt x="8254142" y="1775993"/>
                    <a:pt x="8263152" y="1768265"/>
                  </a:cubicBezTo>
                  <a:cubicBezTo>
                    <a:pt x="8267336" y="1764401"/>
                    <a:pt x="8270875" y="1764562"/>
                    <a:pt x="8273771" y="1766333"/>
                  </a:cubicBezTo>
                  <a:close/>
                  <a:moveTo>
                    <a:pt x="8316119" y="1730375"/>
                  </a:moveTo>
                  <a:cubicBezTo>
                    <a:pt x="8323541" y="1733003"/>
                    <a:pt x="8329613" y="1736944"/>
                    <a:pt x="8328938" y="1746798"/>
                  </a:cubicBezTo>
                  <a:cubicBezTo>
                    <a:pt x="8319492" y="1749425"/>
                    <a:pt x="8312071" y="1736944"/>
                    <a:pt x="8302625" y="1743513"/>
                  </a:cubicBezTo>
                  <a:cubicBezTo>
                    <a:pt x="8307348" y="1738915"/>
                    <a:pt x="8311396" y="1734973"/>
                    <a:pt x="8316119" y="1730375"/>
                  </a:cubicBezTo>
                  <a:close/>
                  <a:moveTo>
                    <a:pt x="3004601" y="1657681"/>
                  </a:moveTo>
                  <a:cubicBezTo>
                    <a:pt x="3020830" y="1656925"/>
                    <a:pt x="3035176" y="1665511"/>
                    <a:pt x="3049523" y="1672283"/>
                  </a:cubicBezTo>
                  <a:cubicBezTo>
                    <a:pt x="3056536" y="1676797"/>
                    <a:pt x="3065463" y="1680667"/>
                    <a:pt x="3055261" y="1690340"/>
                  </a:cubicBezTo>
                  <a:cubicBezTo>
                    <a:pt x="3029119" y="1692275"/>
                    <a:pt x="3006165" y="1684536"/>
                    <a:pt x="2987675" y="1661964"/>
                  </a:cubicBezTo>
                  <a:cubicBezTo>
                    <a:pt x="2993573" y="1659223"/>
                    <a:pt x="2999192" y="1657933"/>
                    <a:pt x="3004601" y="1657681"/>
                  </a:cubicBezTo>
                  <a:close/>
                  <a:moveTo>
                    <a:pt x="1242817" y="1655712"/>
                  </a:moveTo>
                  <a:cubicBezTo>
                    <a:pt x="1246366" y="1655550"/>
                    <a:pt x="1250559" y="1657499"/>
                    <a:pt x="1254430" y="1658799"/>
                  </a:cubicBezTo>
                  <a:lnTo>
                    <a:pt x="1254430" y="1659449"/>
                  </a:lnTo>
                  <a:lnTo>
                    <a:pt x="1316368" y="1678947"/>
                  </a:lnTo>
                  <a:cubicBezTo>
                    <a:pt x="1326691" y="1692595"/>
                    <a:pt x="1334434" y="1709493"/>
                    <a:pt x="1355725" y="1709493"/>
                  </a:cubicBezTo>
                  <a:cubicBezTo>
                    <a:pt x="1355725" y="1747838"/>
                    <a:pt x="1355725" y="1747838"/>
                    <a:pt x="1323466" y="1736789"/>
                  </a:cubicBezTo>
                  <a:cubicBezTo>
                    <a:pt x="1295077" y="1729640"/>
                    <a:pt x="1286045" y="1701044"/>
                    <a:pt x="1264753" y="1684796"/>
                  </a:cubicBezTo>
                  <a:cubicBezTo>
                    <a:pt x="1258302" y="1680247"/>
                    <a:pt x="1247979" y="1684796"/>
                    <a:pt x="1242817" y="1675697"/>
                  </a:cubicBezTo>
                  <a:cubicBezTo>
                    <a:pt x="1240236" y="1672447"/>
                    <a:pt x="1237656" y="1669198"/>
                    <a:pt x="1235075" y="1665298"/>
                  </a:cubicBezTo>
                  <a:cubicBezTo>
                    <a:pt x="1236365" y="1658149"/>
                    <a:pt x="1239269" y="1655875"/>
                    <a:pt x="1242817" y="1655712"/>
                  </a:cubicBezTo>
                  <a:close/>
                  <a:moveTo>
                    <a:pt x="95250" y="1614145"/>
                  </a:moveTo>
                  <a:cubicBezTo>
                    <a:pt x="97366" y="1615006"/>
                    <a:pt x="99483" y="1617111"/>
                    <a:pt x="101600" y="1621161"/>
                  </a:cubicBezTo>
                  <a:cubicBezTo>
                    <a:pt x="93133" y="1621809"/>
                    <a:pt x="84666" y="1636712"/>
                    <a:pt x="76200" y="1621161"/>
                  </a:cubicBezTo>
                  <a:cubicBezTo>
                    <a:pt x="82550" y="1620189"/>
                    <a:pt x="88900" y="1611563"/>
                    <a:pt x="95250" y="1614145"/>
                  </a:cubicBezTo>
                  <a:close/>
                  <a:moveTo>
                    <a:pt x="3219550" y="1584668"/>
                  </a:moveTo>
                  <a:cubicBezTo>
                    <a:pt x="3219550" y="1606555"/>
                    <a:pt x="3199590" y="1620073"/>
                    <a:pt x="3194439" y="1640029"/>
                  </a:cubicBezTo>
                  <a:cubicBezTo>
                    <a:pt x="3184137" y="1655478"/>
                    <a:pt x="3206673" y="1656122"/>
                    <a:pt x="3206673" y="1667066"/>
                  </a:cubicBezTo>
                  <a:cubicBezTo>
                    <a:pt x="3218906" y="1686377"/>
                    <a:pt x="3243374" y="1666422"/>
                    <a:pt x="3256895" y="1682515"/>
                  </a:cubicBezTo>
                  <a:cubicBezTo>
                    <a:pt x="3254964" y="1701827"/>
                    <a:pt x="3267197" y="1712770"/>
                    <a:pt x="3279431" y="1724357"/>
                  </a:cubicBezTo>
                  <a:cubicBezTo>
                    <a:pt x="3281363" y="1737232"/>
                    <a:pt x="3280075" y="1748819"/>
                    <a:pt x="3269129" y="1757188"/>
                  </a:cubicBezTo>
                  <a:cubicBezTo>
                    <a:pt x="3262690" y="1770062"/>
                    <a:pt x="3250456" y="1761050"/>
                    <a:pt x="3241442" y="1764912"/>
                  </a:cubicBezTo>
                  <a:cubicBezTo>
                    <a:pt x="3236291" y="1757831"/>
                    <a:pt x="3226633" y="1759119"/>
                    <a:pt x="3220194" y="1753325"/>
                  </a:cubicBezTo>
                  <a:cubicBezTo>
                    <a:pt x="3217619" y="1753969"/>
                    <a:pt x="3215687" y="1753969"/>
                    <a:pt x="3213755" y="1754613"/>
                  </a:cubicBezTo>
                  <a:cubicBezTo>
                    <a:pt x="3203453" y="1757831"/>
                    <a:pt x="3194439" y="1758475"/>
                    <a:pt x="3189288" y="1746888"/>
                  </a:cubicBezTo>
                  <a:cubicBezTo>
                    <a:pt x="3169971" y="1721782"/>
                    <a:pt x="3148079" y="1733370"/>
                    <a:pt x="3125544" y="1741094"/>
                  </a:cubicBezTo>
                  <a:cubicBezTo>
                    <a:pt x="3097213" y="1723714"/>
                    <a:pt x="3120392" y="1706333"/>
                    <a:pt x="3130051" y="1695390"/>
                  </a:cubicBezTo>
                  <a:cubicBezTo>
                    <a:pt x="3143572" y="1678653"/>
                    <a:pt x="3153230" y="1659985"/>
                    <a:pt x="3164176" y="1641960"/>
                  </a:cubicBezTo>
                  <a:cubicBezTo>
                    <a:pt x="3166108" y="1632304"/>
                    <a:pt x="3171259" y="1625223"/>
                    <a:pt x="3180917" y="1621361"/>
                  </a:cubicBezTo>
                  <a:cubicBezTo>
                    <a:pt x="3179630" y="1611705"/>
                    <a:pt x="3193795" y="1607199"/>
                    <a:pt x="3189288" y="1596899"/>
                  </a:cubicBezTo>
                  <a:cubicBezTo>
                    <a:pt x="3198302" y="1589818"/>
                    <a:pt x="3207316" y="1582737"/>
                    <a:pt x="3219550" y="1584668"/>
                  </a:cubicBezTo>
                  <a:close/>
                  <a:moveTo>
                    <a:pt x="1156736" y="1498724"/>
                  </a:moveTo>
                  <a:cubicBezTo>
                    <a:pt x="1168976" y="1505981"/>
                    <a:pt x="1195388" y="1495425"/>
                    <a:pt x="1185725" y="1527093"/>
                  </a:cubicBezTo>
                  <a:cubicBezTo>
                    <a:pt x="1183148" y="1533030"/>
                    <a:pt x="1185081" y="1540287"/>
                    <a:pt x="1179927" y="1546225"/>
                  </a:cubicBezTo>
                  <a:cubicBezTo>
                    <a:pt x="1150938" y="1542267"/>
                    <a:pt x="1168331" y="1513238"/>
                    <a:pt x="1156736" y="1498724"/>
                  </a:cubicBezTo>
                  <a:close/>
                  <a:moveTo>
                    <a:pt x="1205767" y="1468449"/>
                  </a:moveTo>
                  <a:cubicBezTo>
                    <a:pt x="1206836" y="1467223"/>
                    <a:pt x="1208515" y="1466896"/>
                    <a:pt x="1211262" y="1468531"/>
                  </a:cubicBezTo>
                  <a:lnTo>
                    <a:pt x="1218589" y="1480297"/>
                  </a:lnTo>
                  <a:cubicBezTo>
                    <a:pt x="1217368" y="1485526"/>
                    <a:pt x="1214315" y="1487487"/>
                    <a:pt x="1210041" y="1486180"/>
                  </a:cubicBezTo>
                  <a:cubicBezTo>
                    <a:pt x="1203935" y="1484219"/>
                    <a:pt x="1203325" y="1478989"/>
                    <a:pt x="1203935" y="1473760"/>
                  </a:cubicBezTo>
                  <a:cubicBezTo>
                    <a:pt x="1204241" y="1471799"/>
                    <a:pt x="1204699" y="1469674"/>
                    <a:pt x="1205767" y="1468449"/>
                  </a:cubicBezTo>
                  <a:close/>
                  <a:moveTo>
                    <a:pt x="4852909" y="1420257"/>
                  </a:moveTo>
                  <a:cubicBezTo>
                    <a:pt x="4854734" y="1420654"/>
                    <a:pt x="4856163" y="1421765"/>
                    <a:pt x="4856163" y="1424305"/>
                  </a:cubicBezTo>
                  <a:cubicBezTo>
                    <a:pt x="4856163" y="1426845"/>
                    <a:pt x="4851718" y="1429385"/>
                    <a:pt x="4849813" y="1431925"/>
                  </a:cubicBezTo>
                  <a:cubicBezTo>
                    <a:pt x="4844098" y="1430655"/>
                    <a:pt x="4840288" y="1429385"/>
                    <a:pt x="4840923" y="1424940"/>
                  </a:cubicBezTo>
                  <a:cubicBezTo>
                    <a:pt x="4841558" y="1423035"/>
                    <a:pt x="4844733" y="1421130"/>
                    <a:pt x="4847273" y="1420495"/>
                  </a:cubicBezTo>
                  <a:cubicBezTo>
                    <a:pt x="4848861" y="1420178"/>
                    <a:pt x="4851083" y="1419860"/>
                    <a:pt x="4852909" y="1420257"/>
                  </a:cubicBezTo>
                  <a:close/>
                  <a:moveTo>
                    <a:pt x="4407622" y="1407819"/>
                  </a:moveTo>
                  <a:cubicBezTo>
                    <a:pt x="4412112" y="1412993"/>
                    <a:pt x="4417244" y="1414286"/>
                    <a:pt x="4423658" y="1413639"/>
                  </a:cubicBezTo>
                  <a:cubicBezTo>
                    <a:pt x="4428789" y="1417520"/>
                    <a:pt x="4428148" y="1421401"/>
                    <a:pt x="4424941" y="1425928"/>
                  </a:cubicBezTo>
                  <a:cubicBezTo>
                    <a:pt x="4430713" y="1444037"/>
                    <a:pt x="4421092" y="1461500"/>
                    <a:pt x="4423016" y="1479609"/>
                  </a:cubicBezTo>
                  <a:cubicBezTo>
                    <a:pt x="4425582" y="1508713"/>
                    <a:pt x="4428148" y="1531997"/>
                    <a:pt x="4387738" y="1546872"/>
                  </a:cubicBezTo>
                  <a:cubicBezTo>
                    <a:pt x="4359516" y="1557221"/>
                    <a:pt x="4333218" y="1559161"/>
                    <a:pt x="4306279" y="1563688"/>
                  </a:cubicBezTo>
                  <a:cubicBezTo>
                    <a:pt x="4306920" y="1548813"/>
                    <a:pt x="4303713" y="1531997"/>
                    <a:pt x="4318466" y="1521002"/>
                  </a:cubicBezTo>
                  <a:cubicBezTo>
                    <a:pt x="4328728" y="1518415"/>
                    <a:pt x="4321031" y="1505480"/>
                    <a:pt x="4328728" y="1501599"/>
                  </a:cubicBezTo>
                  <a:cubicBezTo>
                    <a:pt x="4331294" y="1500952"/>
                    <a:pt x="4331935" y="1499659"/>
                    <a:pt x="4331935" y="1497718"/>
                  </a:cubicBezTo>
                  <a:cubicBezTo>
                    <a:pt x="4336425" y="1489311"/>
                    <a:pt x="4330011" y="1486724"/>
                    <a:pt x="4324880" y="1483490"/>
                  </a:cubicBezTo>
                  <a:lnTo>
                    <a:pt x="4322956" y="1481549"/>
                  </a:lnTo>
                  <a:lnTo>
                    <a:pt x="4320390" y="1482196"/>
                  </a:lnTo>
                  <a:cubicBezTo>
                    <a:pt x="4307562" y="1473788"/>
                    <a:pt x="4325521" y="1464087"/>
                    <a:pt x="4319107" y="1455032"/>
                  </a:cubicBezTo>
                  <a:lnTo>
                    <a:pt x="4319107" y="1453739"/>
                  </a:lnTo>
                  <a:cubicBezTo>
                    <a:pt x="4328087" y="1442744"/>
                    <a:pt x="4338991" y="1449211"/>
                    <a:pt x="4349254" y="1450505"/>
                  </a:cubicBezTo>
                  <a:cubicBezTo>
                    <a:pt x="4362723" y="1441450"/>
                    <a:pt x="4345405" y="1411052"/>
                    <a:pt x="4374910" y="1413639"/>
                  </a:cubicBezTo>
                  <a:cubicBezTo>
                    <a:pt x="4384531" y="1406525"/>
                    <a:pt x="4397360" y="1411699"/>
                    <a:pt x="4407622" y="1407819"/>
                  </a:cubicBezTo>
                  <a:close/>
                  <a:moveTo>
                    <a:pt x="8210195" y="1394466"/>
                  </a:moveTo>
                  <a:cubicBezTo>
                    <a:pt x="8217287" y="1394466"/>
                    <a:pt x="8217287" y="1400238"/>
                    <a:pt x="8215997" y="1405369"/>
                  </a:cubicBezTo>
                  <a:cubicBezTo>
                    <a:pt x="8213419" y="1418196"/>
                    <a:pt x="8222444" y="1424609"/>
                    <a:pt x="8230180" y="1431663"/>
                  </a:cubicBezTo>
                  <a:cubicBezTo>
                    <a:pt x="8235338" y="1436153"/>
                    <a:pt x="8243074" y="1440001"/>
                    <a:pt x="8239850" y="1448979"/>
                  </a:cubicBezTo>
                  <a:cubicBezTo>
                    <a:pt x="8225668" y="1491307"/>
                    <a:pt x="8263703" y="1515036"/>
                    <a:pt x="8274662" y="1548385"/>
                  </a:cubicBezTo>
                  <a:cubicBezTo>
                    <a:pt x="8282398" y="1571473"/>
                    <a:pt x="8284332" y="1599691"/>
                    <a:pt x="8318500" y="1616366"/>
                  </a:cubicBezTo>
                  <a:cubicBezTo>
                    <a:pt x="8295937" y="1616366"/>
                    <a:pt x="8289490" y="1596485"/>
                    <a:pt x="8278530" y="1604822"/>
                  </a:cubicBezTo>
                  <a:cubicBezTo>
                    <a:pt x="8266926" y="1613159"/>
                    <a:pt x="8269505" y="1629192"/>
                    <a:pt x="8272084" y="1642660"/>
                  </a:cubicBezTo>
                  <a:cubicBezTo>
                    <a:pt x="8277241" y="1668955"/>
                    <a:pt x="8284332" y="1695249"/>
                    <a:pt x="8304962" y="1714489"/>
                  </a:cubicBezTo>
                  <a:cubicBezTo>
                    <a:pt x="8308830" y="1727316"/>
                    <a:pt x="8295292" y="1722185"/>
                    <a:pt x="8292069" y="1727316"/>
                  </a:cubicBezTo>
                  <a:cubicBezTo>
                    <a:pt x="8290135" y="1733088"/>
                    <a:pt x="8293358" y="1747838"/>
                    <a:pt x="8279175" y="1736936"/>
                  </a:cubicBezTo>
                  <a:cubicBezTo>
                    <a:pt x="8274018" y="1732446"/>
                    <a:pt x="8268860" y="1724750"/>
                    <a:pt x="8268216" y="1718337"/>
                  </a:cubicBezTo>
                  <a:cubicBezTo>
                    <a:pt x="8263703" y="1670879"/>
                    <a:pt x="8248231" y="1627268"/>
                    <a:pt x="8225668" y="1584941"/>
                  </a:cubicBezTo>
                  <a:cubicBezTo>
                    <a:pt x="8254033" y="1528504"/>
                    <a:pt x="8191500" y="1497720"/>
                    <a:pt x="8192145" y="1451545"/>
                  </a:cubicBezTo>
                  <a:cubicBezTo>
                    <a:pt x="8192145" y="1435511"/>
                    <a:pt x="8203104" y="1420761"/>
                    <a:pt x="8196013" y="1403445"/>
                  </a:cubicBezTo>
                  <a:cubicBezTo>
                    <a:pt x="8194723" y="1400880"/>
                    <a:pt x="8203104" y="1393825"/>
                    <a:pt x="8210195" y="1394466"/>
                  </a:cubicBezTo>
                  <a:close/>
                  <a:moveTo>
                    <a:pt x="4828089" y="1394177"/>
                  </a:moveTo>
                  <a:cubicBezTo>
                    <a:pt x="4832184" y="1395471"/>
                    <a:pt x="4833938" y="1398058"/>
                    <a:pt x="4833938" y="1402586"/>
                  </a:cubicBezTo>
                  <a:cubicBezTo>
                    <a:pt x="4833938" y="1408407"/>
                    <a:pt x="4829844" y="1409700"/>
                    <a:pt x="4826920" y="1407760"/>
                  </a:cubicBezTo>
                  <a:cubicBezTo>
                    <a:pt x="4824580" y="1405819"/>
                    <a:pt x="4823410" y="1401292"/>
                    <a:pt x="4822825" y="1398058"/>
                  </a:cubicBezTo>
                  <a:cubicBezTo>
                    <a:pt x="4822825" y="1395471"/>
                    <a:pt x="4824580" y="1392237"/>
                    <a:pt x="4828089" y="1394177"/>
                  </a:cubicBezTo>
                  <a:close/>
                  <a:moveTo>
                    <a:pt x="4855038" y="1376362"/>
                  </a:moveTo>
                  <a:cubicBezTo>
                    <a:pt x="4868315" y="1379480"/>
                    <a:pt x="4870307" y="1389459"/>
                    <a:pt x="4871635" y="1397567"/>
                  </a:cubicBezTo>
                  <a:cubicBezTo>
                    <a:pt x="4873626" y="1404427"/>
                    <a:pt x="4867651" y="1411287"/>
                    <a:pt x="4859021" y="1410663"/>
                  </a:cubicBezTo>
                  <a:cubicBezTo>
                    <a:pt x="4848399" y="1409416"/>
                    <a:pt x="4843752" y="1400061"/>
                    <a:pt x="4841096" y="1391954"/>
                  </a:cubicBezTo>
                  <a:cubicBezTo>
                    <a:pt x="4837113" y="1379480"/>
                    <a:pt x="4854374" y="1385093"/>
                    <a:pt x="4855038" y="1376362"/>
                  </a:cubicBezTo>
                  <a:close/>
                  <a:moveTo>
                    <a:pt x="587923" y="1366161"/>
                  </a:moveTo>
                  <a:cubicBezTo>
                    <a:pt x="593194" y="1365834"/>
                    <a:pt x="598385" y="1366978"/>
                    <a:pt x="603251" y="1371880"/>
                  </a:cubicBezTo>
                  <a:cubicBezTo>
                    <a:pt x="592870" y="1406526"/>
                    <a:pt x="572108" y="1417638"/>
                    <a:pt x="540316" y="1407179"/>
                  </a:cubicBezTo>
                  <a:cubicBezTo>
                    <a:pt x="533828" y="1404564"/>
                    <a:pt x="528638" y="1401296"/>
                    <a:pt x="529287" y="1394106"/>
                  </a:cubicBezTo>
                  <a:cubicBezTo>
                    <a:pt x="529935" y="1389530"/>
                    <a:pt x="535126" y="1382993"/>
                    <a:pt x="539667" y="1384954"/>
                  </a:cubicBezTo>
                  <a:cubicBezTo>
                    <a:pt x="557834" y="1393452"/>
                    <a:pt x="560429" y="1371880"/>
                    <a:pt x="572108" y="1369266"/>
                  </a:cubicBezTo>
                  <a:cubicBezTo>
                    <a:pt x="577298" y="1368285"/>
                    <a:pt x="582651" y="1366488"/>
                    <a:pt x="587923" y="1366161"/>
                  </a:cubicBezTo>
                  <a:close/>
                  <a:moveTo>
                    <a:pt x="1120144" y="1334219"/>
                  </a:moveTo>
                  <a:cubicBezTo>
                    <a:pt x="1127847" y="1333977"/>
                    <a:pt x="1128352" y="1345694"/>
                    <a:pt x="1131888" y="1351974"/>
                  </a:cubicBezTo>
                  <a:cubicBezTo>
                    <a:pt x="1128520" y="1364859"/>
                    <a:pt x="1121112" y="1370012"/>
                    <a:pt x="1112357" y="1357772"/>
                  </a:cubicBezTo>
                  <a:cubicBezTo>
                    <a:pt x="1110336" y="1355195"/>
                    <a:pt x="1114377" y="1345532"/>
                    <a:pt x="1109663" y="1339090"/>
                  </a:cubicBezTo>
                  <a:cubicBezTo>
                    <a:pt x="1114209" y="1335708"/>
                    <a:pt x="1117576" y="1334299"/>
                    <a:pt x="1120144" y="1334219"/>
                  </a:cubicBezTo>
                  <a:close/>
                  <a:moveTo>
                    <a:pt x="4769433" y="1331317"/>
                  </a:moveTo>
                  <a:cubicBezTo>
                    <a:pt x="4777000" y="1328737"/>
                    <a:pt x="4778376" y="1331962"/>
                    <a:pt x="4777000" y="1338411"/>
                  </a:cubicBezTo>
                  <a:cubicBezTo>
                    <a:pt x="4772873" y="1345506"/>
                    <a:pt x="4767369" y="1349375"/>
                    <a:pt x="4758426" y="1348085"/>
                  </a:cubicBezTo>
                  <a:cubicBezTo>
                    <a:pt x="4757738" y="1342926"/>
                    <a:pt x="4757738" y="1338411"/>
                    <a:pt x="4757738" y="1333252"/>
                  </a:cubicBezTo>
                  <a:cubicBezTo>
                    <a:pt x="4761866" y="1332607"/>
                    <a:pt x="4765306" y="1331962"/>
                    <a:pt x="4769433" y="1331317"/>
                  </a:cubicBezTo>
                  <a:close/>
                  <a:moveTo>
                    <a:pt x="607621" y="1327230"/>
                  </a:moveTo>
                  <a:cubicBezTo>
                    <a:pt x="611184" y="1326278"/>
                    <a:pt x="615428" y="1326238"/>
                    <a:pt x="620713" y="1327521"/>
                  </a:cubicBezTo>
                  <a:cubicBezTo>
                    <a:pt x="611104" y="1339073"/>
                    <a:pt x="604698" y="1352550"/>
                    <a:pt x="584200" y="1349341"/>
                  </a:cubicBezTo>
                  <a:cubicBezTo>
                    <a:pt x="592367" y="1341159"/>
                    <a:pt x="596931" y="1330088"/>
                    <a:pt x="607621" y="1327230"/>
                  </a:cubicBezTo>
                  <a:close/>
                  <a:moveTo>
                    <a:pt x="1103761" y="1296163"/>
                  </a:moveTo>
                  <a:cubicBezTo>
                    <a:pt x="1107076" y="1296163"/>
                    <a:pt x="1109663" y="1296835"/>
                    <a:pt x="1109663" y="1299857"/>
                  </a:cubicBezTo>
                  <a:cubicBezTo>
                    <a:pt x="1109016" y="1311275"/>
                    <a:pt x="1105782" y="1324036"/>
                    <a:pt x="1092847" y="1328737"/>
                  </a:cubicBezTo>
                  <a:cubicBezTo>
                    <a:pt x="1074738" y="1317319"/>
                    <a:pt x="1079912" y="1306573"/>
                    <a:pt x="1093494" y="1296499"/>
                  </a:cubicBezTo>
                  <a:cubicBezTo>
                    <a:pt x="1096404" y="1296835"/>
                    <a:pt x="1100446" y="1296163"/>
                    <a:pt x="1103761" y="1296163"/>
                  </a:cubicBezTo>
                  <a:close/>
                  <a:moveTo>
                    <a:pt x="4816018" y="1288191"/>
                  </a:moveTo>
                  <a:cubicBezTo>
                    <a:pt x="4820539" y="1290143"/>
                    <a:pt x="4824413" y="1302505"/>
                    <a:pt x="4823767" y="1309661"/>
                  </a:cubicBezTo>
                  <a:cubicBezTo>
                    <a:pt x="4823122" y="1323975"/>
                    <a:pt x="4810852" y="1318120"/>
                    <a:pt x="4802457" y="1319421"/>
                  </a:cubicBezTo>
                  <a:cubicBezTo>
                    <a:pt x="4800520" y="1320071"/>
                    <a:pt x="4798583" y="1320071"/>
                    <a:pt x="4796645" y="1320722"/>
                  </a:cubicBezTo>
                  <a:cubicBezTo>
                    <a:pt x="4792771" y="1322674"/>
                    <a:pt x="4789542" y="1322674"/>
                    <a:pt x="4786313" y="1318770"/>
                  </a:cubicBezTo>
                  <a:cubicBezTo>
                    <a:pt x="4789542" y="1313565"/>
                    <a:pt x="4792125" y="1307710"/>
                    <a:pt x="4796000" y="1303155"/>
                  </a:cubicBezTo>
                  <a:cubicBezTo>
                    <a:pt x="4801812" y="1296649"/>
                    <a:pt x="4805686" y="1284287"/>
                    <a:pt x="4816018" y="1288191"/>
                  </a:cubicBezTo>
                  <a:close/>
                  <a:moveTo>
                    <a:pt x="5022133" y="1285875"/>
                  </a:moveTo>
                  <a:cubicBezTo>
                    <a:pt x="5029201" y="1302884"/>
                    <a:pt x="5027274" y="1314224"/>
                    <a:pt x="5016992" y="1324303"/>
                  </a:cubicBezTo>
                  <a:cubicBezTo>
                    <a:pt x="5015707" y="1325563"/>
                    <a:pt x="5009924" y="1324933"/>
                    <a:pt x="5009282" y="1323673"/>
                  </a:cubicBezTo>
                  <a:cubicBezTo>
                    <a:pt x="5002213" y="1309814"/>
                    <a:pt x="5009924" y="1299734"/>
                    <a:pt x="5022133" y="1285875"/>
                  </a:cubicBezTo>
                  <a:close/>
                  <a:moveTo>
                    <a:pt x="4475986" y="1258284"/>
                  </a:moveTo>
                  <a:cubicBezTo>
                    <a:pt x="4489568" y="1255712"/>
                    <a:pt x="4503150" y="1255712"/>
                    <a:pt x="4505090" y="1275004"/>
                  </a:cubicBezTo>
                  <a:cubicBezTo>
                    <a:pt x="4504443" y="1286580"/>
                    <a:pt x="4496035" y="1292367"/>
                    <a:pt x="4488921" y="1299441"/>
                  </a:cubicBezTo>
                  <a:cubicBezTo>
                    <a:pt x="4487628" y="1300727"/>
                    <a:pt x="4486334" y="1302013"/>
                    <a:pt x="4485687" y="1303943"/>
                  </a:cubicBezTo>
                  <a:cubicBezTo>
                    <a:pt x="4486981" y="1302656"/>
                    <a:pt x="4488274" y="1301370"/>
                    <a:pt x="4489568" y="1300084"/>
                  </a:cubicBezTo>
                  <a:cubicBezTo>
                    <a:pt x="4496035" y="1296226"/>
                    <a:pt x="4502503" y="1294296"/>
                    <a:pt x="4508971" y="1294940"/>
                  </a:cubicBezTo>
                  <a:cubicBezTo>
                    <a:pt x="4519319" y="1296869"/>
                    <a:pt x="4527727" y="1300727"/>
                    <a:pt x="4526433" y="1312946"/>
                  </a:cubicBezTo>
                  <a:cubicBezTo>
                    <a:pt x="4513498" y="1334167"/>
                    <a:pt x="4525786" y="1366321"/>
                    <a:pt x="4491508" y="1379182"/>
                  </a:cubicBezTo>
                  <a:cubicBezTo>
                    <a:pt x="4522553" y="1379825"/>
                    <a:pt x="4532254" y="1396545"/>
                    <a:pt x="4535488" y="1420982"/>
                  </a:cubicBezTo>
                  <a:cubicBezTo>
                    <a:pt x="4538075" y="1440917"/>
                    <a:pt x="4565885" y="1443489"/>
                    <a:pt x="4567826" y="1464068"/>
                  </a:cubicBezTo>
                  <a:cubicBezTo>
                    <a:pt x="4576880" y="1472428"/>
                    <a:pt x="4571060" y="1487861"/>
                    <a:pt x="4582701" y="1494292"/>
                  </a:cubicBezTo>
                  <a:cubicBezTo>
                    <a:pt x="4622800" y="1509726"/>
                    <a:pt x="4616979" y="1541880"/>
                    <a:pt x="4585935" y="1559886"/>
                  </a:cubicBezTo>
                  <a:cubicBezTo>
                    <a:pt x="4586582" y="1572104"/>
                    <a:pt x="4605985" y="1563744"/>
                    <a:pt x="4604691" y="1574676"/>
                  </a:cubicBezTo>
                  <a:cubicBezTo>
                    <a:pt x="4603397" y="1583679"/>
                    <a:pt x="4593049" y="1590110"/>
                    <a:pt x="4583995" y="1592039"/>
                  </a:cubicBezTo>
                  <a:cubicBezTo>
                    <a:pt x="4558771" y="1597184"/>
                    <a:pt x="4534194" y="1609402"/>
                    <a:pt x="4507677" y="1599756"/>
                  </a:cubicBezTo>
                  <a:cubicBezTo>
                    <a:pt x="4502503" y="1597184"/>
                    <a:pt x="4496035" y="1595255"/>
                    <a:pt x="4493448" y="1601042"/>
                  </a:cubicBezTo>
                  <a:cubicBezTo>
                    <a:pt x="4479220" y="1635125"/>
                    <a:pt x="4444295" y="1615190"/>
                    <a:pt x="4422305" y="1630624"/>
                  </a:cubicBezTo>
                  <a:cubicBezTo>
                    <a:pt x="4437827" y="1599113"/>
                    <a:pt x="4461110" y="1579821"/>
                    <a:pt x="4497329" y="1575962"/>
                  </a:cubicBezTo>
                  <a:cubicBezTo>
                    <a:pt x="4481160" y="1572104"/>
                    <a:pt x="4465638" y="1571461"/>
                    <a:pt x="4452056" y="1563101"/>
                  </a:cubicBezTo>
                  <a:cubicBezTo>
                    <a:pt x="4448822" y="1561815"/>
                    <a:pt x="4443648" y="1562458"/>
                    <a:pt x="4441061" y="1560529"/>
                  </a:cubicBezTo>
                  <a:cubicBezTo>
                    <a:pt x="4439767" y="1559855"/>
                    <a:pt x="4441061" y="1552169"/>
                    <a:pt x="4441708" y="1552169"/>
                  </a:cubicBezTo>
                  <a:cubicBezTo>
                    <a:pt x="4476633" y="1546381"/>
                    <a:pt x="4437827" y="1502009"/>
                    <a:pt x="4471459" y="1495578"/>
                  </a:cubicBezTo>
                  <a:cubicBezTo>
                    <a:pt x="4495389" y="1490434"/>
                    <a:pt x="4504443" y="1479501"/>
                    <a:pt x="4482453" y="1460852"/>
                  </a:cubicBezTo>
                  <a:cubicBezTo>
                    <a:pt x="4468225" y="1448634"/>
                    <a:pt x="4479220" y="1437059"/>
                    <a:pt x="4481807" y="1424197"/>
                  </a:cubicBezTo>
                  <a:cubicBezTo>
                    <a:pt x="4466285" y="1419053"/>
                    <a:pt x="4450116" y="1433843"/>
                    <a:pt x="4437180" y="1419696"/>
                  </a:cubicBezTo>
                  <a:cubicBezTo>
                    <a:pt x="4432006" y="1415194"/>
                    <a:pt x="4430713" y="1410050"/>
                    <a:pt x="4431360" y="1403619"/>
                  </a:cubicBezTo>
                  <a:cubicBezTo>
                    <a:pt x="4431360" y="1401047"/>
                    <a:pt x="4432006" y="1397831"/>
                    <a:pt x="4432653" y="1395259"/>
                  </a:cubicBezTo>
                  <a:cubicBezTo>
                    <a:pt x="4432653" y="1390114"/>
                    <a:pt x="4443001" y="1379182"/>
                    <a:pt x="4426185" y="1384327"/>
                  </a:cubicBezTo>
                  <a:cubicBezTo>
                    <a:pt x="4418424" y="1381754"/>
                    <a:pt x="4413897" y="1377253"/>
                    <a:pt x="4413897" y="1368893"/>
                  </a:cubicBezTo>
                  <a:cubicBezTo>
                    <a:pt x="4413250" y="1367607"/>
                    <a:pt x="4413250" y="1365678"/>
                    <a:pt x="4413250" y="1364391"/>
                  </a:cubicBezTo>
                  <a:cubicBezTo>
                    <a:pt x="4418424" y="1352816"/>
                    <a:pt x="4421011" y="1341241"/>
                    <a:pt x="4417131" y="1328379"/>
                  </a:cubicBezTo>
                  <a:cubicBezTo>
                    <a:pt x="4416484" y="1321949"/>
                    <a:pt x="4417131" y="1315518"/>
                    <a:pt x="4417778" y="1309730"/>
                  </a:cubicBezTo>
                  <a:cubicBezTo>
                    <a:pt x="4424892" y="1278220"/>
                    <a:pt x="4445588" y="1262786"/>
                    <a:pt x="4475986" y="1258284"/>
                  </a:cubicBezTo>
                  <a:close/>
                  <a:moveTo>
                    <a:pt x="5102226" y="1254776"/>
                  </a:moveTo>
                  <a:cubicBezTo>
                    <a:pt x="5108720" y="1254125"/>
                    <a:pt x="5114565" y="1255428"/>
                    <a:pt x="5116513" y="1263243"/>
                  </a:cubicBezTo>
                  <a:cubicBezTo>
                    <a:pt x="5115214" y="1272361"/>
                    <a:pt x="5108071" y="1274315"/>
                    <a:pt x="5101576" y="1276920"/>
                  </a:cubicBezTo>
                  <a:cubicBezTo>
                    <a:pt x="5092484" y="1279525"/>
                    <a:pt x="5091185" y="1274315"/>
                    <a:pt x="5089887" y="1267802"/>
                  </a:cubicBezTo>
                  <a:cubicBezTo>
                    <a:pt x="5087938" y="1256730"/>
                    <a:pt x="5094433" y="1255428"/>
                    <a:pt x="5102226" y="1254776"/>
                  </a:cubicBezTo>
                  <a:close/>
                  <a:moveTo>
                    <a:pt x="167533" y="1237433"/>
                  </a:moveTo>
                  <a:cubicBezTo>
                    <a:pt x="175842" y="1233487"/>
                    <a:pt x="184151" y="1246641"/>
                    <a:pt x="182873" y="1255848"/>
                  </a:cubicBezTo>
                  <a:cubicBezTo>
                    <a:pt x="180955" y="1267687"/>
                    <a:pt x="174564" y="1277552"/>
                    <a:pt x="166255" y="1279525"/>
                  </a:cubicBezTo>
                  <a:cubicBezTo>
                    <a:pt x="150277" y="1276894"/>
                    <a:pt x="134938" y="1274264"/>
                    <a:pt x="135577" y="1261768"/>
                  </a:cubicBezTo>
                  <a:cubicBezTo>
                    <a:pt x="136855" y="1245325"/>
                    <a:pt x="156029" y="1243352"/>
                    <a:pt x="167533" y="1237433"/>
                  </a:cubicBezTo>
                  <a:close/>
                  <a:moveTo>
                    <a:pt x="8766135" y="1199204"/>
                  </a:moveTo>
                  <a:cubicBezTo>
                    <a:pt x="8771996" y="1198562"/>
                    <a:pt x="8778509" y="1199846"/>
                    <a:pt x="8780463" y="1207547"/>
                  </a:cubicBezTo>
                  <a:cubicBezTo>
                    <a:pt x="8779160" y="1216532"/>
                    <a:pt x="8773299" y="1222307"/>
                    <a:pt x="8765484" y="1225516"/>
                  </a:cubicBezTo>
                  <a:cubicBezTo>
                    <a:pt x="8759622" y="1228725"/>
                    <a:pt x="8756366" y="1224875"/>
                    <a:pt x="8756366" y="1218457"/>
                  </a:cubicBezTo>
                  <a:cubicBezTo>
                    <a:pt x="8756366" y="1210114"/>
                    <a:pt x="8755063" y="1201129"/>
                    <a:pt x="8766135" y="1199204"/>
                  </a:cubicBezTo>
                  <a:close/>
                  <a:moveTo>
                    <a:pt x="2690660" y="1093787"/>
                  </a:moveTo>
                  <a:cubicBezTo>
                    <a:pt x="2700277" y="1093787"/>
                    <a:pt x="2706688" y="1098827"/>
                    <a:pt x="2706047" y="1108906"/>
                  </a:cubicBezTo>
                  <a:cubicBezTo>
                    <a:pt x="2705406" y="1120246"/>
                    <a:pt x="2699636" y="1129065"/>
                    <a:pt x="2688096" y="1130955"/>
                  </a:cubicBezTo>
                  <a:cubicBezTo>
                    <a:pt x="2673350" y="1133475"/>
                    <a:pt x="2681043" y="1119616"/>
                    <a:pt x="2677838" y="1115836"/>
                  </a:cubicBezTo>
                  <a:cubicBezTo>
                    <a:pt x="2677838" y="1103867"/>
                    <a:pt x="2677197" y="1094417"/>
                    <a:pt x="2690660" y="1093787"/>
                  </a:cubicBezTo>
                  <a:close/>
                  <a:moveTo>
                    <a:pt x="2624549" y="1069657"/>
                  </a:moveTo>
                  <a:cubicBezTo>
                    <a:pt x="2629723" y="1068387"/>
                    <a:pt x="2636838" y="1070292"/>
                    <a:pt x="2634251" y="1077277"/>
                  </a:cubicBezTo>
                  <a:cubicBezTo>
                    <a:pt x="2628430" y="1094422"/>
                    <a:pt x="2609027" y="1095692"/>
                    <a:pt x="2599972" y="1106487"/>
                  </a:cubicBezTo>
                  <a:cubicBezTo>
                    <a:pt x="2589624" y="1105852"/>
                    <a:pt x="2584450" y="1102042"/>
                    <a:pt x="2586390" y="1095057"/>
                  </a:cubicBezTo>
                  <a:cubicBezTo>
                    <a:pt x="2590918" y="1075372"/>
                    <a:pt x="2608380" y="1072832"/>
                    <a:pt x="2624549" y="1069657"/>
                  </a:cubicBezTo>
                  <a:close/>
                  <a:moveTo>
                    <a:pt x="44855" y="1064002"/>
                  </a:moveTo>
                  <a:cubicBezTo>
                    <a:pt x="59537" y="1065455"/>
                    <a:pt x="73975" y="1069491"/>
                    <a:pt x="88251" y="1076594"/>
                  </a:cubicBezTo>
                  <a:cubicBezTo>
                    <a:pt x="88900" y="1086926"/>
                    <a:pt x="75922" y="1089509"/>
                    <a:pt x="73975" y="1098550"/>
                  </a:cubicBezTo>
                  <a:lnTo>
                    <a:pt x="72028" y="1098550"/>
                  </a:lnTo>
                  <a:cubicBezTo>
                    <a:pt x="50614" y="1082406"/>
                    <a:pt x="25307" y="1075303"/>
                    <a:pt x="0" y="1066908"/>
                  </a:cubicBezTo>
                  <a:cubicBezTo>
                    <a:pt x="15249" y="1063679"/>
                    <a:pt x="30174" y="1062549"/>
                    <a:pt x="44855" y="1064002"/>
                  </a:cubicBezTo>
                  <a:close/>
                  <a:moveTo>
                    <a:pt x="2550641" y="1054334"/>
                  </a:moveTo>
                  <a:lnTo>
                    <a:pt x="2550482" y="1054999"/>
                  </a:lnTo>
                  <a:lnTo>
                    <a:pt x="2550482" y="1054355"/>
                  </a:lnTo>
                  <a:cubicBezTo>
                    <a:pt x="2550532" y="1054364"/>
                    <a:pt x="2550583" y="1054373"/>
                    <a:pt x="2550641" y="1054334"/>
                  </a:cubicBezTo>
                  <a:close/>
                  <a:moveTo>
                    <a:pt x="2581609" y="924363"/>
                  </a:moveTo>
                  <a:cubicBezTo>
                    <a:pt x="2585431" y="926932"/>
                    <a:pt x="2580496" y="937188"/>
                    <a:pt x="2583866" y="939119"/>
                  </a:cubicBezTo>
                  <a:cubicBezTo>
                    <a:pt x="2600558" y="949420"/>
                    <a:pt x="2617250" y="963583"/>
                    <a:pt x="2635227" y="965514"/>
                  </a:cubicBezTo>
                  <a:cubicBezTo>
                    <a:pt x="2655771" y="967445"/>
                    <a:pt x="2660265" y="974527"/>
                    <a:pt x="2662191" y="992553"/>
                  </a:cubicBezTo>
                  <a:cubicBezTo>
                    <a:pt x="2662833" y="1002853"/>
                    <a:pt x="2664117" y="1016373"/>
                    <a:pt x="2683377" y="1013798"/>
                  </a:cubicBezTo>
                  <a:cubicBezTo>
                    <a:pt x="2695575" y="1012510"/>
                    <a:pt x="2693007" y="1027317"/>
                    <a:pt x="2692365" y="1036330"/>
                  </a:cubicBezTo>
                  <a:lnTo>
                    <a:pt x="2692365" y="1035686"/>
                  </a:lnTo>
                  <a:cubicBezTo>
                    <a:pt x="2669253" y="1036330"/>
                    <a:pt x="2646783" y="1038905"/>
                    <a:pt x="2629448" y="1015085"/>
                  </a:cubicBezTo>
                  <a:cubicBezTo>
                    <a:pt x="2621102" y="1002853"/>
                    <a:pt x="2605694" y="1004141"/>
                    <a:pt x="2600558" y="1023454"/>
                  </a:cubicBezTo>
                  <a:cubicBezTo>
                    <a:pt x="2592869" y="1048512"/>
                    <a:pt x="2576227" y="1058822"/>
                    <a:pt x="2550641" y="1054334"/>
                  </a:cubicBezTo>
                  <a:cubicBezTo>
                    <a:pt x="2565498" y="1024215"/>
                    <a:pt x="2535620" y="1033061"/>
                    <a:pt x="2520950" y="1025386"/>
                  </a:cubicBezTo>
                  <a:cubicBezTo>
                    <a:pt x="2545988" y="1003497"/>
                    <a:pt x="2548556" y="973883"/>
                    <a:pt x="2555618" y="946845"/>
                  </a:cubicBezTo>
                  <a:cubicBezTo>
                    <a:pt x="2558828" y="934613"/>
                    <a:pt x="2566532" y="928175"/>
                    <a:pt x="2574236" y="924956"/>
                  </a:cubicBezTo>
                  <a:close/>
                  <a:moveTo>
                    <a:pt x="4210562" y="912763"/>
                  </a:moveTo>
                  <a:cubicBezTo>
                    <a:pt x="4221136" y="910992"/>
                    <a:pt x="4232275" y="912280"/>
                    <a:pt x="4243253" y="919684"/>
                  </a:cubicBezTo>
                  <a:cubicBezTo>
                    <a:pt x="4243253" y="925479"/>
                    <a:pt x="4243899" y="931274"/>
                    <a:pt x="4243899" y="936425"/>
                  </a:cubicBezTo>
                  <a:cubicBezTo>
                    <a:pt x="4255523" y="951878"/>
                    <a:pt x="4267146" y="967332"/>
                    <a:pt x="4269729" y="986648"/>
                  </a:cubicBezTo>
                  <a:cubicBezTo>
                    <a:pt x="4270375" y="993731"/>
                    <a:pt x="4270375" y="1000169"/>
                    <a:pt x="4268438" y="1006608"/>
                  </a:cubicBezTo>
                  <a:cubicBezTo>
                    <a:pt x="4249065" y="1058763"/>
                    <a:pt x="4204507" y="1070996"/>
                    <a:pt x="4155429" y="1073572"/>
                  </a:cubicBezTo>
                  <a:cubicBezTo>
                    <a:pt x="4150909" y="1076147"/>
                    <a:pt x="4147035" y="1079367"/>
                    <a:pt x="4143160" y="1081942"/>
                  </a:cubicBezTo>
                  <a:cubicBezTo>
                    <a:pt x="4111517" y="1089025"/>
                    <a:pt x="4088915" y="1070996"/>
                    <a:pt x="4064376" y="1056831"/>
                  </a:cubicBezTo>
                  <a:cubicBezTo>
                    <a:pt x="4060502" y="1052324"/>
                    <a:pt x="4057919" y="1046529"/>
                    <a:pt x="4055982" y="1041378"/>
                  </a:cubicBezTo>
                  <a:cubicBezTo>
                    <a:pt x="4054044" y="1034939"/>
                    <a:pt x="4052107" y="1028500"/>
                    <a:pt x="4046941" y="1023349"/>
                  </a:cubicBezTo>
                  <a:cubicBezTo>
                    <a:pt x="4039837" y="1016266"/>
                    <a:pt x="4024339" y="1020774"/>
                    <a:pt x="4021756" y="1006608"/>
                  </a:cubicBezTo>
                  <a:cubicBezTo>
                    <a:pt x="4024339" y="996306"/>
                    <a:pt x="4034026" y="995018"/>
                    <a:pt x="4042421" y="991799"/>
                  </a:cubicBezTo>
                  <a:cubicBezTo>
                    <a:pt x="4045649" y="990511"/>
                    <a:pt x="4046941" y="987936"/>
                    <a:pt x="4042421" y="986648"/>
                  </a:cubicBezTo>
                  <a:cubicBezTo>
                    <a:pt x="4040483" y="986004"/>
                    <a:pt x="4038546" y="986648"/>
                    <a:pt x="4036609" y="986648"/>
                  </a:cubicBezTo>
                  <a:cubicBezTo>
                    <a:pt x="4026922" y="987936"/>
                    <a:pt x="4018527" y="987936"/>
                    <a:pt x="4010778" y="982141"/>
                  </a:cubicBezTo>
                  <a:cubicBezTo>
                    <a:pt x="4003675" y="979565"/>
                    <a:pt x="4004321" y="973770"/>
                    <a:pt x="4006258" y="968619"/>
                  </a:cubicBezTo>
                  <a:cubicBezTo>
                    <a:pt x="4007549" y="969263"/>
                    <a:pt x="4009487" y="969263"/>
                    <a:pt x="4010778" y="967332"/>
                  </a:cubicBezTo>
                  <a:cubicBezTo>
                    <a:pt x="4017882" y="958317"/>
                    <a:pt x="4014007" y="941576"/>
                    <a:pt x="4030151" y="939001"/>
                  </a:cubicBezTo>
                  <a:cubicBezTo>
                    <a:pt x="4043712" y="937069"/>
                    <a:pt x="4047587" y="947371"/>
                    <a:pt x="4053398" y="959605"/>
                  </a:cubicBezTo>
                  <a:cubicBezTo>
                    <a:pt x="4049524" y="946727"/>
                    <a:pt x="4039837" y="935781"/>
                    <a:pt x="4052753" y="928055"/>
                  </a:cubicBezTo>
                  <a:cubicBezTo>
                    <a:pt x="4063731" y="920972"/>
                    <a:pt x="4072126" y="930630"/>
                    <a:pt x="4079229" y="937713"/>
                  </a:cubicBezTo>
                  <a:lnTo>
                    <a:pt x="4078583" y="937713"/>
                  </a:lnTo>
                  <a:cubicBezTo>
                    <a:pt x="4094727" y="942220"/>
                    <a:pt x="4088270" y="957673"/>
                    <a:pt x="4094727" y="970551"/>
                  </a:cubicBezTo>
                  <a:cubicBezTo>
                    <a:pt x="4102476" y="957673"/>
                    <a:pt x="4110871" y="947371"/>
                    <a:pt x="4124433" y="942864"/>
                  </a:cubicBezTo>
                  <a:cubicBezTo>
                    <a:pt x="4146389" y="945440"/>
                    <a:pt x="4162533" y="935137"/>
                    <a:pt x="4181260" y="924191"/>
                  </a:cubicBezTo>
                  <a:cubicBezTo>
                    <a:pt x="4189978" y="919362"/>
                    <a:pt x="4199987" y="914533"/>
                    <a:pt x="4210562" y="912763"/>
                  </a:cubicBezTo>
                  <a:close/>
                  <a:moveTo>
                    <a:pt x="2836541" y="803948"/>
                  </a:moveTo>
                  <a:cubicBezTo>
                    <a:pt x="2841700" y="804109"/>
                    <a:pt x="2846537" y="806514"/>
                    <a:pt x="2850407" y="812928"/>
                  </a:cubicBezTo>
                  <a:cubicBezTo>
                    <a:pt x="2857501" y="824474"/>
                    <a:pt x="2852986" y="835378"/>
                    <a:pt x="2843312" y="842434"/>
                  </a:cubicBezTo>
                  <a:cubicBezTo>
                    <a:pt x="2830414" y="852055"/>
                    <a:pt x="2816226" y="863600"/>
                    <a:pt x="2799457" y="848206"/>
                  </a:cubicBezTo>
                  <a:lnTo>
                    <a:pt x="2800102" y="848206"/>
                  </a:lnTo>
                  <a:cubicBezTo>
                    <a:pt x="2795588" y="829605"/>
                    <a:pt x="2803327" y="816135"/>
                    <a:pt x="2820740" y="808438"/>
                  </a:cubicBezTo>
                  <a:cubicBezTo>
                    <a:pt x="2825899" y="805873"/>
                    <a:pt x="2831381" y="803788"/>
                    <a:pt x="2836541" y="803948"/>
                  </a:cubicBezTo>
                  <a:close/>
                  <a:moveTo>
                    <a:pt x="4926911" y="766993"/>
                  </a:moveTo>
                  <a:cubicBezTo>
                    <a:pt x="4929566" y="767534"/>
                    <a:pt x="4932415" y="769054"/>
                    <a:pt x="4935538" y="771934"/>
                  </a:cubicBezTo>
                  <a:lnTo>
                    <a:pt x="4929917" y="782817"/>
                  </a:lnTo>
                  <a:cubicBezTo>
                    <a:pt x="4924296" y="786657"/>
                    <a:pt x="4918050" y="791138"/>
                    <a:pt x="4911804" y="795619"/>
                  </a:cubicBezTo>
                  <a:cubicBezTo>
                    <a:pt x="4904309" y="800100"/>
                    <a:pt x="4899312" y="798180"/>
                    <a:pt x="4897438" y="789218"/>
                  </a:cubicBezTo>
                  <a:cubicBezTo>
                    <a:pt x="4900561" y="785377"/>
                    <a:pt x="4903684" y="782176"/>
                    <a:pt x="4906183" y="778336"/>
                  </a:cubicBezTo>
                  <a:cubicBezTo>
                    <a:pt x="4912741" y="772575"/>
                    <a:pt x="4918947" y="765373"/>
                    <a:pt x="4926911" y="766993"/>
                  </a:cubicBezTo>
                  <a:close/>
                  <a:moveTo>
                    <a:pt x="5680878" y="736012"/>
                  </a:moveTo>
                  <a:cubicBezTo>
                    <a:pt x="5687300" y="736659"/>
                    <a:pt x="5694363" y="742480"/>
                    <a:pt x="5690510" y="748301"/>
                  </a:cubicBezTo>
                  <a:cubicBezTo>
                    <a:pt x="5677668" y="768350"/>
                    <a:pt x="5657762" y="768350"/>
                    <a:pt x="5637213" y="765116"/>
                  </a:cubicBezTo>
                  <a:cubicBezTo>
                    <a:pt x="5639140" y="734072"/>
                    <a:pt x="5659046" y="733425"/>
                    <a:pt x="5680878" y="736012"/>
                  </a:cubicBezTo>
                  <a:close/>
                  <a:moveTo>
                    <a:pt x="2748545" y="723084"/>
                  </a:moveTo>
                  <a:lnTo>
                    <a:pt x="2749344" y="723109"/>
                  </a:lnTo>
                  <a:lnTo>
                    <a:pt x="2749831" y="723727"/>
                  </a:lnTo>
                  <a:close/>
                  <a:moveTo>
                    <a:pt x="3357604" y="722312"/>
                  </a:moveTo>
                  <a:cubicBezTo>
                    <a:pt x="3371878" y="738187"/>
                    <a:pt x="3400426" y="743267"/>
                    <a:pt x="3395235" y="772477"/>
                  </a:cubicBezTo>
                  <a:cubicBezTo>
                    <a:pt x="3382908" y="779462"/>
                    <a:pt x="3370581" y="776922"/>
                    <a:pt x="3357604" y="773747"/>
                  </a:cubicBezTo>
                  <a:cubicBezTo>
                    <a:pt x="3325813" y="764857"/>
                    <a:pt x="3325813" y="764857"/>
                    <a:pt x="3357604" y="722312"/>
                  </a:cubicBezTo>
                  <a:close/>
                  <a:moveTo>
                    <a:pt x="2306096" y="703040"/>
                  </a:moveTo>
                  <a:cubicBezTo>
                    <a:pt x="2312773" y="704089"/>
                    <a:pt x="2319852" y="709574"/>
                    <a:pt x="2325001" y="714091"/>
                  </a:cubicBezTo>
                  <a:cubicBezTo>
                    <a:pt x="2334655" y="722480"/>
                    <a:pt x="2340447" y="736678"/>
                    <a:pt x="2346239" y="748939"/>
                  </a:cubicBezTo>
                  <a:cubicBezTo>
                    <a:pt x="2352675" y="763781"/>
                    <a:pt x="2345595" y="771525"/>
                    <a:pt x="2330150" y="768298"/>
                  </a:cubicBezTo>
                  <a:cubicBezTo>
                    <a:pt x="2306337" y="763136"/>
                    <a:pt x="2281881" y="758619"/>
                    <a:pt x="2257425" y="742485"/>
                  </a:cubicBezTo>
                  <a:cubicBezTo>
                    <a:pt x="2271584" y="735387"/>
                    <a:pt x="2285099" y="733451"/>
                    <a:pt x="2289604" y="718608"/>
                  </a:cubicBezTo>
                  <a:cubicBezTo>
                    <a:pt x="2293144" y="705379"/>
                    <a:pt x="2299419" y="701991"/>
                    <a:pt x="2306096" y="703040"/>
                  </a:cubicBezTo>
                  <a:close/>
                  <a:moveTo>
                    <a:pt x="5895958" y="665162"/>
                  </a:moveTo>
                  <a:cubicBezTo>
                    <a:pt x="5917737" y="665162"/>
                    <a:pt x="5933577" y="676044"/>
                    <a:pt x="5946116" y="692688"/>
                  </a:cubicBezTo>
                  <a:lnTo>
                    <a:pt x="5942816" y="699729"/>
                  </a:lnTo>
                  <a:cubicBezTo>
                    <a:pt x="5923677" y="704850"/>
                    <a:pt x="5909818" y="691407"/>
                    <a:pt x="5893978" y="685006"/>
                  </a:cubicBezTo>
                  <a:cubicBezTo>
                    <a:pt x="5888038" y="679245"/>
                    <a:pt x="5888698" y="673484"/>
                    <a:pt x="5892658" y="667082"/>
                  </a:cubicBezTo>
                  <a:cubicBezTo>
                    <a:pt x="5893978" y="666442"/>
                    <a:pt x="5894638" y="665162"/>
                    <a:pt x="5895958" y="665162"/>
                  </a:cubicBezTo>
                  <a:close/>
                  <a:moveTo>
                    <a:pt x="5091113" y="661987"/>
                  </a:moveTo>
                  <a:cubicBezTo>
                    <a:pt x="5096405" y="661670"/>
                    <a:pt x="5101696" y="663575"/>
                    <a:pt x="5106988" y="668337"/>
                  </a:cubicBezTo>
                  <a:cubicBezTo>
                    <a:pt x="5096405" y="674052"/>
                    <a:pt x="5085822" y="684212"/>
                    <a:pt x="5075238" y="668972"/>
                  </a:cubicBezTo>
                  <a:cubicBezTo>
                    <a:pt x="5080530" y="664845"/>
                    <a:pt x="5085822" y="662305"/>
                    <a:pt x="5091113" y="661987"/>
                  </a:cubicBezTo>
                  <a:close/>
                  <a:moveTo>
                    <a:pt x="4102511" y="596247"/>
                  </a:moveTo>
                  <a:cubicBezTo>
                    <a:pt x="4109841" y="596415"/>
                    <a:pt x="4116930" y="597923"/>
                    <a:pt x="4123697" y="596583"/>
                  </a:cubicBezTo>
                  <a:cubicBezTo>
                    <a:pt x="4129497" y="600604"/>
                    <a:pt x="4134008" y="605296"/>
                    <a:pt x="4141097" y="604626"/>
                  </a:cubicBezTo>
                  <a:cubicBezTo>
                    <a:pt x="4144963" y="617362"/>
                    <a:pt x="4139808" y="620713"/>
                    <a:pt x="4128852" y="617362"/>
                  </a:cubicBezTo>
                  <a:cubicBezTo>
                    <a:pt x="4113386" y="613340"/>
                    <a:pt x="4097919" y="608648"/>
                    <a:pt x="4079875" y="603956"/>
                  </a:cubicBezTo>
                  <a:cubicBezTo>
                    <a:pt x="4087608" y="597253"/>
                    <a:pt x="4095180" y="596080"/>
                    <a:pt x="4102511" y="596247"/>
                  </a:cubicBezTo>
                  <a:close/>
                  <a:moveTo>
                    <a:pt x="2397887" y="581031"/>
                  </a:moveTo>
                  <a:cubicBezTo>
                    <a:pt x="2404079" y="578537"/>
                    <a:pt x="2410674" y="578215"/>
                    <a:pt x="2417429" y="581755"/>
                  </a:cubicBezTo>
                  <a:cubicBezTo>
                    <a:pt x="2432868" y="590766"/>
                    <a:pt x="2454098" y="597846"/>
                    <a:pt x="2454742" y="619731"/>
                  </a:cubicBezTo>
                  <a:cubicBezTo>
                    <a:pt x="2455385" y="638396"/>
                    <a:pt x="2457958" y="655131"/>
                    <a:pt x="2471468" y="668648"/>
                  </a:cubicBezTo>
                  <a:lnTo>
                    <a:pt x="2475971" y="676372"/>
                  </a:lnTo>
                  <a:cubicBezTo>
                    <a:pt x="2490125" y="689245"/>
                    <a:pt x="2451525" y="705336"/>
                    <a:pt x="2481118" y="718852"/>
                  </a:cubicBezTo>
                  <a:cubicBezTo>
                    <a:pt x="2500418" y="728507"/>
                    <a:pt x="2480475" y="750391"/>
                    <a:pt x="2488195" y="765195"/>
                  </a:cubicBezTo>
                  <a:cubicBezTo>
                    <a:pt x="2493985" y="763908"/>
                    <a:pt x="2493341" y="756184"/>
                    <a:pt x="2497201" y="751035"/>
                  </a:cubicBezTo>
                  <a:cubicBezTo>
                    <a:pt x="2505565" y="742024"/>
                    <a:pt x="2514571" y="734944"/>
                    <a:pt x="2527438" y="739449"/>
                  </a:cubicBezTo>
                  <a:cubicBezTo>
                    <a:pt x="2540304" y="743311"/>
                    <a:pt x="2546738" y="753609"/>
                    <a:pt x="2548668" y="767126"/>
                  </a:cubicBezTo>
                  <a:cubicBezTo>
                    <a:pt x="2549954" y="776781"/>
                    <a:pt x="2548024" y="785792"/>
                    <a:pt x="2543521" y="794160"/>
                  </a:cubicBezTo>
                  <a:cubicBezTo>
                    <a:pt x="2539018" y="803814"/>
                    <a:pt x="2542878" y="811538"/>
                    <a:pt x="2551241" y="815400"/>
                  </a:cubicBezTo>
                  <a:cubicBezTo>
                    <a:pt x="2558961" y="819905"/>
                    <a:pt x="2560248" y="810251"/>
                    <a:pt x="2564108" y="805745"/>
                  </a:cubicBezTo>
                  <a:cubicBezTo>
                    <a:pt x="2587911" y="778712"/>
                    <a:pt x="2616861" y="755540"/>
                    <a:pt x="2620077" y="714990"/>
                  </a:cubicBezTo>
                  <a:cubicBezTo>
                    <a:pt x="2621364" y="702761"/>
                    <a:pt x="2634230" y="697612"/>
                    <a:pt x="2647097" y="700830"/>
                  </a:cubicBezTo>
                  <a:cubicBezTo>
                    <a:pt x="2675404" y="706623"/>
                    <a:pt x="2696633" y="724002"/>
                    <a:pt x="2714003" y="744598"/>
                  </a:cubicBezTo>
                  <a:cubicBezTo>
                    <a:pt x="2723010" y="755540"/>
                    <a:pt x="2720437" y="770988"/>
                    <a:pt x="2711430" y="782574"/>
                  </a:cubicBezTo>
                  <a:cubicBezTo>
                    <a:pt x="2705640" y="789654"/>
                    <a:pt x="2696633" y="795447"/>
                    <a:pt x="2699207" y="806388"/>
                  </a:cubicBezTo>
                  <a:cubicBezTo>
                    <a:pt x="2699850" y="810894"/>
                    <a:pt x="2700493" y="815400"/>
                    <a:pt x="2700493" y="819261"/>
                  </a:cubicBezTo>
                  <a:cubicBezTo>
                    <a:pt x="2708857" y="854019"/>
                    <a:pt x="2685697" y="871397"/>
                    <a:pt x="2661894" y="886845"/>
                  </a:cubicBezTo>
                  <a:cubicBezTo>
                    <a:pt x="2647740" y="896499"/>
                    <a:pt x="2622651" y="876546"/>
                    <a:pt x="2623294" y="878477"/>
                  </a:cubicBezTo>
                  <a:cubicBezTo>
                    <a:pt x="2632944" y="895856"/>
                    <a:pt x="2625224" y="903580"/>
                    <a:pt x="2607854" y="906797"/>
                  </a:cubicBezTo>
                  <a:cubicBezTo>
                    <a:pt x="2597561" y="908085"/>
                    <a:pt x="2587267" y="907441"/>
                    <a:pt x="2576974" y="904223"/>
                  </a:cubicBezTo>
                  <a:cubicBezTo>
                    <a:pt x="2566038" y="901005"/>
                    <a:pt x="2558961" y="903580"/>
                    <a:pt x="2555101" y="915165"/>
                  </a:cubicBezTo>
                  <a:cubicBezTo>
                    <a:pt x="2549311" y="935118"/>
                    <a:pt x="2533228" y="940911"/>
                    <a:pt x="2514571" y="943486"/>
                  </a:cubicBezTo>
                  <a:lnTo>
                    <a:pt x="2503956" y="943888"/>
                  </a:lnTo>
                  <a:cubicBezTo>
                    <a:pt x="2504134" y="943973"/>
                    <a:pt x="2507834" y="944456"/>
                    <a:pt x="2514571" y="946704"/>
                  </a:cubicBezTo>
                  <a:cubicBezTo>
                    <a:pt x="2520361" y="967945"/>
                    <a:pt x="2508138" y="1003989"/>
                    <a:pt x="2489481" y="1009138"/>
                  </a:cubicBezTo>
                  <a:cubicBezTo>
                    <a:pt x="2465678" y="1016862"/>
                    <a:pt x="2442518" y="1025229"/>
                    <a:pt x="2419359" y="1034884"/>
                  </a:cubicBezTo>
                  <a:cubicBezTo>
                    <a:pt x="2414212" y="1036815"/>
                    <a:pt x="2409065" y="1034240"/>
                    <a:pt x="2404562" y="1031022"/>
                  </a:cubicBezTo>
                  <a:lnTo>
                    <a:pt x="2391052" y="1023298"/>
                  </a:lnTo>
                  <a:cubicBezTo>
                    <a:pt x="2391427" y="1024351"/>
                    <a:pt x="2393391" y="1025525"/>
                    <a:pt x="2396842" y="1027160"/>
                  </a:cubicBezTo>
                  <a:cubicBezTo>
                    <a:pt x="2415499" y="1041320"/>
                    <a:pt x="2412282" y="1054837"/>
                    <a:pt x="2394269" y="1066423"/>
                  </a:cubicBezTo>
                  <a:cubicBezTo>
                    <a:pt x="2380759" y="1074147"/>
                    <a:pt x="2373039" y="1085732"/>
                    <a:pt x="2363389" y="1096674"/>
                  </a:cubicBezTo>
                  <a:cubicBezTo>
                    <a:pt x="2333152" y="1121133"/>
                    <a:pt x="2314496" y="1153959"/>
                    <a:pt x="2293266" y="1184854"/>
                  </a:cubicBezTo>
                  <a:cubicBezTo>
                    <a:pt x="2282329" y="1200945"/>
                    <a:pt x="2286189" y="1220898"/>
                    <a:pt x="2290049" y="1238921"/>
                  </a:cubicBezTo>
                  <a:cubicBezTo>
                    <a:pt x="2290693" y="1243426"/>
                    <a:pt x="2289406" y="1249863"/>
                    <a:pt x="2291979" y="1251150"/>
                  </a:cubicBezTo>
                  <a:cubicBezTo>
                    <a:pt x="2317712" y="1264667"/>
                    <a:pt x="2322859" y="1288482"/>
                    <a:pt x="2326076" y="1313584"/>
                  </a:cubicBezTo>
                  <a:cubicBezTo>
                    <a:pt x="2328006" y="1325170"/>
                    <a:pt x="2335082" y="1331606"/>
                    <a:pt x="2347949" y="1331606"/>
                  </a:cubicBezTo>
                  <a:cubicBezTo>
                    <a:pt x="2401345" y="1332893"/>
                    <a:pt x="2439945" y="1366363"/>
                    <a:pt x="2478545" y="1397902"/>
                  </a:cubicBezTo>
                  <a:cubicBezTo>
                    <a:pt x="2493341" y="1410131"/>
                    <a:pt x="2506208" y="1416568"/>
                    <a:pt x="2526151" y="1414637"/>
                  </a:cubicBezTo>
                  <a:cubicBezTo>
                    <a:pt x="2557031" y="1412062"/>
                    <a:pt x="2565394" y="1423648"/>
                    <a:pt x="2568611" y="1454543"/>
                  </a:cubicBezTo>
                  <a:cubicBezTo>
                    <a:pt x="2572471" y="1487369"/>
                    <a:pt x="2561534" y="1520839"/>
                    <a:pt x="2572471" y="1553665"/>
                  </a:cubicBezTo>
                  <a:cubicBezTo>
                    <a:pt x="2576331" y="1565251"/>
                    <a:pt x="2575044" y="1583273"/>
                    <a:pt x="2591127" y="1581342"/>
                  </a:cubicBezTo>
                  <a:cubicBezTo>
                    <a:pt x="2605281" y="1578767"/>
                    <a:pt x="2622651" y="1568469"/>
                    <a:pt x="2620721" y="1549803"/>
                  </a:cubicBezTo>
                  <a:cubicBezTo>
                    <a:pt x="2616217" y="1518908"/>
                    <a:pt x="2634874" y="1490587"/>
                    <a:pt x="2627154" y="1459692"/>
                  </a:cubicBezTo>
                  <a:cubicBezTo>
                    <a:pt x="2623294" y="1444888"/>
                    <a:pt x="2634874" y="1439739"/>
                    <a:pt x="2647097" y="1436521"/>
                  </a:cubicBezTo>
                  <a:cubicBezTo>
                    <a:pt x="2690200" y="1424935"/>
                    <a:pt x="2709500" y="1394040"/>
                    <a:pt x="2715290" y="1352203"/>
                  </a:cubicBezTo>
                  <a:cubicBezTo>
                    <a:pt x="2718507" y="1326457"/>
                    <a:pt x="2717863" y="1302642"/>
                    <a:pt x="2692130" y="1286551"/>
                  </a:cubicBezTo>
                  <a:cubicBezTo>
                    <a:pt x="2675404" y="1275609"/>
                    <a:pt x="2674760" y="1260161"/>
                    <a:pt x="2689557" y="1247288"/>
                  </a:cubicBezTo>
                  <a:cubicBezTo>
                    <a:pt x="2725583" y="1215749"/>
                    <a:pt x="2730087" y="1173912"/>
                    <a:pt x="2731373" y="1130144"/>
                  </a:cubicBezTo>
                  <a:cubicBezTo>
                    <a:pt x="2732660" y="1085732"/>
                    <a:pt x="2744883" y="1077365"/>
                    <a:pt x="2787986" y="1088307"/>
                  </a:cubicBezTo>
                  <a:cubicBezTo>
                    <a:pt x="2793776" y="1089594"/>
                    <a:pt x="2800853" y="1092812"/>
                    <a:pt x="2805999" y="1091525"/>
                  </a:cubicBezTo>
                  <a:cubicBezTo>
                    <a:pt x="2852319" y="1083801"/>
                    <a:pt x="2880626" y="1106973"/>
                    <a:pt x="2901855" y="1143661"/>
                  </a:cubicBezTo>
                  <a:cubicBezTo>
                    <a:pt x="2906359" y="1146879"/>
                    <a:pt x="2910862" y="1150097"/>
                    <a:pt x="2916009" y="1152672"/>
                  </a:cubicBezTo>
                  <a:cubicBezTo>
                    <a:pt x="2932735" y="1161039"/>
                    <a:pt x="2943672" y="1169407"/>
                    <a:pt x="2934022" y="1191290"/>
                  </a:cubicBezTo>
                  <a:cubicBezTo>
                    <a:pt x="2926945" y="1207382"/>
                    <a:pt x="2930805" y="1226048"/>
                    <a:pt x="2928232" y="1244070"/>
                  </a:cubicBezTo>
                  <a:cubicBezTo>
                    <a:pt x="2925015" y="1260805"/>
                    <a:pt x="2943672" y="1264667"/>
                    <a:pt x="2954608" y="1270459"/>
                  </a:cubicBezTo>
                  <a:cubicBezTo>
                    <a:pt x="2970048" y="1278183"/>
                    <a:pt x="2985488" y="1273678"/>
                    <a:pt x="2997068" y="1260805"/>
                  </a:cubicBezTo>
                  <a:cubicBezTo>
                    <a:pt x="3010578" y="1247288"/>
                    <a:pt x="3017011" y="1229266"/>
                    <a:pt x="3028591" y="1214462"/>
                  </a:cubicBezTo>
                  <a:cubicBezTo>
                    <a:pt x="3036955" y="1202876"/>
                    <a:pt x="3044675" y="1188072"/>
                    <a:pt x="3063331" y="1195796"/>
                  </a:cubicBezTo>
                  <a:cubicBezTo>
                    <a:pt x="3080058" y="1202876"/>
                    <a:pt x="3080701" y="1215749"/>
                    <a:pt x="3079414" y="1232484"/>
                  </a:cubicBezTo>
                  <a:cubicBezTo>
                    <a:pt x="3076841" y="1257586"/>
                    <a:pt x="3090994" y="1280114"/>
                    <a:pt x="3100001" y="1303286"/>
                  </a:cubicBezTo>
                  <a:cubicBezTo>
                    <a:pt x="3107721" y="1322595"/>
                    <a:pt x="3114797" y="1341261"/>
                    <a:pt x="3112224" y="1363789"/>
                  </a:cubicBezTo>
                  <a:cubicBezTo>
                    <a:pt x="3109651" y="1391465"/>
                    <a:pt x="3127664" y="1409488"/>
                    <a:pt x="3147607" y="1426222"/>
                  </a:cubicBezTo>
                  <a:cubicBezTo>
                    <a:pt x="3153397" y="1430728"/>
                    <a:pt x="3161117" y="1432659"/>
                    <a:pt x="3166907" y="1436521"/>
                  </a:cubicBezTo>
                  <a:cubicBezTo>
                    <a:pt x="3177200" y="1444245"/>
                    <a:pt x="3193284" y="1449394"/>
                    <a:pt x="3190710" y="1466129"/>
                  </a:cubicBezTo>
                  <a:cubicBezTo>
                    <a:pt x="3188780" y="1480933"/>
                    <a:pt x="3177200" y="1477714"/>
                    <a:pt x="3177200" y="1477714"/>
                  </a:cubicBezTo>
                  <a:cubicBezTo>
                    <a:pt x="3221590" y="1479645"/>
                    <a:pt x="3228023" y="1488656"/>
                    <a:pt x="3226737" y="1529206"/>
                  </a:cubicBezTo>
                  <a:cubicBezTo>
                    <a:pt x="3222877" y="1540148"/>
                    <a:pt x="3222233" y="1551734"/>
                    <a:pt x="3220303" y="1562676"/>
                  </a:cubicBezTo>
                  <a:cubicBezTo>
                    <a:pt x="3219660" y="1565894"/>
                    <a:pt x="3218373" y="1569112"/>
                    <a:pt x="3216444" y="1571687"/>
                  </a:cubicBezTo>
                  <a:cubicBezTo>
                    <a:pt x="3206150" y="1581985"/>
                    <a:pt x="3192640" y="1587135"/>
                    <a:pt x="3181704" y="1596146"/>
                  </a:cubicBezTo>
                  <a:cubicBezTo>
                    <a:pt x="3157257" y="1606444"/>
                    <a:pt x="3133454" y="1615455"/>
                    <a:pt x="3113511" y="1636696"/>
                  </a:cubicBezTo>
                  <a:cubicBezTo>
                    <a:pt x="3089708" y="1661154"/>
                    <a:pt x="3057541" y="1653430"/>
                    <a:pt x="3028591" y="1643132"/>
                  </a:cubicBezTo>
                  <a:cubicBezTo>
                    <a:pt x="3012508" y="1641845"/>
                    <a:pt x="2997068" y="1642488"/>
                    <a:pt x="2980985" y="1642488"/>
                  </a:cubicBezTo>
                  <a:cubicBezTo>
                    <a:pt x="2961685" y="1639914"/>
                    <a:pt x="2948819" y="1650856"/>
                    <a:pt x="2935952" y="1663085"/>
                  </a:cubicBezTo>
                  <a:lnTo>
                    <a:pt x="2926704" y="1674188"/>
                  </a:lnTo>
                  <a:cubicBezTo>
                    <a:pt x="2927589" y="1675797"/>
                    <a:pt x="2932414" y="1675315"/>
                    <a:pt x="2941099" y="1672740"/>
                  </a:cubicBezTo>
                  <a:cubicBezTo>
                    <a:pt x="2946245" y="1671453"/>
                    <a:pt x="2951392" y="1670809"/>
                    <a:pt x="2956538" y="1671453"/>
                  </a:cubicBezTo>
                  <a:cubicBezTo>
                    <a:pt x="2971978" y="1673384"/>
                    <a:pt x="2984202" y="1681107"/>
                    <a:pt x="2989348" y="1695911"/>
                  </a:cubicBezTo>
                  <a:cubicBezTo>
                    <a:pt x="2995782" y="1714577"/>
                    <a:pt x="2979698" y="1722945"/>
                    <a:pt x="2969405" y="1733887"/>
                  </a:cubicBezTo>
                  <a:cubicBezTo>
                    <a:pt x="2968118" y="1738392"/>
                    <a:pt x="2957182" y="1734530"/>
                    <a:pt x="2961042" y="1743541"/>
                  </a:cubicBezTo>
                  <a:cubicBezTo>
                    <a:pt x="2976482" y="1764138"/>
                    <a:pt x="2977125" y="1793746"/>
                    <a:pt x="3000928" y="1808550"/>
                  </a:cubicBezTo>
                  <a:cubicBezTo>
                    <a:pt x="3009291" y="1814986"/>
                    <a:pt x="3019585" y="1809837"/>
                    <a:pt x="3027948" y="1813055"/>
                  </a:cubicBezTo>
                  <a:cubicBezTo>
                    <a:pt x="3035668" y="1814986"/>
                    <a:pt x="3042745" y="1816917"/>
                    <a:pt x="3047248" y="1823354"/>
                  </a:cubicBezTo>
                  <a:cubicBezTo>
                    <a:pt x="3050465" y="1829147"/>
                    <a:pt x="3051108" y="1835583"/>
                    <a:pt x="3049178" y="1842020"/>
                  </a:cubicBezTo>
                  <a:cubicBezTo>
                    <a:pt x="3040815" y="1858111"/>
                    <a:pt x="3023445" y="1861973"/>
                    <a:pt x="3008005" y="1867122"/>
                  </a:cubicBezTo>
                  <a:cubicBezTo>
                    <a:pt x="2984845" y="1874846"/>
                    <a:pt x="2965545" y="1885144"/>
                    <a:pt x="2949462" y="1904453"/>
                  </a:cubicBezTo>
                  <a:cubicBezTo>
                    <a:pt x="2938525" y="1917326"/>
                    <a:pt x="2921799" y="1929556"/>
                    <a:pt x="2907645" y="1905097"/>
                  </a:cubicBezTo>
                  <a:cubicBezTo>
                    <a:pt x="2904429" y="1895442"/>
                    <a:pt x="2904429" y="1885788"/>
                    <a:pt x="2905715" y="1876133"/>
                  </a:cubicBezTo>
                  <a:cubicBezTo>
                    <a:pt x="2905715" y="1872915"/>
                    <a:pt x="2907002" y="1869696"/>
                    <a:pt x="2907645" y="1867122"/>
                  </a:cubicBezTo>
                  <a:lnTo>
                    <a:pt x="2909495" y="1856662"/>
                  </a:lnTo>
                  <a:cubicBezTo>
                    <a:pt x="2908610" y="1855053"/>
                    <a:pt x="2906037" y="1855214"/>
                    <a:pt x="2901212" y="1856823"/>
                  </a:cubicBezTo>
                  <a:cubicBezTo>
                    <a:pt x="2899282" y="1858754"/>
                    <a:pt x="2897352" y="1860685"/>
                    <a:pt x="2896066" y="1862616"/>
                  </a:cubicBezTo>
                  <a:cubicBezTo>
                    <a:pt x="2890276" y="1872271"/>
                    <a:pt x="2883199" y="1879995"/>
                    <a:pt x="2872906" y="1885144"/>
                  </a:cubicBezTo>
                  <a:cubicBezTo>
                    <a:pt x="2848459" y="1892224"/>
                    <a:pt x="2827229" y="1905097"/>
                    <a:pt x="2809216" y="1923119"/>
                  </a:cubicBezTo>
                  <a:cubicBezTo>
                    <a:pt x="2796349" y="1935992"/>
                    <a:pt x="2780910" y="1950796"/>
                    <a:pt x="2802139" y="1970106"/>
                  </a:cubicBezTo>
                  <a:cubicBezTo>
                    <a:pt x="2808573" y="1975255"/>
                    <a:pt x="2807286" y="1981691"/>
                    <a:pt x="2802783" y="1986197"/>
                  </a:cubicBezTo>
                  <a:cubicBezTo>
                    <a:pt x="2793776" y="1997139"/>
                    <a:pt x="2784126" y="2006794"/>
                    <a:pt x="2768043" y="1998426"/>
                  </a:cubicBezTo>
                  <a:cubicBezTo>
                    <a:pt x="2744240" y="2002288"/>
                    <a:pt x="2723653" y="2017736"/>
                    <a:pt x="2699207" y="2019023"/>
                  </a:cubicBezTo>
                  <a:lnTo>
                    <a:pt x="2693417" y="2022241"/>
                  </a:lnTo>
                  <a:cubicBezTo>
                    <a:pt x="2689557" y="2056355"/>
                    <a:pt x="2658034" y="2078239"/>
                    <a:pt x="2653530" y="2112352"/>
                  </a:cubicBezTo>
                  <a:cubicBezTo>
                    <a:pt x="2650957" y="2131018"/>
                    <a:pt x="2636804" y="2141960"/>
                    <a:pt x="2625224" y="2154189"/>
                  </a:cubicBezTo>
                  <a:lnTo>
                    <a:pt x="2619846" y="2148718"/>
                  </a:lnTo>
                  <a:cubicBezTo>
                    <a:pt x="2616137" y="2146787"/>
                    <a:pt x="2616861" y="2154994"/>
                    <a:pt x="2616861" y="2168993"/>
                  </a:cubicBezTo>
                  <a:cubicBezTo>
                    <a:pt x="2603994" y="2183797"/>
                    <a:pt x="2635517" y="2201819"/>
                    <a:pt x="2613001" y="2215979"/>
                  </a:cubicBezTo>
                  <a:cubicBezTo>
                    <a:pt x="2623294" y="2230783"/>
                    <a:pt x="2607211" y="2234645"/>
                    <a:pt x="2600777" y="2238507"/>
                  </a:cubicBezTo>
                  <a:cubicBezTo>
                    <a:pt x="2574401" y="2254598"/>
                    <a:pt x="2549311" y="2275195"/>
                    <a:pt x="2526795" y="2293217"/>
                  </a:cubicBezTo>
                  <a:cubicBezTo>
                    <a:pt x="2492055" y="2321538"/>
                    <a:pt x="2454742" y="2353720"/>
                    <a:pt x="2454742" y="2411649"/>
                  </a:cubicBezTo>
                  <a:cubicBezTo>
                    <a:pt x="2454742" y="2454773"/>
                    <a:pt x="2458602" y="2497254"/>
                    <a:pt x="2463105" y="2539735"/>
                  </a:cubicBezTo>
                  <a:cubicBezTo>
                    <a:pt x="2465035" y="2555826"/>
                    <a:pt x="2465035" y="2570630"/>
                    <a:pt x="2458602" y="2585434"/>
                  </a:cubicBezTo>
                  <a:cubicBezTo>
                    <a:pt x="2454742" y="2593801"/>
                    <a:pt x="2448308" y="2599594"/>
                    <a:pt x="2438658" y="2597663"/>
                  </a:cubicBezTo>
                  <a:cubicBezTo>
                    <a:pt x="2430938" y="2596376"/>
                    <a:pt x="2421932" y="2592514"/>
                    <a:pt x="2421289" y="2582216"/>
                  </a:cubicBezTo>
                  <a:cubicBezTo>
                    <a:pt x="2420002" y="2562263"/>
                    <a:pt x="2412925" y="2544884"/>
                    <a:pt x="2400059" y="2528793"/>
                  </a:cubicBezTo>
                  <a:cubicBezTo>
                    <a:pt x="2395555" y="2522356"/>
                    <a:pt x="2396199" y="2508840"/>
                    <a:pt x="2400059" y="2501116"/>
                  </a:cubicBezTo>
                  <a:cubicBezTo>
                    <a:pt x="2414855" y="2473439"/>
                    <a:pt x="2394269" y="2453486"/>
                    <a:pt x="2384619" y="2432245"/>
                  </a:cubicBezTo>
                  <a:cubicBezTo>
                    <a:pt x="2378185" y="2416154"/>
                    <a:pt x="2367892" y="2429027"/>
                    <a:pt x="2360172" y="2434820"/>
                  </a:cubicBezTo>
                  <a:cubicBezTo>
                    <a:pt x="2347306" y="2443831"/>
                    <a:pt x="2341516" y="2447049"/>
                    <a:pt x="2328649" y="2429671"/>
                  </a:cubicBezTo>
                  <a:cubicBezTo>
                    <a:pt x="2310636" y="2405212"/>
                    <a:pt x="2279113" y="2434820"/>
                    <a:pt x="2254023" y="2421947"/>
                  </a:cubicBezTo>
                  <a:cubicBezTo>
                    <a:pt x="2249519" y="2419372"/>
                    <a:pt x="2228290" y="2424522"/>
                    <a:pt x="2228933" y="2438682"/>
                  </a:cubicBezTo>
                  <a:cubicBezTo>
                    <a:pt x="2230220" y="2465715"/>
                    <a:pt x="2208346" y="2463141"/>
                    <a:pt x="2194193" y="2470864"/>
                  </a:cubicBezTo>
                  <a:cubicBezTo>
                    <a:pt x="2190333" y="2473439"/>
                    <a:pt x="2182613" y="2477945"/>
                    <a:pt x="2180683" y="2472795"/>
                  </a:cubicBezTo>
                  <a:cubicBezTo>
                    <a:pt x="2168460" y="2448980"/>
                    <a:pt x="2146587" y="2458635"/>
                    <a:pt x="2128574" y="2456060"/>
                  </a:cubicBezTo>
                  <a:cubicBezTo>
                    <a:pt x="2107344" y="2453486"/>
                    <a:pt x="2087401" y="2453486"/>
                    <a:pt x="2076464" y="2478588"/>
                  </a:cubicBezTo>
                  <a:cubicBezTo>
                    <a:pt x="2071961" y="2487599"/>
                    <a:pt x="2057807" y="2491461"/>
                    <a:pt x="2048157" y="2497898"/>
                  </a:cubicBezTo>
                  <a:cubicBezTo>
                    <a:pt x="2021138" y="2515920"/>
                    <a:pt x="1999908" y="2532655"/>
                    <a:pt x="1999264" y="2572561"/>
                  </a:cubicBezTo>
                  <a:cubicBezTo>
                    <a:pt x="1998621" y="2611180"/>
                    <a:pt x="1978035" y="2649799"/>
                    <a:pt x="1983825" y="2690349"/>
                  </a:cubicBezTo>
                  <a:cubicBezTo>
                    <a:pt x="1984468" y="2693567"/>
                    <a:pt x="1983181" y="2697429"/>
                    <a:pt x="1981251" y="2699360"/>
                  </a:cubicBezTo>
                  <a:cubicBezTo>
                    <a:pt x="1947155" y="2736691"/>
                    <a:pt x="1979321" y="2763081"/>
                    <a:pt x="1997334" y="2791401"/>
                  </a:cubicBezTo>
                  <a:cubicBezTo>
                    <a:pt x="1999908" y="2795907"/>
                    <a:pt x="2006984" y="2800412"/>
                    <a:pt x="2006341" y="2803631"/>
                  </a:cubicBezTo>
                  <a:cubicBezTo>
                    <a:pt x="1998621" y="2846755"/>
                    <a:pt x="2038508" y="2844181"/>
                    <a:pt x="2059094" y="2859628"/>
                  </a:cubicBezTo>
                  <a:cubicBezTo>
                    <a:pt x="2064884" y="2863490"/>
                    <a:pt x="2071317" y="2862203"/>
                    <a:pt x="2077107" y="2860272"/>
                  </a:cubicBezTo>
                  <a:cubicBezTo>
                    <a:pt x="2097694" y="2853192"/>
                    <a:pt x="2116994" y="2842893"/>
                    <a:pt x="2137580" y="2835813"/>
                  </a:cubicBezTo>
                  <a:cubicBezTo>
                    <a:pt x="2150447" y="2831308"/>
                    <a:pt x="2160740" y="2816504"/>
                    <a:pt x="2159453" y="2797838"/>
                  </a:cubicBezTo>
                  <a:cubicBezTo>
                    <a:pt x="2158167" y="2782390"/>
                    <a:pt x="2156237" y="2759863"/>
                    <a:pt x="2170390" y="2754713"/>
                  </a:cubicBezTo>
                  <a:cubicBezTo>
                    <a:pt x="2197410" y="2745059"/>
                    <a:pt x="2223786" y="2728324"/>
                    <a:pt x="2252736" y="2733473"/>
                  </a:cubicBezTo>
                  <a:cubicBezTo>
                    <a:pt x="2270106" y="2736691"/>
                    <a:pt x="2266246" y="2755357"/>
                    <a:pt x="2259170" y="2764368"/>
                  </a:cubicBezTo>
                  <a:cubicBezTo>
                    <a:pt x="2232793" y="2797838"/>
                    <a:pt x="2235366" y="2839031"/>
                    <a:pt x="2223786" y="2877007"/>
                  </a:cubicBezTo>
                  <a:cubicBezTo>
                    <a:pt x="2220570" y="2887949"/>
                    <a:pt x="2214780" y="2898247"/>
                    <a:pt x="2207703" y="2907258"/>
                  </a:cubicBezTo>
                  <a:cubicBezTo>
                    <a:pt x="2194837" y="2923993"/>
                    <a:pt x="2204486" y="2929142"/>
                    <a:pt x="2219926" y="2930430"/>
                  </a:cubicBezTo>
                  <a:cubicBezTo>
                    <a:pt x="2236653" y="2931717"/>
                    <a:pt x="2252736" y="2927211"/>
                    <a:pt x="2269463" y="2923349"/>
                  </a:cubicBezTo>
                  <a:cubicBezTo>
                    <a:pt x="2291336" y="2918844"/>
                    <a:pt x="2311279" y="2917557"/>
                    <a:pt x="2329936" y="2936222"/>
                  </a:cubicBezTo>
                  <a:cubicBezTo>
                    <a:pt x="2341516" y="2948452"/>
                    <a:pt x="2345376" y="2955532"/>
                    <a:pt x="2335726" y="2972910"/>
                  </a:cubicBezTo>
                  <a:cubicBezTo>
                    <a:pt x="2318356" y="3003805"/>
                    <a:pt x="2320929" y="3041137"/>
                    <a:pt x="2319642" y="3075250"/>
                  </a:cubicBezTo>
                  <a:cubicBezTo>
                    <a:pt x="2318999" y="3095204"/>
                    <a:pt x="2343446" y="3117088"/>
                    <a:pt x="2358242" y="3133823"/>
                  </a:cubicBezTo>
                  <a:cubicBezTo>
                    <a:pt x="2373682" y="3151201"/>
                    <a:pt x="2399415" y="3140903"/>
                    <a:pt x="2416785" y="3126099"/>
                  </a:cubicBezTo>
                  <a:cubicBezTo>
                    <a:pt x="2424505" y="3120306"/>
                    <a:pt x="2423218" y="3100353"/>
                    <a:pt x="2434798" y="3104215"/>
                  </a:cubicBezTo>
                  <a:cubicBezTo>
                    <a:pt x="2451525" y="3110651"/>
                    <a:pt x="2471468" y="3110651"/>
                    <a:pt x="2485621" y="3124168"/>
                  </a:cubicBezTo>
                  <a:cubicBezTo>
                    <a:pt x="2492698" y="3131248"/>
                    <a:pt x="2499131" y="3139615"/>
                    <a:pt x="2504278" y="3144765"/>
                  </a:cubicBezTo>
                  <a:cubicBezTo>
                    <a:pt x="2534514" y="3119662"/>
                    <a:pt x="2539661" y="3075894"/>
                    <a:pt x="2573758" y="3054010"/>
                  </a:cubicBezTo>
                  <a:cubicBezTo>
                    <a:pt x="2598204" y="3038563"/>
                    <a:pt x="2627154" y="3028908"/>
                    <a:pt x="2646454" y="3005093"/>
                  </a:cubicBezTo>
                  <a:cubicBezTo>
                    <a:pt x="2649670" y="3001231"/>
                    <a:pt x="2656747" y="2999944"/>
                    <a:pt x="2661250" y="3004449"/>
                  </a:cubicBezTo>
                  <a:cubicBezTo>
                    <a:pt x="2667684" y="3010242"/>
                    <a:pt x="2663180" y="3015391"/>
                    <a:pt x="2658034" y="3019897"/>
                  </a:cubicBezTo>
                  <a:cubicBezTo>
                    <a:pt x="2637447" y="3037919"/>
                    <a:pt x="2658034" y="3066239"/>
                    <a:pt x="2641950" y="3086836"/>
                  </a:cubicBezTo>
                  <a:cubicBezTo>
                    <a:pt x="2638734" y="3090698"/>
                    <a:pt x="2653530" y="3102927"/>
                    <a:pt x="2660607" y="3103571"/>
                  </a:cubicBezTo>
                  <a:cubicBezTo>
                    <a:pt x="2673474" y="3103571"/>
                    <a:pt x="2669614" y="3090698"/>
                    <a:pt x="2667040" y="3084262"/>
                  </a:cubicBezTo>
                  <a:cubicBezTo>
                    <a:pt x="2658677" y="3061734"/>
                    <a:pt x="2658677" y="3043068"/>
                    <a:pt x="2685697" y="3034701"/>
                  </a:cubicBezTo>
                  <a:cubicBezTo>
                    <a:pt x="2698563" y="3030839"/>
                    <a:pt x="2692773" y="3017966"/>
                    <a:pt x="2698563" y="3007024"/>
                  </a:cubicBezTo>
                  <a:cubicBezTo>
                    <a:pt x="2711430" y="3025046"/>
                    <a:pt x="2735233" y="3028908"/>
                    <a:pt x="2742310" y="3051435"/>
                  </a:cubicBezTo>
                  <a:cubicBezTo>
                    <a:pt x="2743596" y="3055297"/>
                    <a:pt x="2748100" y="3059803"/>
                    <a:pt x="2751316" y="3057872"/>
                  </a:cubicBezTo>
                  <a:cubicBezTo>
                    <a:pt x="2787343" y="3035988"/>
                    <a:pt x="2828516" y="3087480"/>
                    <a:pt x="2863256" y="3048861"/>
                  </a:cubicBezTo>
                  <a:cubicBezTo>
                    <a:pt x="2866472" y="3045643"/>
                    <a:pt x="2874836" y="3046930"/>
                    <a:pt x="2881269" y="3046286"/>
                  </a:cubicBezTo>
                  <a:cubicBezTo>
                    <a:pt x="2886416" y="3042424"/>
                    <a:pt x="2892849" y="3043068"/>
                    <a:pt x="2899282" y="3043712"/>
                  </a:cubicBezTo>
                  <a:cubicBezTo>
                    <a:pt x="2903785" y="3044355"/>
                    <a:pt x="2910219" y="3042424"/>
                    <a:pt x="2912149" y="3048217"/>
                  </a:cubicBezTo>
                  <a:cubicBezTo>
                    <a:pt x="2914079" y="3057228"/>
                    <a:pt x="2903142" y="3054654"/>
                    <a:pt x="2900569" y="3059159"/>
                  </a:cubicBezTo>
                  <a:cubicBezTo>
                    <a:pt x="2935309" y="3070101"/>
                    <a:pt x="2949462" y="3106789"/>
                    <a:pt x="2979055" y="3124168"/>
                  </a:cubicBezTo>
                  <a:cubicBezTo>
                    <a:pt x="2989348" y="3129317"/>
                    <a:pt x="2999642" y="3138328"/>
                    <a:pt x="3000285" y="3153132"/>
                  </a:cubicBezTo>
                  <a:cubicBezTo>
                    <a:pt x="2998998" y="3174372"/>
                    <a:pt x="3020871" y="3155063"/>
                    <a:pt x="3025375" y="3167292"/>
                  </a:cubicBezTo>
                  <a:cubicBezTo>
                    <a:pt x="3027305" y="3173729"/>
                    <a:pt x="3032451" y="3172441"/>
                    <a:pt x="3036955" y="3172441"/>
                  </a:cubicBezTo>
                  <a:cubicBezTo>
                    <a:pt x="3040171" y="3187245"/>
                    <a:pt x="3051751" y="3188533"/>
                    <a:pt x="3063331" y="3190464"/>
                  </a:cubicBezTo>
                  <a:cubicBezTo>
                    <a:pt x="3118657" y="3176303"/>
                    <a:pt x="3173340" y="3187889"/>
                    <a:pt x="3193284" y="3235519"/>
                  </a:cubicBezTo>
                  <a:cubicBezTo>
                    <a:pt x="3206150" y="3265771"/>
                    <a:pt x="3246680" y="3299240"/>
                    <a:pt x="3213227" y="3340434"/>
                  </a:cubicBezTo>
                  <a:lnTo>
                    <a:pt x="3199072" y="3369607"/>
                  </a:lnTo>
                  <a:lnTo>
                    <a:pt x="3197787" y="3370685"/>
                  </a:lnTo>
                  <a:lnTo>
                    <a:pt x="3193780" y="3375168"/>
                  </a:lnTo>
                  <a:cubicBezTo>
                    <a:pt x="3194325" y="3374976"/>
                    <a:pt x="3196419" y="3373110"/>
                    <a:pt x="3199072" y="3369607"/>
                  </a:cubicBezTo>
                  <a:cubicBezTo>
                    <a:pt x="3206884" y="3362604"/>
                    <a:pt x="3213880" y="3353666"/>
                    <a:pt x="3226093" y="3360387"/>
                  </a:cubicBezTo>
                  <a:cubicBezTo>
                    <a:pt x="3238317" y="3360387"/>
                    <a:pt x="3250540" y="3361031"/>
                    <a:pt x="3262763" y="3361031"/>
                  </a:cubicBezTo>
                  <a:cubicBezTo>
                    <a:pt x="3269840" y="3371329"/>
                    <a:pt x="3269197" y="3380984"/>
                    <a:pt x="3262120" y="3390638"/>
                  </a:cubicBezTo>
                  <a:lnTo>
                    <a:pt x="3257938" y="3397236"/>
                  </a:lnTo>
                  <a:cubicBezTo>
                    <a:pt x="3258256" y="3397162"/>
                    <a:pt x="3259391" y="3395822"/>
                    <a:pt x="3261477" y="3393213"/>
                  </a:cubicBezTo>
                  <a:cubicBezTo>
                    <a:pt x="3265337" y="3387420"/>
                    <a:pt x="3270483" y="3382271"/>
                    <a:pt x="3277560" y="3380340"/>
                  </a:cubicBezTo>
                  <a:cubicBezTo>
                    <a:pt x="3316803" y="3381627"/>
                    <a:pt x="3354759" y="3385489"/>
                    <a:pt x="3377276" y="3423464"/>
                  </a:cubicBezTo>
                  <a:cubicBezTo>
                    <a:pt x="3395289" y="3431832"/>
                    <a:pt x="3415232" y="3422821"/>
                    <a:pt x="3433245" y="3428614"/>
                  </a:cubicBezTo>
                  <a:cubicBezTo>
                    <a:pt x="3463482" y="3421534"/>
                    <a:pt x="3492432" y="3426683"/>
                    <a:pt x="3520738" y="3436981"/>
                  </a:cubicBezTo>
                  <a:cubicBezTo>
                    <a:pt x="3531032" y="3440843"/>
                    <a:pt x="3541968" y="3444705"/>
                    <a:pt x="3545828" y="3456291"/>
                  </a:cubicBezTo>
                  <a:cubicBezTo>
                    <a:pt x="3559981" y="3475600"/>
                    <a:pt x="3575421" y="3488473"/>
                    <a:pt x="3602441" y="3481393"/>
                  </a:cubicBezTo>
                  <a:cubicBezTo>
                    <a:pt x="3620454" y="3476887"/>
                    <a:pt x="3635894" y="3481393"/>
                    <a:pt x="3634608" y="3506495"/>
                  </a:cubicBezTo>
                  <a:cubicBezTo>
                    <a:pt x="3634608" y="3514219"/>
                    <a:pt x="3639111" y="3522586"/>
                    <a:pt x="3641041" y="3530310"/>
                  </a:cubicBezTo>
                  <a:cubicBezTo>
                    <a:pt x="3644901" y="3548976"/>
                    <a:pt x="3644901" y="3567642"/>
                    <a:pt x="3641041" y="3586951"/>
                  </a:cubicBezTo>
                  <a:cubicBezTo>
                    <a:pt x="3622384" y="3634581"/>
                    <a:pt x="3571561" y="3654534"/>
                    <a:pt x="3545828" y="3697015"/>
                  </a:cubicBezTo>
                  <a:cubicBezTo>
                    <a:pt x="3541325" y="3704739"/>
                    <a:pt x="3533605" y="3709888"/>
                    <a:pt x="3527172" y="3716968"/>
                  </a:cubicBezTo>
                  <a:cubicBezTo>
                    <a:pt x="3522668" y="3720830"/>
                    <a:pt x="3516235" y="3724048"/>
                    <a:pt x="3521382" y="3731772"/>
                  </a:cubicBezTo>
                  <a:cubicBezTo>
                    <a:pt x="3515592" y="3768460"/>
                    <a:pt x="3523312" y="3805792"/>
                    <a:pt x="3515592" y="3842480"/>
                  </a:cubicBezTo>
                  <a:cubicBezTo>
                    <a:pt x="3511732" y="3859215"/>
                    <a:pt x="3496292" y="3872731"/>
                    <a:pt x="3502082" y="3892041"/>
                  </a:cubicBezTo>
                  <a:cubicBezTo>
                    <a:pt x="3495648" y="3902339"/>
                    <a:pt x="3504012" y="3915856"/>
                    <a:pt x="3495005" y="3925510"/>
                  </a:cubicBezTo>
                  <a:cubicBezTo>
                    <a:pt x="3481495" y="3944820"/>
                    <a:pt x="3462195" y="3962842"/>
                    <a:pt x="3455119" y="3984726"/>
                  </a:cubicBezTo>
                  <a:cubicBezTo>
                    <a:pt x="3451259" y="3996312"/>
                    <a:pt x="3452545" y="4008541"/>
                    <a:pt x="3439679" y="4014978"/>
                  </a:cubicBezTo>
                  <a:cubicBezTo>
                    <a:pt x="3435819" y="4026563"/>
                    <a:pt x="3428742" y="4029782"/>
                    <a:pt x="3416519" y="4029782"/>
                  </a:cubicBezTo>
                  <a:cubicBezTo>
                    <a:pt x="3402366" y="4029138"/>
                    <a:pt x="3388212" y="4027207"/>
                    <a:pt x="3374059" y="4031713"/>
                  </a:cubicBezTo>
                  <a:cubicBezTo>
                    <a:pt x="3339319" y="4058746"/>
                    <a:pt x="3294286" y="4070331"/>
                    <a:pt x="3264050" y="4104445"/>
                  </a:cubicBezTo>
                  <a:cubicBezTo>
                    <a:pt x="3256973" y="4112812"/>
                    <a:pt x="3245393" y="4118605"/>
                    <a:pt x="3251827" y="4133409"/>
                  </a:cubicBezTo>
                  <a:cubicBezTo>
                    <a:pt x="3255687" y="4145638"/>
                    <a:pt x="3256330" y="4157868"/>
                    <a:pt x="3251827" y="4170741"/>
                  </a:cubicBezTo>
                  <a:cubicBezTo>
                    <a:pt x="3244750" y="4211934"/>
                    <a:pt x="3217087" y="4242829"/>
                    <a:pt x="3195214" y="4276299"/>
                  </a:cubicBezTo>
                  <a:cubicBezTo>
                    <a:pt x="3190710" y="4273081"/>
                    <a:pt x="3190067" y="4267932"/>
                    <a:pt x="3191997" y="4262782"/>
                  </a:cubicBezTo>
                  <a:cubicBezTo>
                    <a:pt x="3189424" y="4266644"/>
                    <a:pt x="3188780" y="4271150"/>
                    <a:pt x="3187494" y="4275655"/>
                  </a:cubicBezTo>
                  <a:cubicBezTo>
                    <a:pt x="3184920" y="4281448"/>
                    <a:pt x="3180417" y="4285310"/>
                    <a:pt x="3176557" y="4289816"/>
                  </a:cubicBezTo>
                  <a:cubicBezTo>
                    <a:pt x="3161117" y="4305907"/>
                    <a:pt x="3139887" y="4315562"/>
                    <a:pt x="3147607" y="4346457"/>
                  </a:cubicBezTo>
                  <a:cubicBezTo>
                    <a:pt x="3152754" y="4365123"/>
                    <a:pt x="3089064" y="4408247"/>
                    <a:pt x="3063331" y="4408891"/>
                  </a:cubicBezTo>
                  <a:cubicBezTo>
                    <a:pt x="3051108" y="4420476"/>
                    <a:pt x="3036311" y="4417902"/>
                    <a:pt x="3021515" y="4416614"/>
                  </a:cubicBezTo>
                  <a:cubicBezTo>
                    <a:pt x="3018298" y="4415971"/>
                    <a:pt x="3014438" y="4414040"/>
                    <a:pt x="3010578" y="4413396"/>
                  </a:cubicBezTo>
                  <a:cubicBezTo>
                    <a:pt x="3012508" y="4413396"/>
                    <a:pt x="3006075" y="4419189"/>
                    <a:pt x="3009935" y="4416614"/>
                  </a:cubicBezTo>
                  <a:cubicBezTo>
                    <a:pt x="3024731" y="4428200"/>
                    <a:pt x="3028591" y="4446222"/>
                    <a:pt x="3039528" y="4460383"/>
                  </a:cubicBezTo>
                  <a:cubicBezTo>
                    <a:pt x="3048535" y="4471968"/>
                    <a:pt x="3040171" y="4484198"/>
                    <a:pt x="3033738" y="4495140"/>
                  </a:cubicBezTo>
                  <a:cubicBezTo>
                    <a:pt x="3010578" y="4530540"/>
                    <a:pt x="2976482" y="4549850"/>
                    <a:pt x="2935309" y="4554999"/>
                  </a:cubicBezTo>
                  <a:cubicBezTo>
                    <a:pt x="2909575" y="4558217"/>
                    <a:pt x="2896066" y="4569159"/>
                    <a:pt x="2895422" y="4596192"/>
                  </a:cubicBezTo>
                  <a:cubicBezTo>
                    <a:pt x="2894779" y="4625157"/>
                    <a:pt x="2874836" y="4630950"/>
                    <a:pt x="2850389" y="4630950"/>
                  </a:cubicBezTo>
                  <a:cubicBezTo>
                    <a:pt x="2841383" y="4630950"/>
                    <a:pt x="2828516" y="4627731"/>
                    <a:pt x="2824656" y="4637386"/>
                  </a:cubicBezTo>
                  <a:cubicBezTo>
                    <a:pt x="2819509" y="4649615"/>
                    <a:pt x="2833663" y="4650903"/>
                    <a:pt x="2840096" y="4656695"/>
                  </a:cubicBezTo>
                  <a:cubicBezTo>
                    <a:pt x="2850389" y="4665707"/>
                    <a:pt x="2849746" y="4674074"/>
                    <a:pt x="2839453" y="4682441"/>
                  </a:cubicBezTo>
                  <a:cubicBezTo>
                    <a:pt x="2822083" y="4697245"/>
                    <a:pt x="2811789" y="4715267"/>
                    <a:pt x="2809216" y="4738439"/>
                  </a:cubicBezTo>
                  <a:cubicBezTo>
                    <a:pt x="2807929" y="4752599"/>
                    <a:pt x="2797636" y="4762897"/>
                    <a:pt x="2786056" y="4771265"/>
                  </a:cubicBezTo>
                  <a:cubicBezTo>
                    <a:pt x="2760966" y="4788644"/>
                    <a:pt x="2760966" y="4788644"/>
                    <a:pt x="2785413" y="4809884"/>
                  </a:cubicBezTo>
                  <a:cubicBezTo>
                    <a:pt x="2791846" y="4815677"/>
                    <a:pt x="2798279" y="4820826"/>
                    <a:pt x="2798923" y="4830481"/>
                  </a:cubicBezTo>
                  <a:cubicBezTo>
                    <a:pt x="2798279" y="4831768"/>
                    <a:pt x="2798279" y="4833699"/>
                    <a:pt x="2798923" y="4835630"/>
                  </a:cubicBezTo>
                  <a:cubicBezTo>
                    <a:pt x="2797636" y="4850434"/>
                    <a:pt x="2785413" y="4858158"/>
                    <a:pt x="2775763" y="4867169"/>
                  </a:cubicBezTo>
                  <a:cubicBezTo>
                    <a:pt x="2764183" y="4878111"/>
                    <a:pt x="2754533" y="4889696"/>
                    <a:pt x="2750673" y="4905144"/>
                  </a:cubicBezTo>
                  <a:cubicBezTo>
                    <a:pt x="2748743" y="4913511"/>
                    <a:pt x="2746170" y="4922523"/>
                    <a:pt x="2737807" y="4925741"/>
                  </a:cubicBezTo>
                  <a:cubicBezTo>
                    <a:pt x="2706283" y="4937326"/>
                    <a:pt x="2706283" y="4959854"/>
                    <a:pt x="2715933" y="4986244"/>
                  </a:cubicBezTo>
                  <a:cubicBezTo>
                    <a:pt x="2715290" y="4992680"/>
                    <a:pt x="2712717" y="4997829"/>
                    <a:pt x="2707570" y="5001691"/>
                  </a:cubicBezTo>
                  <a:cubicBezTo>
                    <a:pt x="2700493" y="5006840"/>
                    <a:pt x="2691487" y="5008128"/>
                    <a:pt x="2684410" y="5014564"/>
                  </a:cubicBezTo>
                  <a:cubicBezTo>
                    <a:pt x="2677334" y="5022288"/>
                    <a:pt x="2674760" y="5032586"/>
                    <a:pt x="2670900" y="5042241"/>
                  </a:cubicBezTo>
                  <a:cubicBezTo>
                    <a:pt x="2665754" y="5055114"/>
                    <a:pt x="2658677" y="5064125"/>
                    <a:pt x="2643237" y="5060907"/>
                  </a:cubicBezTo>
                  <a:cubicBezTo>
                    <a:pt x="2636804" y="5058976"/>
                    <a:pt x="2633587" y="5054470"/>
                    <a:pt x="2632944" y="5048034"/>
                  </a:cubicBezTo>
                  <a:lnTo>
                    <a:pt x="2630320" y="5037645"/>
                  </a:lnTo>
                  <a:cubicBezTo>
                    <a:pt x="2624741" y="5034236"/>
                    <a:pt x="2612196" y="5047390"/>
                    <a:pt x="2609784" y="5037736"/>
                  </a:cubicBezTo>
                  <a:cubicBezTo>
                    <a:pt x="2603994" y="5015208"/>
                    <a:pt x="2596274" y="4995255"/>
                    <a:pt x="2568611" y="4993968"/>
                  </a:cubicBezTo>
                  <a:cubicBezTo>
                    <a:pt x="2564108" y="4993968"/>
                    <a:pt x="2559604" y="4992680"/>
                    <a:pt x="2555744" y="4990749"/>
                  </a:cubicBezTo>
                  <a:cubicBezTo>
                    <a:pt x="2543521" y="4982382"/>
                    <a:pt x="2546738" y="4974014"/>
                    <a:pt x="2553814" y="4964360"/>
                  </a:cubicBezTo>
                  <a:cubicBezTo>
                    <a:pt x="2555744" y="4961785"/>
                    <a:pt x="2557031" y="4959854"/>
                    <a:pt x="2558961" y="4957280"/>
                  </a:cubicBezTo>
                  <a:cubicBezTo>
                    <a:pt x="2569898" y="4945050"/>
                    <a:pt x="2569254" y="4933465"/>
                    <a:pt x="2557031" y="4921879"/>
                  </a:cubicBezTo>
                  <a:cubicBezTo>
                    <a:pt x="2543521" y="4909650"/>
                    <a:pt x="2540948" y="4896133"/>
                    <a:pt x="2553171" y="4881329"/>
                  </a:cubicBezTo>
                  <a:cubicBezTo>
                    <a:pt x="2557674" y="4875536"/>
                    <a:pt x="2555744" y="4869100"/>
                    <a:pt x="2556388" y="4863307"/>
                  </a:cubicBezTo>
                  <a:cubicBezTo>
                    <a:pt x="2556388" y="4860732"/>
                    <a:pt x="2556388" y="4858801"/>
                    <a:pt x="2557031" y="4856227"/>
                  </a:cubicBezTo>
                  <a:cubicBezTo>
                    <a:pt x="2555744" y="4847859"/>
                    <a:pt x="2548668" y="4851077"/>
                    <a:pt x="2543521" y="4849790"/>
                  </a:cubicBezTo>
                  <a:cubicBezTo>
                    <a:pt x="2532584" y="4849147"/>
                    <a:pt x="2516501" y="4847859"/>
                    <a:pt x="2517788" y="4834986"/>
                  </a:cubicBezTo>
                  <a:cubicBezTo>
                    <a:pt x="2519075" y="4821470"/>
                    <a:pt x="2522291" y="4804735"/>
                    <a:pt x="2540304" y="4798942"/>
                  </a:cubicBezTo>
                  <a:cubicBezTo>
                    <a:pt x="2548668" y="4797655"/>
                    <a:pt x="2556388" y="4798942"/>
                    <a:pt x="2564108" y="4802804"/>
                  </a:cubicBezTo>
                  <a:cubicBezTo>
                    <a:pt x="2567968" y="4804735"/>
                    <a:pt x="2571828" y="4807953"/>
                    <a:pt x="2576974" y="4805378"/>
                  </a:cubicBezTo>
                  <a:cubicBezTo>
                    <a:pt x="2579548" y="4800873"/>
                    <a:pt x="2580834" y="4795724"/>
                    <a:pt x="2582764" y="4791218"/>
                  </a:cubicBezTo>
                  <a:cubicBezTo>
                    <a:pt x="2586624" y="4782207"/>
                    <a:pt x="2600777" y="4775771"/>
                    <a:pt x="2587911" y="4764185"/>
                  </a:cubicBezTo>
                  <a:cubicBezTo>
                    <a:pt x="2575044" y="4748094"/>
                    <a:pt x="2593057" y="4732646"/>
                    <a:pt x="2587267" y="4716555"/>
                  </a:cubicBezTo>
                  <a:cubicBezTo>
                    <a:pt x="2587267" y="4710118"/>
                    <a:pt x="2589841" y="4704325"/>
                    <a:pt x="2593057" y="4699176"/>
                  </a:cubicBezTo>
                  <a:cubicBezTo>
                    <a:pt x="2605281" y="4678580"/>
                    <a:pt x="2592414" y="4676649"/>
                    <a:pt x="2576974" y="4677292"/>
                  </a:cubicBezTo>
                  <a:cubicBezTo>
                    <a:pt x="2567324" y="4672787"/>
                    <a:pt x="2562821" y="4665707"/>
                    <a:pt x="2562821" y="4654765"/>
                  </a:cubicBezTo>
                  <a:cubicBezTo>
                    <a:pt x="2564751" y="4643822"/>
                    <a:pt x="2565394" y="4632880"/>
                    <a:pt x="2566038" y="4621938"/>
                  </a:cubicBezTo>
                  <a:cubicBezTo>
                    <a:pt x="2576974" y="4594262"/>
                    <a:pt x="2557674" y="4565297"/>
                    <a:pt x="2569254" y="4537620"/>
                  </a:cubicBezTo>
                  <a:cubicBezTo>
                    <a:pt x="2575688" y="4528609"/>
                    <a:pt x="2586624" y="4522817"/>
                    <a:pt x="2585981" y="4509944"/>
                  </a:cubicBezTo>
                  <a:cubicBezTo>
                    <a:pt x="2586624" y="4507369"/>
                    <a:pt x="2587267" y="4504151"/>
                    <a:pt x="2587911" y="4501576"/>
                  </a:cubicBezTo>
                  <a:cubicBezTo>
                    <a:pt x="2592414" y="4489990"/>
                    <a:pt x="2596274" y="4478405"/>
                    <a:pt x="2598847" y="4466819"/>
                  </a:cubicBezTo>
                  <a:cubicBezTo>
                    <a:pt x="2616861" y="4410822"/>
                    <a:pt x="2611071" y="4352250"/>
                    <a:pt x="2616217" y="4295609"/>
                  </a:cubicBezTo>
                  <a:cubicBezTo>
                    <a:pt x="2622007" y="4237680"/>
                    <a:pt x="2622651" y="4177821"/>
                    <a:pt x="2643237" y="4121180"/>
                  </a:cubicBezTo>
                  <a:cubicBezTo>
                    <a:pt x="2643880" y="4118605"/>
                    <a:pt x="2646454" y="4116031"/>
                    <a:pt x="2649027" y="4114100"/>
                  </a:cubicBezTo>
                  <a:cubicBezTo>
                    <a:pt x="2650957" y="4099296"/>
                    <a:pt x="2652887" y="4085135"/>
                    <a:pt x="2654817" y="4070331"/>
                  </a:cubicBezTo>
                  <a:cubicBezTo>
                    <a:pt x="2647740" y="4049735"/>
                    <a:pt x="2651600" y="4027851"/>
                    <a:pt x="2650314" y="4007254"/>
                  </a:cubicBezTo>
                  <a:cubicBezTo>
                    <a:pt x="2649670" y="3994381"/>
                    <a:pt x="2649670" y="3982152"/>
                    <a:pt x="2649027" y="3969922"/>
                  </a:cubicBezTo>
                  <a:cubicBezTo>
                    <a:pt x="2623294" y="3942889"/>
                    <a:pt x="2591771" y="3923580"/>
                    <a:pt x="2557031" y="3911994"/>
                  </a:cubicBezTo>
                  <a:cubicBezTo>
                    <a:pt x="2522291" y="3900408"/>
                    <a:pt x="2501705" y="3876593"/>
                    <a:pt x="2486908" y="3845698"/>
                  </a:cubicBezTo>
                  <a:cubicBezTo>
                    <a:pt x="2483691" y="3835400"/>
                    <a:pt x="2484978" y="3824458"/>
                    <a:pt x="2479188" y="3815447"/>
                  </a:cubicBezTo>
                  <a:cubicBezTo>
                    <a:pt x="2468252" y="3794206"/>
                    <a:pt x="2456672" y="3773609"/>
                    <a:pt x="2441232" y="3754944"/>
                  </a:cubicBezTo>
                  <a:cubicBezTo>
                    <a:pt x="2438015" y="3751082"/>
                    <a:pt x="2434155" y="3747220"/>
                    <a:pt x="2432868" y="3742071"/>
                  </a:cubicBezTo>
                  <a:cubicBezTo>
                    <a:pt x="2419359" y="3682855"/>
                    <a:pt x="2414212" y="3673200"/>
                    <a:pt x="2367892" y="3613341"/>
                  </a:cubicBezTo>
                  <a:cubicBezTo>
                    <a:pt x="2364676" y="3603042"/>
                    <a:pt x="2365319" y="3592100"/>
                    <a:pt x="2361459" y="3581802"/>
                  </a:cubicBezTo>
                  <a:cubicBezTo>
                    <a:pt x="2360816" y="3579227"/>
                    <a:pt x="2360172" y="3576009"/>
                    <a:pt x="2359529" y="3572791"/>
                  </a:cubicBezTo>
                  <a:cubicBezTo>
                    <a:pt x="2358886" y="3565067"/>
                    <a:pt x="2358886" y="3557987"/>
                    <a:pt x="2359529" y="3550263"/>
                  </a:cubicBezTo>
                  <a:cubicBezTo>
                    <a:pt x="2359529" y="3547045"/>
                    <a:pt x="2360172" y="3543827"/>
                    <a:pt x="2360816" y="3541252"/>
                  </a:cubicBezTo>
                  <a:cubicBezTo>
                    <a:pt x="2366606" y="3520655"/>
                    <a:pt x="2392339" y="3507139"/>
                    <a:pt x="2369822" y="3476887"/>
                  </a:cubicBezTo>
                  <a:cubicBezTo>
                    <a:pt x="2354382" y="3456934"/>
                    <a:pt x="2378185" y="3430545"/>
                    <a:pt x="2390409" y="3409304"/>
                  </a:cubicBezTo>
                  <a:cubicBezTo>
                    <a:pt x="2393625" y="3404155"/>
                    <a:pt x="2396842" y="3399649"/>
                    <a:pt x="2400702" y="3395144"/>
                  </a:cubicBezTo>
                  <a:cubicBezTo>
                    <a:pt x="2421289" y="3379696"/>
                    <a:pt x="2439302" y="3362318"/>
                    <a:pt x="2447665" y="3336572"/>
                  </a:cubicBezTo>
                  <a:cubicBezTo>
                    <a:pt x="2448952" y="3334641"/>
                    <a:pt x="2450882" y="3332066"/>
                    <a:pt x="2452812" y="3330135"/>
                  </a:cubicBezTo>
                  <a:cubicBezTo>
                    <a:pt x="2475328" y="3315331"/>
                    <a:pt x="2473398" y="3291516"/>
                    <a:pt x="2474042" y="3268989"/>
                  </a:cubicBezTo>
                  <a:cubicBezTo>
                    <a:pt x="2474685" y="3266414"/>
                    <a:pt x="2475328" y="3263196"/>
                    <a:pt x="2475971" y="3260621"/>
                  </a:cubicBezTo>
                  <a:cubicBezTo>
                    <a:pt x="2481118" y="3225864"/>
                    <a:pt x="2480475" y="3192395"/>
                    <a:pt x="2461818" y="3160856"/>
                  </a:cubicBezTo>
                  <a:cubicBezTo>
                    <a:pt x="2457315" y="3153776"/>
                    <a:pt x="2457315" y="3144121"/>
                    <a:pt x="2447022" y="3142834"/>
                  </a:cubicBezTo>
                  <a:cubicBezTo>
                    <a:pt x="2436085" y="3142190"/>
                    <a:pt x="2428365" y="3147983"/>
                    <a:pt x="2423862" y="3156350"/>
                  </a:cubicBezTo>
                  <a:cubicBezTo>
                    <a:pt x="2415499" y="3171154"/>
                    <a:pt x="2410995" y="3196256"/>
                    <a:pt x="2389122" y="3189176"/>
                  </a:cubicBezTo>
                  <a:cubicBezTo>
                    <a:pt x="2361459" y="3181453"/>
                    <a:pt x="2326076" y="3193682"/>
                    <a:pt x="2306776" y="3162143"/>
                  </a:cubicBezTo>
                  <a:cubicBezTo>
                    <a:pt x="2299056" y="3135110"/>
                    <a:pt x="2270749" y="3136397"/>
                    <a:pt x="2254023" y="3120950"/>
                  </a:cubicBezTo>
                  <a:cubicBezTo>
                    <a:pt x="2253380" y="3115157"/>
                    <a:pt x="2253380" y="3109364"/>
                    <a:pt x="2252736" y="3102927"/>
                  </a:cubicBezTo>
                  <a:cubicBezTo>
                    <a:pt x="2247590" y="3092629"/>
                    <a:pt x="2250163" y="3081687"/>
                    <a:pt x="2249520" y="3071389"/>
                  </a:cubicBezTo>
                  <a:cubicBezTo>
                    <a:pt x="2248876" y="3065596"/>
                    <a:pt x="2249520" y="3059803"/>
                    <a:pt x="2241800" y="3059159"/>
                  </a:cubicBezTo>
                  <a:cubicBezTo>
                    <a:pt x="2230220" y="3055297"/>
                    <a:pt x="2221856" y="3047574"/>
                    <a:pt x="2216066" y="3037275"/>
                  </a:cubicBezTo>
                  <a:cubicBezTo>
                    <a:pt x="2211563" y="3020540"/>
                    <a:pt x="2199340" y="3021184"/>
                    <a:pt x="2186473" y="3023115"/>
                  </a:cubicBezTo>
                  <a:cubicBezTo>
                    <a:pt x="2175537" y="3022471"/>
                    <a:pt x="2163957" y="3023115"/>
                    <a:pt x="2156880" y="3012817"/>
                  </a:cubicBezTo>
                  <a:cubicBezTo>
                    <a:pt x="2146587" y="2998013"/>
                    <a:pt x="2131147" y="3009598"/>
                    <a:pt x="2118924" y="3005736"/>
                  </a:cubicBezTo>
                  <a:cubicBezTo>
                    <a:pt x="2100910" y="3004449"/>
                    <a:pt x="2086757" y="2994151"/>
                    <a:pt x="2078394" y="2980634"/>
                  </a:cubicBezTo>
                  <a:cubicBezTo>
                    <a:pt x="2061024" y="2949739"/>
                    <a:pt x="2036578" y="2937510"/>
                    <a:pt x="2002481" y="2945233"/>
                  </a:cubicBezTo>
                  <a:cubicBezTo>
                    <a:pt x="1983825" y="2956819"/>
                    <a:pt x="1965168" y="2955532"/>
                    <a:pt x="1946511" y="2945233"/>
                  </a:cubicBezTo>
                  <a:cubicBezTo>
                    <a:pt x="1936218" y="2945233"/>
                    <a:pt x="1929142" y="2938153"/>
                    <a:pt x="1920778" y="2933004"/>
                  </a:cubicBezTo>
                  <a:cubicBezTo>
                    <a:pt x="1910485" y="2926568"/>
                    <a:pt x="1898905" y="2929786"/>
                    <a:pt x="1887968" y="2927855"/>
                  </a:cubicBezTo>
                  <a:cubicBezTo>
                    <a:pt x="1869955" y="2925280"/>
                    <a:pt x="1860305" y="2911764"/>
                    <a:pt x="1850655" y="2898247"/>
                  </a:cubicBezTo>
                  <a:cubicBezTo>
                    <a:pt x="1843579" y="2889236"/>
                    <a:pt x="1832642" y="2892454"/>
                    <a:pt x="1823636" y="2889880"/>
                  </a:cubicBezTo>
                  <a:cubicBezTo>
                    <a:pt x="1766379" y="2866708"/>
                    <a:pt x="1747079" y="2837744"/>
                    <a:pt x="1747079" y="2774667"/>
                  </a:cubicBezTo>
                  <a:cubicBezTo>
                    <a:pt x="1747079" y="2761794"/>
                    <a:pt x="1741289" y="2750852"/>
                    <a:pt x="1738716" y="2738622"/>
                  </a:cubicBezTo>
                  <a:cubicBezTo>
                    <a:pt x="1736786" y="2728324"/>
                    <a:pt x="1733569" y="2718669"/>
                    <a:pt x="1725849" y="2711589"/>
                  </a:cubicBezTo>
                  <a:cubicBezTo>
                    <a:pt x="1712983" y="2696141"/>
                    <a:pt x="1698186" y="2683268"/>
                    <a:pt x="1684676" y="2668465"/>
                  </a:cubicBezTo>
                  <a:cubicBezTo>
                    <a:pt x="1670523" y="2653661"/>
                    <a:pt x="1653797" y="2641431"/>
                    <a:pt x="1656370" y="2616329"/>
                  </a:cubicBezTo>
                  <a:cubicBezTo>
                    <a:pt x="1657657" y="2605387"/>
                    <a:pt x="1646077" y="2599594"/>
                    <a:pt x="1639643" y="2591870"/>
                  </a:cubicBezTo>
                  <a:cubicBezTo>
                    <a:pt x="1615197" y="2562263"/>
                    <a:pt x="1592037" y="2531367"/>
                    <a:pt x="1581100" y="2493392"/>
                  </a:cubicBezTo>
                  <a:cubicBezTo>
                    <a:pt x="1580457" y="2485025"/>
                    <a:pt x="1580457" y="2476014"/>
                    <a:pt x="1580457" y="2467002"/>
                  </a:cubicBezTo>
                  <a:cubicBezTo>
                    <a:pt x="1581100" y="2446406"/>
                    <a:pt x="1561157" y="2443187"/>
                    <a:pt x="1550864" y="2432245"/>
                  </a:cubicBezTo>
                  <a:cubicBezTo>
                    <a:pt x="1539927" y="2430958"/>
                    <a:pt x="1546361" y="2439969"/>
                    <a:pt x="1543787" y="2443831"/>
                  </a:cubicBezTo>
                  <a:cubicBezTo>
                    <a:pt x="1543787" y="2457991"/>
                    <a:pt x="1550864" y="2469577"/>
                    <a:pt x="1554724" y="2482450"/>
                  </a:cubicBezTo>
                  <a:cubicBezTo>
                    <a:pt x="1556654" y="2486312"/>
                    <a:pt x="1558584" y="2489530"/>
                    <a:pt x="1560514" y="2493392"/>
                  </a:cubicBezTo>
                  <a:cubicBezTo>
                    <a:pt x="1563731" y="2497898"/>
                    <a:pt x="1566304" y="2502403"/>
                    <a:pt x="1569520" y="2506909"/>
                  </a:cubicBezTo>
                  <a:cubicBezTo>
                    <a:pt x="1574667" y="2515276"/>
                    <a:pt x="1577884" y="2524931"/>
                    <a:pt x="1582387" y="2533298"/>
                  </a:cubicBezTo>
                  <a:cubicBezTo>
                    <a:pt x="1590107" y="2578354"/>
                    <a:pt x="1623560" y="2614398"/>
                    <a:pt x="1629350" y="2660741"/>
                  </a:cubicBezTo>
                  <a:cubicBezTo>
                    <a:pt x="1631923" y="2680694"/>
                    <a:pt x="1659587" y="2682625"/>
                    <a:pt x="1663447" y="2702578"/>
                  </a:cubicBezTo>
                  <a:cubicBezTo>
                    <a:pt x="1665377" y="2714164"/>
                    <a:pt x="1664090" y="2725106"/>
                    <a:pt x="1655083" y="2733473"/>
                  </a:cubicBezTo>
                  <a:cubicBezTo>
                    <a:pt x="1630637" y="2732829"/>
                    <a:pt x="1577884" y="2691636"/>
                    <a:pt x="1578527" y="2668465"/>
                  </a:cubicBezTo>
                  <a:cubicBezTo>
                    <a:pt x="1579814" y="2636926"/>
                    <a:pt x="1563731" y="2618904"/>
                    <a:pt x="1538641" y="2605387"/>
                  </a:cubicBezTo>
                  <a:cubicBezTo>
                    <a:pt x="1533494" y="2602169"/>
                    <a:pt x="1529634" y="2597020"/>
                    <a:pt x="1526417" y="2591870"/>
                  </a:cubicBezTo>
                  <a:cubicBezTo>
                    <a:pt x="1516767" y="2577710"/>
                    <a:pt x="1527061" y="2567412"/>
                    <a:pt x="1534137" y="2556470"/>
                  </a:cubicBezTo>
                  <a:cubicBezTo>
                    <a:pt x="1531564" y="2534586"/>
                    <a:pt x="1516767" y="2518494"/>
                    <a:pt x="1503258" y="2503690"/>
                  </a:cubicBezTo>
                  <a:cubicBezTo>
                    <a:pt x="1476881" y="2476657"/>
                    <a:pt x="1465301" y="2445762"/>
                    <a:pt x="1467231" y="2408430"/>
                  </a:cubicBezTo>
                  <a:cubicBezTo>
                    <a:pt x="1467231" y="2399419"/>
                    <a:pt x="1467231" y="2390408"/>
                    <a:pt x="1462084" y="2382685"/>
                  </a:cubicBezTo>
                  <a:cubicBezTo>
                    <a:pt x="1455008" y="2369812"/>
                    <a:pt x="1446001" y="2358226"/>
                    <a:pt x="1431848" y="2351789"/>
                  </a:cubicBezTo>
                  <a:cubicBezTo>
                    <a:pt x="1383598" y="2331836"/>
                    <a:pt x="1368158" y="2288068"/>
                    <a:pt x="1354648" y="2243013"/>
                  </a:cubicBezTo>
                  <a:cubicBezTo>
                    <a:pt x="1354005" y="2233358"/>
                    <a:pt x="1355292" y="2224347"/>
                    <a:pt x="1350789" y="2215336"/>
                  </a:cubicBezTo>
                  <a:cubicBezTo>
                    <a:pt x="1305112" y="2159338"/>
                    <a:pt x="1294176" y="2096904"/>
                    <a:pt x="1317979" y="2028678"/>
                  </a:cubicBezTo>
                  <a:cubicBezTo>
                    <a:pt x="1325699" y="2011299"/>
                    <a:pt x="1321839" y="1992633"/>
                    <a:pt x="1322482" y="1975255"/>
                  </a:cubicBezTo>
                  <a:cubicBezTo>
                    <a:pt x="1321195" y="1942429"/>
                    <a:pt x="1336635" y="1915396"/>
                    <a:pt x="1353362" y="1889650"/>
                  </a:cubicBezTo>
                  <a:cubicBezTo>
                    <a:pt x="1363012" y="1878708"/>
                    <a:pt x="1362368" y="1865191"/>
                    <a:pt x="1364942" y="1852962"/>
                  </a:cubicBezTo>
                  <a:cubicBezTo>
                    <a:pt x="1365585" y="1845238"/>
                    <a:pt x="1362368" y="1838158"/>
                    <a:pt x="1361725" y="1831078"/>
                  </a:cubicBezTo>
                  <a:cubicBezTo>
                    <a:pt x="1359795" y="1815630"/>
                    <a:pt x="1361725" y="1799539"/>
                    <a:pt x="1356578" y="1784091"/>
                  </a:cubicBezTo>
                  <a:cubicBezTo>
                    <a:pt x="1355292" y="1774436"/>
                    <a:pt x="1355292" y="1764782"/>
                    <a:pt x="1363655" y="1757058"/>
                  </a:cubicBezTo>
                  <a:cubicBezTo>
                    <a:pt x="1378452" y="1748690"/>
                    <a:pt x="1393892" y="1753196"/>
                    <a:pt x="1409331" y="1757058"/>
                  </a:cubicBezTo>
                  <a:cubicBezTo>
                    <a:pt x="1412548" y="1739679"/>
                    <a:pt x="1399038" y="1730668"/>
                    <a:pt x="1390675" y="1719726"/>
                  </a:cubicBezTo>
                  <a:cubicBezTo>
                    <a:pt x="1384242" y="1703635"/>
                    <a:pt x="1381668" y="1684969"/>
                    <a:pt x="1359795" y="1683038"/>
                  </a:cubicBezTo>
                  <a:cubicBezTo>
                    <a:pt x="1343069" y="1659867"/>
                    <a:pt x="1313475" y="1668878"/>
                    <a:pt x="1293532" y="1654074"/>
                  </a:cubicBezTo>
                  <a:cubicBezTo>
                    <a:pt x="1286456" y="1616742"/>
                    <a:pt x="1280022" y="1579411"/>
                    <a:pt x="1261366" y="1545297"/>
                  </a:cubicBezTo>
                  <a:cubicBezTo>
                    <a:pt x="1265226" y="1524057"/>
                    <a:pt x="1244639" y="1521482"/>
                    <a:pt x="1234346" y="1510540"/>
                  </a:cubicBezTo>
                  <a:cubicBezTo>
                    <a:pt x="1233059" y="1507966"/>
                    <a:pt x="1231773" y="1505391"/>
                    <a:pt x="1231129" y="1502173"/>
                  </a:cubicBezTo>
                  <a:cubicBezTo>
                    <a:pt x="1227269" y="1484151"/>
                    <a:pt x="1233703" y="1462267"/>
                    <a:pt x="1212473" y="1451325"/>
                  </a:cubicBezTo>
                  <a:cubicBezTo>
                    <a:pt x="1189956" y="1433946"/>
                    <a:pt x="1191886" y="1408844"/>
                    <a:pt x="1191243" y="1384385"/>
                  </a:cubicBezTo>
                  <a:cubicBezTo>
                    <a:pt x="1179663" y="1374731"/>
                    <a:pt x="1166153" y="1365719"/>
                    <a:pt x="1161650" y="1349628"/>
                  </a:cubicBezTo>
                  <a:cubicBezTo>
                    <a:pt x="1146853" y="1330962"/>
                    <a:pt x="1140420" y="1307147"/>
                    <a:pt x="1122407" y="1290413"/>
                  </a:cubicBezTo>
                  <a:cubicBezTo>
                    <a:pt x="1109540" y="1278183"/>
                    <a:pt x="1101820" y="1276896"/>
                    <a:pt x="1092170" y="1291700"/>
                  </a:cubicBezTo>
                  <a:cubicBezTo>
                    <a:pt x="1074157" y="1299424"/>
                    <a:pt x="1060004" y="1292344"/>
                    <a:pt x="1047780" y="1280114"/>
                  </a:cubicBezTo>
                  <a:cubicBezTo>
                    <a:pt x="1036844" y="1269172"/>
                    <a:pt x="1023977" y="1260805"/>
                    <a:pt x="1011754" y="1251794"/>
                  </a:cubicBezTo>
                  <a:cubicBezTo>
                    <a:pt x="1004034" y="1245357"/>
                    <a:pt x="999531" y="1233128"/>
                    <a:pt x="986021" y="1240852"/>
                  </a:cubicBezTo>
                  <a:cubicBezTo>
                    <a:pt x="930695" y="1249219"/>
                    <a:pt x="877298" y="1249863"/>
                    <a:pt x="830335" y="1212531"/>
                  </a:cubicBezTo>
                  <a:cubicBezTo>
                    <a:pt x="813609" y="1199658"/>
                    <a:pt x="797525" y="1185498"/>
                    <a:pt x="774366" y="1199658"/>
                  </a:cubicBezTo>
                  <a:cubicBezTo>
                    <a:pt x="766002" y="1206095"/>
                    <a:pt x="763429" y="1217680"/>
                    <a:pt x="755709" y="1224117"/>
                  </a:cubicBezTo>
                  <a:cubicBezTo>
                    <a:pt x="727402" y="1236346"/>
                    <a:pt x="711963" y="1269816"/>
                    <a:pt x="677223" y="1270459"/>
                  </a:cubicBezTo>
                  <a:cubicBezTo>
                    <a:pt x="667573" y="1271747"/>
                    <a:pt x="657280" y="1271747"/>
                    <a:pt x="648273" y="1267885"/>
                  </a:cubicBezTo>
                  <a:cubicBezTo>
                    <a:pt x="631546" y="1253063"/>
                    <a:pt x="650203" y="1197727"/>
                    <a:pt x="638623" y="1212531"/>
                  </a:cubicBezTo>
                  <a:cubicBezTo>
                    <a:pt x="628330" y="1224760"/>
                    <a:pt x="621896" y="1238921"/>
                    <a:pt x="610960" y="1250506"/>
                  </a:cubicBezTo>
                  <a:cubicBezTo>
                    <a:pt x="598732" y="1264023"/>
                    <a:pt x="573003" y="1272390"/>
                    <a:pt x="598737" y="1298136"/>
                  </a:cubicBezTo>
                  <a:cubicBezTo>
                    <a:pt x="607098" y="1307147"/>
                    <a:pt x="593590" y="1320664"/>
                    <a:pt x="582653" y="1328388"/>
                  </a:cubicBezTo>
                  <a:cubicBezTo>
                    <a:pt x="519607" y="1371512"/>
                    <a:pt x="452701" y="1410131"/>
                    <a:pt x="396088" y="1462910"/>
                  </a:cubicBezTo>
                  <a:cubicBezTo>
                    <a:pt x="383865" y="1474496"/>
                    <a:pt x="367138" y="1481576"/>
                    <a:pt x="351698" y="1485438"/>
                  </a:cubicBezTo>
                  <a:cubicBezTo>
                    <a:pt x="297658" y="1500886"/>
                    <a:pt x="249409" y="1530494"/>
                    <a:pt x="194726" y="1545297"/>
                  </a:cubicBezTo>
                  <a:cubicBezTo>
                    <a:pt x="192796" y="1547228"/>
                    <a:pt x="190222" y="1548516"/>
                    <a:pt x="188292" y="1550447"/>
                  </a:cubicBezTo>
                  <a:cubicBezTo>
                    <a:pt x="182503" y="1560745"/>
                    <a:pt x="174783" y="1568469"/>
                    <a:pt x="162559" y="1569756"/>
                  </a:cubicBezTo>
                  <a:cubicBezTo>
                    <a:pt x="156126" y="1569112"/>
                    <a:pt x="150336" y="1567182"/>
                    <a:pt x="149693" y="1559458"/>
                  </a:cubicBezTo>
                  <a:cubicBezTo>
                    <a:pt x="182503" y="1512471"/>
                    <a:pt x="232039" y="1491231"/>
                    <a:pt x="282862" y="1471922"/>
                  </a:cubicBezTo>
                  <a:cubicBezTo>
                    <a:pt x="297015" y="1466129"/>
                    <a:pt x="309882" y="1460979"/>
                    <a:pt x="318888" y="1448107"/>
                  </a:cubicBezTo>
                  <a:cubicBezTo>
                    <a:pt x="329825" y="1432015"/>
                    <a:pt x="347195" y="1423648"/>
                    <a:pt x="363921" y="1415280"/>
                  </a:cubicBezTo>
                  <a:cubicBezTo>
                    <a:pt x="394801" y="1400476"/>
                    <a:pt x="416031" y="1377305"/>
                    <a:pt x="423751" y="1343835"/>
                  </a:cubicBezTo>
                  <a:cubicBezTo>
                    <a:pt x="425038" y="1338043"/>
                    <a:pt x="432114" y="1331606"/>
                    <a:pt x="425681" y="1326457"/>
                  </a:cubicBezTo>
                  <a:cubicBezTo>
                    <a:pt x="419248" y="1322595"/>
                    <a:pt x="410241" y="1321951"/>
                    <a:pt x="405738" y="1329031"/>
                  </a:cubicBezTo>
                  <a:cubicBezTo>
                    <a:pt x="392228" y="1350272"/>
                    <a:pt x="374215" y="1345123"/>
                    <a:pt x="355558" y="1339330"/>
                  </a:cubicBezTo>
                  <a:cubicBezTo>
                    <a:pt x="345908" y="1336112"/>
                    <a:pt x="335615" y="1334824"/>
                    <a:pt x="324678" y="1334824"/>
                  </a:cubicBezTo>
                  <a:cubicBezTo>
                    <a:pt x="292512" y="1334181"/>
                    <a:pt x="284149" y="1326457"/>
                    <a:pt x="282862" y="1294918"/>
                  </a:cubicBezTo>
                  <a:cubicBezTo>
                    <a:pt x="282219" y="1283332"/>
                    <a:pt x="284792" y="1271747"/>
                    <a:pt x="275142" y="1260805"/>
                  </a:cubicBezTo>
                  <a:cubicBezTo>
                    <a:pt x="255842" y="1275609"/>
                    <a:pt x="235256" y="1286551"/>
                    <a:pt x="214026" y="1267241"/>
                  </a:cubicBezTo>
                  <a:cubicBezTo>
                    <a:pt x="203089" y="1257586"/>
                    <a:pt x="190222" y="1246644"/>
                    <a:pt x="193439" y="1230553"/>
                  </a:cubicBezTo>
                  <a:cubicBezTo>
                    <a:pt x="196656" y="1214462"/>
                    <a:pt x="212096" y="1214462"/>
                    <a:pt x="226249" y="1214462"/>
                  </a:cubicBezTo>
                  <a:cubicBezTo>
                    <a:pt x="226249" y="1212531"/>
                    <a:pt x="224319" y="1211887"/>
                    <a:pt x="222389" y="1211244"/>
                  </a:cubicBezTo>
                  <a:cubicBezTo>
                    <a:pt x="165133" y="1191291"/>
                    <a:pt x="161916" y="1183567"/>
                    <a:pt x="193439" y="1131432"/>
                  </a:cubicBezTo>
                  <a:cubicBezTo>
                    <a:pt x="212096" y="1100536"/>
                    <a:pt x="234612" y="1074790"/>
                    <a:pt x="274498" y="1069641"/>
                  </a:cubicBezTo>
                  <a:cubicBezTo>
                    <a:pt x="298302" y="1066423"/>
                    <a:pt x="318888" y="1051619"/>
                    <a:pt x="341405" y="1043251"/>
                  </a:cubicBezTo>
                  <a:cubicBezTo>
                    <a:pt x="361348" y="1036171"/>
                    <a:pt x="361348" y="1014287"/>
                    <a:pt x="366495" y="993690"/>
                  </a:cubicBezTo>
                  <a:cubicBezTo>
                    <a:pt x="351055" y="1010425"/>
                    <a:pt x="333685" y="1014287"/>
                    <a:pt x="314385" y="1014287"/>
                  </a:cubicBezTo>
                  <a:cubicBezTo>
                    <a:pt x="291225" y="1013644"/>
                    <a:pt x="268709" y="1013644"/>
                    <a:pt x="245549" y="1018149"/>
                  </a:cubicBezTo>
                  <a:cubicBezTo>
                    <a:pt x="227536" y="1022011"/>
                    <a:pt x="213382" y="1013644"/>
                    <a:pt x="199229" y="1003345"/>
                  </a:cubicBezTo>
                  <a:cubicBezTo>
                    <a:pt x="185719" y="993690"/>
                    <a:pt x="174783" y="980817"/>
                    <a:pt x="161273" y="971163"/>
                  </a:cubicBezTo>
                  <a:cubicBezTo>
                    <a:pt x="138113" y="955071"/>
                    <a:pt x="138113" y="945417"/>
                    <a:pt x="161916" y="933831"/>
                  </a:cubicBezTo>
                  <a:cubicBezTo>
                    <a:pt x="181859" y="924820"/>
                    <a:pt x="196012" y="904867"/>
                    <a:pt x="220459" y="906797"/>
                  </a:cubicBezTo>
                  <a:cubicBezTo>
                    <a:pt x="224962" y="904223"/>
                    <a:pt x="228822" y="902292"/>
                    <a:pt x="232682" y="900361"/>
                  </a:cubicBezTo>
                  <a:cubicBezTo>
                    <a:pt x="248765" y="884270"/>
                    <a:pt x="269995" y="882339"/>
                    <a:pt x="289939" y="876546"/>
                  </a:cubicBezTo>
                  <a:cubicBezTo>
                    <a:pt x="301518" y="873328"/>
                    <a:pt x="309238" y="879765"/>
                    <a:pt x="313742" y="890706"/>
                  </a:cubicBezTo>
                  <a:cubicBezTo>
                    <a:pt x="327895" y="897787"/>
                    <a:pt x="342048" y="910016"/>
                    <a:pt x="351055" y="882983"/>
                  </a:cubicBezTo>
                  <a:cubicBezTo>
                    <a:pt x="354915" y="870110"/>
                    <a:pt x="367781" y="875259"/>
                    <a:pt x="361348" y="873328"/>
                  </a:cubicBezTo>
                  <a:cubicBezTo>
                    <a:pt x="331112" y="871397"/>
                    <a:pt x="302162" y="867535"/>
                    <a:pt x="284792" y="835997"/>
                  </a:cubicBezTo>
                  <a:cubicBezTo>
                    <a:pt x="277715" y="823767"/>
                    <a:pt x="260989" y="819905"/>
                    <a:pt x="247479" y="813469"/>
                  </a:cubicBezTo>
                  <a:cubicBezTo>
                    <a:pt x="220459" y="800596"/>
                    <a:pt x="219816" y="790941"/>
                    <a:pt x="241045" y="770344"/>
                  </a:cubicBezTo>
                  <a:cubicBezTo>
                    <a:pt x="250052" y="761333"/>
                    <a:pt x="260989" y="756828"/>
                    <a:pt x="273855" y="754253"/>
                  </a:cubicBezTo>
                  <a:cubicBezTo>
                    <a:pt x="311812" y="747173"/>
                    <a:pt x="343335" y="733013"/>
                    <a:pt x="367781" y="698899"/>
                  </a:cubicBezTo>
                  <a:cubicBezTo>
                    <a:pt x="389655" y="668648"/>
                    <a:pt x="425681" y="653200"/>
                    <a:pt x="466211" y="655131"/>
                  </a:cubicBezTo>
                  <a:lnTo>
                    <a:pt x="465568" y="655775"/>
                  </a:lnTo>
                  <a:cubicBezTo>
                    <a:pt x="470714" y="649982"/>
                    <a:pt x="479077" y="648695"/>
                    <a:pt x="485511" y="649982"/>
                  </a:cubicBezTo>
                  <a:cubicBezTo>
                    <a:pt x="499021" y="651913"/>
                    <a:pt x="506097" y="652557"/>
                    <a:pt x="508671" y="634534"/>
                  </a:cubicBezTo>
                  <a:cubicBezTo>
                    <a:pt x="511244" y="622305"/>
                    <a:pt x="527327" y="617800"/>
                    <a:pt x="539550" y="619087"/>
                  </a:cubicBezTo>
                  <a:cubicBezTo>
                    <a:pt x="565283" y="621661"/>
                    <a:pt x="588443" y="612007"/>
                    <a:pt x="611603" y="604927"/>
                  </a:cubicBezTo>
                  <a:cubicBezTo>
                    <a:pt x="620610" y="604927"/>
                    <a:pt x="629616" y="604927"/>
                    <a:pt x="638623" y="604927"/>
                  </a:cubicBezTo>
                  <a:cubicBezTo>
                    <a:pt x="668216" y="623592"/>
                    <a:pt x="701026" y="619087"/>
                    <a:pt x="733192" y="618443"/>
                  </a:cubicBezTo>
                  <a:cubicBezTo>
                    <a:pt x="737696" y="618443"/>
                    <a:pt x="733192" y="617156"/>
                    <a:pt x="736409" y="619087"/>
                  </a:cubicBezTo>
                  <a:cubicBezTo>
                    <a:pt x="783372" y="649982"/>
                    <a:pt x="836125" y="625523"/>
                    <a:pt x="885018" y="633891"/>
                  </a:cubicBezTo>
                  <a:cubicBezTo>
                    <a:pt x="890165" y="634534"/>
                    <a:pt x="896598" y="633247"/>
                    <a:pt x="900458" y="635178"/>
                  </a:cubicBezTo>
                  <a:cubicBezTo>
                    <a:pt x="935198" y="654488"/>
                    <a:pt x="972511" y="659637"/>
                    <a:pt x="1011111" y="660924"/>
                  </a:cubicBezTo>
                  <a:cubicBezTo>
                    <a:pt x="1013041" y="660280"/>
                    <a:pt x="1015614" y="660280"/>
                    <a:pt x="1017544" y="659637"/>
                  </a:cubicBezTo>
                  <a:cubicBezTo>
                    <a:pt x="1023334" y="657062"/>
                    <a:pt x="1031054" y="655131"/>
                    <a:pt x="1035557" y="658349"/>
                  </a:cubicBezTo>
                  <a:cubicBezTo>
                    <a:pt x="1065150" y="680877"/>
                    <a:pt x="1098603" y="683452"/>
                    <a:pt x="1133343" y="686026"/>
                  </a:cubicBezTo>
                  <a:cubicBezTo>
                    <a:pt x="1152643" y="687314"/>
                    <a:pt x="1169370" y="698256"/>
                    <a:pt x="1184166" y="709197"/>
                  </a:cubicBezTo>
                  <a:cubicBezTo>
                    <a:pt x="1197676" y="719496"/>
                    <a:pt x="1211829" y="724002"/>
                    <a:pt x="1227913" y="725932"/>
                  </a:cubicBezTo>
                  <a:cubicBezTo>
                    <a:pt x="1233703" y="726576"/>
                    <a:pt x="1242709" y="727863"/>
                    <a:pt x="1243996" y="720140"/>
                  </a:cubicBezTo>
                  <a:cubicBezTo>
                    <a:pt x="1247856" y="692463"/>
                    <a:pt x="1272302" y="693750"/>
                    <a:pt x="1289672" y="691175"/>
                  </a:cubicBezTo>
                  <a:cubicBezTo>
                    <a:pt x="1330845" y="686026"/>
                    <a:pt x="1368158" y="671866"/>
                    <a:pt x="1405472" y="655131"/>
                  </a:cubicBezTo>
                  <a:cubicBezTo>
                    <a:pt x="1413835" y="651269"/>
                    <a:pt x="1424128" y="647407"/>
                    <a:pt x="1431848" y="655131"/>
                  </a:cubicBezTo>
                  <a:cubicBezTo>
                    <a:pt x="1438925" y="663499"/>
                    <a:pt x="1432491" y="670579"/>
                    <a:pt x="1424771" y="675728"/>
                  </a:cubicBezTo>
                  <a:cubicBezTo>
                    <a:pt x="1430561" y="673797"/>
                    <a:pt x="1436351" y="668648"/>
                    <a:pt x="1444071" y="669291"/>
                  </a:cubicBezTo>
                  <a:cubicBezTo>
                    <a:pt x="1467231" y="671866"/>
                    <a:pt x="1482028" y="658993"/>
                    <a:pt x="1494894" y="642258"/>
                  </a:cubicBezTo>
                  <a:cubicBezTo>
                    <a:pt x="1496181" y="640971"/>
                    <a:pt x="1496824" y="639040"/>
                    <a:pt x="1494894" y="637753"/>
                  </a:cubicBezTo>
                  <a:cubicBezTo>
                    <a:pt x="1514837" y="631316"/>
                    <a:pt x="1519984" y="633247"/>
                    <a:pt x="1525131" y="651269"/>
                  </a:cubicBezTo>
                  <a:cubicBezTo>
                    <a:pt x="1528347" y="660280"/>
                    <a:pt x="1526417" y="670579"/>
                    <a:pt x="1531564" y="678946"/>
                  </a:cubicBezTo>
                  <a:cubicBezTo>
                    <a:pt x="1537354" y="688601"/>
                    <a:pt x="1544431" y="695681"/>
                    <a:pt x="1556011" y="683451"/>
                  </a:cubicBezTo>
                  <a:cubicBezTo>
                    <a:pt x="1582387" y="654488"/>
                    <a:pt x="1586247" y="655131"/>
                    <a:pt x="1606190" y="690532"/>
                  </a:cubicBezTo>
                  <a:cubicBezTo>
                    <a:pt x="1631280" y="664786"/>
                    <a:pt x="1658943" y="669935"/>
                    <a:pt x="1686606" y="685383"/>
                  </a:cubicBezTo>
                  <a:cubicBezTo>
                    <a:pt x="1710410" y="698256"/>
                    <a:pt x="1736786" y="705336"/>
                    <a:pt x="1759946" y="720783"/>
                  </a:cubicBezTo>
                  <a:cubicBezTo>
                    <a:pt x="1770883" y="728507"/>
                    <a:pt x="1785679" y="728507"/>
                    <a:pt x="1799189" y="726576"/>
                  </a:cubicBezTo>
                  <a:cubicBezTo>
                    <a:pt x="1810769" y="725289"/>
                    <a:pt x="1821706" y="725289"/>
                    <a:pt x="1832642" y="731725"/>
                  </a:cubicBezTo>
                  <a:cubicBezTo>
                    <a:pt x="1859662" y="747817"/>
                    <a:pt x="1860949" y="769057"/>
                    <a:pt x="1831355" y="796734"/>
                  </a:cubicBezTo>
                  <a:cubicBezTo>
                    <a:pt x="1865452" y="805101"/>
                    <a:pt x="1895688" y="798021"/>
                    <a:pt x="1925282" y="793516"/>
                  </a:cubicBezTo>
                  <a:cubicBezTo>
                    <a:pt x="1969028" y="785792"/>
                    <a:pt x="1992188" y="796734"/>
                    <a:pt x="2012774" y="842433"/>
                  </a:cubicBezTo>
                  <a:cubicBezTo>
                    <a:pt x="2016634" y="823767"/>
                    <a:pt x="2004411" y="805745"/>
                    <a:pt x="2019208" y="792872"/>
                  </a:cubicBezTo>
                  <a:lnTo>
                    <a:pt x="2034648" y="782815"/>
                  </a:lnTo>
                  <a:cubicBezTo>
                    <a:pt x="2029501" y="783217"/>
                    <a:pt x="2023711" y="779999"/>
                    <a:pt x="2021138" y="773562"/>
                  </a:cubicBezTo>
                  <a:cubicBezTo>
                    <a:pt x="2018564" y="766482"/>
                    <a:pt x="2023711" y="761977"/>
                    <a:pt x="2028858" y="758115"/>
                  </a:cubicBezTo>
                  <a:cubicBezTo>
                    <a:pt x="2051374" y="738162"/>
                    <a:pt x="2086757" y="742667"/>
                    <a:pt x="2107344" y="765195"/>
                  </a:cubicBezTo>
                  <a:cubicBezTo>
                    <a:pt x="2131147" y="790941"/>
                    <a:pt x="2163313" y="799952"/>
                    <a:pt x="2195480" y="803814"/>
                  </a:cubicBezTo>
                  <a:cubicBezTo>
                    <a:pt x="2210276" y="805745"/>
                    <a:pt x="2227003" y="803814"/>
                    <a:pt x="2242443" y="801883"/>
                  </a:cubicBezTo>
                  <a:cubicBezTo>
                    <a:pt x="2249520" y="800596"/>
                    <a:pt x="2259170" y="802527"/>
                    <a:pt x="2261743" y="794803"/>
                  </a:cubicBezTo>
                  <a:cubicBezTo>
                    <a:pt x="2273966" y="764551"/>
                    <a:pt x="2294553" y="772919"/>
                    <a:pt x="2316426" y="781286"/>
                  </a:cubicBezTo>
                  <a:cubicBezTo>
                    <a:pt x="2341516" y="790941"/>
                    <a:pt x="2340872" y="808963"/>
                    <a:pt x="2334439" y="830203"/>
                  </a:cubicBezTo>
                  <a:cubicBezTo>
                    <a:pt x="2333796" y="834709"/>
                    <a:pt x="2333152" y="839215"/>
                    <a:pt x="2330579" y="843077"/>
                  </a:cubicBezTo>
                  <a:cubicBezTo>
                    <a:pt x="2335726" y="843720"/>
                    <a:pt x="2335082" y="838571"/>
                    <a:pt x="2337656" y="835997"/>
                  </a:cubicBezTo>
                  <a:cubicBezTo>
                    <a:pt x="2340872" y="812825"/>
                    <a:pt x="2353096" y="796734"/>
                    <a:pt x="2371109" y="781930"/>
                  </a:cubicBezTo>
                  <a:cubicBezTo>
                    <a:pt x="2392982" y="764551"/>
                    <a:pt x="2388479" y="727863"/>
                    <a:pt x="2365319" y="713703"/>
                  </a:cubicBezTo>
                  <a:cubicBezTo>
                    <a:pt x="2334439" y="694394"/>
                    <a:pt x="2329292" y="643545"/>
                    <a:pt x="2355669" y="616512"/>
                  </a:cubicBezTo>
                  <a:cubicBezTo>
                    <a:pt x="2363389" y="608145"/>
                    <a:pt x="2372395" y="601065"/>
                    <a:pt x="2380759" y="593341"/>
                  </a:cubicBezTo>
                  <a:cubicBezTo>
                    <a:pt x="2385905" y="588192"/>
                    <a:pt x="2391695" y="583525"/>
                    <a:pt x="2397887" y="581031"/>
                  </a:cubicBezTo>
                  <a:close/>
                  <a:moveTo>
                    <a:pt x="9134647" y="524986"/>
                  </a:moveTo>
                  <a:cubicBezTo>
                    <a:pt x="9139775" y="524827"/>
                    <a:pt x="9144902" y="525780"/>
                    <a:pt x="9150030" y="529272"/>
                  </a:cubicBezTo>
                  <a:cubicBezTo>
                    <a:pt x="9151953" y="535622"/>
                    <a:pt x="9157081" y="534987"/>
                    <a:pt x="9162208" y="534987"/>
                  </a:cubicBezTo>
                  <a:cubicBezTo>
                    <a:pt x="9171823" y="541972"/>
                    <a:pt x="9184001" y="534987"/>
                    <a:pt x="9193615" y="540067"/>
                  </a:cubicBezTo>
                  <a:cubicBezTo>
                    <a:pt x="9198102" y="542607"/>
                    <a:pt x="9201948" y="545147"/>
                    <a:pt x="9205794" y="547052"/>
                  </a:cubicBezTo>
                  <a:lnTo>
                    <a:pt x="9208258" y="563413"/>
                  </a:lnTo>
                  <a:cubicBezTo>
                    <a:pt x="9204592" y="572968"/>
                    <a:pt x="9185604" y="565467"/>
                    <a:pt x="9178873" y="571182"/>
                  </a:cubicBezTo>
                  <a:cubicBezTo>
                    <a:pt x="9172464" y="571182"/>
                    <a:pt x="9165413" y="571182"/>
                    <a:pt x="9159003" y="571182"/>
                  </a:cubicBezTo>
                  <a:cubicBezTo>
                    <a:pt x="9144261" y="564832"/>
                    <a:pt x="9127596" y="572452"/>
                    <a:pt x="9112854" y="566102"/>
                  </a:cubicBezTo>
                  <a:cubicBezTo>
                    <a:pt x="9103240" y="564832"/>
                    <a:pt x="9092984" y="563562"/>
                    <a:pt x="9082088" y="561657"/>
                  </a:cubicBezTo>
                  <a:cubicBezTo>
                    <a:pt x="9089780" y="543877"/>
                    <a:pt x="9098753" y="529907"/>
                    <a:pt x="9119264" y="527367"/>
                  </a:cubicBezTo>
                  <a:cubicBezTo>
                    <a:pt x="9124392" y="526415"/>
                    <a:pt x="9129519" y="525145"/>
                    <a:pt x="9134647" y="524986"/>
                  </a:cubicBezTo>
                  <a:close/>
                  <a:moveTo>
                    <a:pt x="2804629" y="515329"/>
                  </a:moveTo>
                  <a:cubicBezTo>
                    <a:pt x="2830571" y="515329"/>
                    <a:pt x="2851325" y="520463"/>
                    <a:pt x="2862999" y="542924"/>
                  </a:cubicBezTo>
                  <a:cubicBezTo>
                    <a:pt x="2865593" y="548059"/>
                    <a:pt x="2873376" y="551909"/>
                    <a:pt x="2868836" y="558968"/>
                  </a:cubicBezTo>
                  <a:cubicBezTo>
                    <a:pt x="2863648" y="565386"/>
                    <a:pt x="2855865" y="564744"/>
                    <a:pt x="2848731" y="563461"/>
                  </a:cubicBezTo>
                  <a:cubicBezTo>
                    <a:pt x="2837057" y="561535"/>
                    <a:pt x="2827328" y="550626"/>
                    <a:pt x="2813060" y="558327"/>
                  </a:cubicBezTo>
                  <a:cubicBezTo>
                    <a:pt x="2805926" y="561536"/>
                    <a:pt x="2793604" y="573087"/>
                    <a:pt x="2786470" y="558968"/>
                  </a:cubicBezTo>
                  <a:cubicBezTo>
                    <a:pt x="2781281" y="548700"/>
                    <a:pt x="2767013" y="539716"/>
                    <a:pt x="2774147" y="525597"/>
                  </a:cubicBezTo>
                  <a:cubicBezTo>
                    <a:pt x="2780633" y="512762"/>
                    <a:pt x="2795549" y="515971"/>
                    <a:pt x="2804629" y="515329"/>
                  </a:cubicBezTo>
                  <a:close/>
                  <a:moveTo>
                    <a:pt x="2635923" y="497990"/>
                  </a:moveTo>
                  <a:cubicBezTo>
                    <a:pt x="2648633" y="495873"/>
                    <a:pt x="2662539" y="496033"/>
                    <a:pt x="2677811" y="498923"/>
                  </a:cubicBezTo>
                  <a:cubicBezTo>
                    <a:pt x="2678454" y="498925"/>
                    <a:pt x="2678454" y="500850"/>
                    <a:pt x="2679097" y="502135"/>
                  </a:cubicBezTo>
                  <a:cubicBezTo>
                    <a:pt x="2677168" y="513054"/>
                    <a:pt x="2666236" y="513054"/>
                    <a:pt x="2658520" y="516908"/>
                  </a:cubicBezTo>
                  <a:cubicBezTo>
                    <a:pt x="2648231" y="522046"/>
                    <a:pt x="2639872" y="529111"/>
                    <a:pt x="2639229" y="540030"/>
                  </a:cubicBezTo>
                  <a:cubicBezTo>
                    <a:pt x="2637943" y="569576"/>
                    <a:pt x="2643087" y="599122"/>
                    <a:pt x="2636013" y="628667"/>
                  </a:cubicBezTo>
                  <a:cubicBezTo>
                    <a:pt x="2634084" y="636375"/>
                    <a:pt x="2644373" y="639586"/>
                    <a:pt x="2650160" y="640871"/>
                  </a:cubicBezTo>
                  <a:cubicBezTo>
                    <a:pt x="2659806" y="642798"/>
                    <a:pt x="2657877" y="633805"/>
                    <a:pt x="2659806" y="628667"/>
                  </a:cubicBezTo>
                  <a:cubicBezTo>
                    <a:pt x="2662378" y="619675"/>
                    <a:pt x="2658520" y="614537"/>
                    <a:pt x="2654662" y="606829"/>
                  </a:cubicBezTo>
                  <a:cubicBezTo>
                    <a:pt x="2646945" y="591414"/>
                    <a:pt x="2646945" y="575357"/>
                    <a:pt x="2673310" y="583706"/>
                  </a:cubicBezTo>
                  <a:cubicBezTo>
                    <a:pt x="2672667" y="568291"/>
                    <a:pt x="2657234" y="558015"/>
                    <a:pt x="2662378" y="541957"/>
                  </a:cubicBezTo>
                  <a:cubicBezTo>
                    <a:pt x="2670094" y="533607"/>
                    <a:pt x="2682955" y="543884"/>
                    <a:pt x="2690672" y="534892"/>
                  </a:cubicBezTo>
                  <a:cubicBezTo>
                    <a:pt x="2700317" y="517550"/>
                    <a:pt x="2751117" y="500208"/>
                    <a:pt x="2753689" y="511769"/>
                  </a:cubicBezTo>
                  <a:cubicBezTo>
                    <a:pt x="2758191" y="531680"/>
                    <a:pt x="2774267" y="554161"/>
                    <a:pt x="2760120" y="575999"/>
                  </a:cubicBezTo>
                  <a:cubicBezTo>
                    <a:pt x="2753046" y="586276"/>
                    <a:pt x="2753046" y="593983"/>
                    <a:pt x="2757548" y="604260"/>
                  </a:cubicBezTo>
                  <a:cubicBezTo>
                    <a:pt x="2771051" y="599122"/>
                    <a:pt x="2779411" y="590129"/>
                    <a:pt x="2783912" y="577283"/>
                  </a:cubicBezTo>
                  <a:cubicBezTo>
                    <a:pt x="2792272" y="579853"/>
                    <a:pt x="2790986" y="586276"/>
                    <a:pt x="2790986" y="592699"/>
                  </a:cubicBezTo>
                  <a:cubicBezTo>
                    <a:pt x="2790986" y="599122"/>
                    <a:pt x="2793558" y="605544"/>
                    <a:pt x="2801917" y="603618"/>
                  </a:cubicBezTo>
                  <a:cubicBezTo>
                    <a:pt x="2807705" y="602333"/>
                    <a:pt x="2817350" y="595910"/>
                    <a:pt x="2816707" y="595910"/>
                  </a:cubicBezTo>
                  <a:cubicBezTo>
                    <a:pt x="2805775" y="572145"/>
                    <a:pt x="2826353" y="570861"/>
                    <a:pt x="2835998" y="575357"/>
                  </a:cubicBezTo>
                  <a:cubicBezTo>
                    <a:pt x="2851431" y="582422"/>
                    <a:pt x="2879082" y="576641"/>
                    <a:pt x="2879082" y="606187"/>
                  </a:cubicBezTo>
                  <a:cubicBezTo>
                    <a:pt x="2878439" y="611967"/>
                    <a:pt x="2882297" y="613252"/>
                    <a:pt x="2886155" y="612610"/>
                  </a:cubicBezTo>
                  <a:lnTo>
                    <a:pt x="2898936" y="612530"/>
                  </a:lnTo>
                  <a:cubicBezTo>
                    <a:pt x="2901267" y="614055"/>
                    <a:pt x="2901267" y="618069"/>
                    <a:pt x="2897730" y="627383"/>
                  </a:cubicBezTo>
                  <a:cubicBezTo>
                    <a:pt x="2894515" y="636375"/>
                    <a:pt x="2920236" y="643440"/>
                    <a:pt x="2930525" y="653717"/>
                  </a:cubicBezTo>
                  <a:cubicBezTo>
                    <a:pt x="2937598" y="661424"/>
                    <a:pt x="2941456" y="647936"/>
                    <a:pt x="2945958" y="640871"/>
                  </a:cubicBezTo>
                  <a:cubicBezTo>
                    <a:pt x="2951762" y="631879"/>
                    <a:pt x="2991613" y="637659"/>
                    <a:pt x="2996758" y="647294"/>
                  </a:cubicBezTo>
                  <a:cubicBezTo>
                    <a:pt x="3001259" y="655644"/>
                    <a:pt x="2994186" y="658855"/>
                    <a:pt x="2989041" y="660782"/>
                  </a:cubicBezTo>
                  <a:cubicBezTo>
                    <a:pt x="2980682" y="663993"/>
                    <a:pt x="2971036" y="664636"/>
                    <a:pt x="2962034" y="667847"/>
                  </a:cubicBezTo>
                  <a:cubicBezTo>
                    <a:pt x="2956889" y="669774"/>
                    <a:pt x="2954317" y="675555"/>
                    <a:pt x="2955603" y="680693"/>
                  </a:cubicBezTo>
                  <a:cubicBezTo>
                    <a:pt x="2956889" y="687758"/>
                    <a:pt x="2963963" y="687116"/>
                    <a:pt x="2967821" y="685189"/>
                  </a:cubicBezTo>
                  <a:cubicBezTo>
                    <a:pt x="2993543" y="671701"/>
                    <a:pt x="3017978" y="703173"/>
                    <a:pt x="3043699" y="686474"/>
                  </a:cubicBezTo>
                  <a:cubicBezTo>
                    <a:pt x="3044342" y="685835"/>
                    <a:pt x="3048844" y="688401"/>
                    <a:pt x="3050773" y="690970"/>
                  </a:cubicBezTo>
                  <a:cubicBezTo>
                    <a:pt x="3053345" y="695466"/>
                    <a:pt x="3050130" y="699320"/>
                    <a:pt x="3046915" y="701247"/>
                  </a:cubicBezTo>
                  <a:cubicBezTo>
                    <a:pt x="3037269" y="705743"/>
                    <a:pt x="3027623" y="708954"/>
                    <a:pt x="3016692" y="712808"/>
                  </a:cubicBezTo>
                  <a:cubicBezTo>
                    <a:pt x="3028910" y="728223"/>
                    <a:pt x="3043699" y="724369"/>
                    <a:pt x="3058489" y="718588"/>
                  </a:cubicBezTo>
                  <a:cubicBezTo>
                    <a:pt x="3066849" y="714735"/>
                    <a:pt x="3075208" y="712808"/>
                    <a:pt x="3079067" y="723727"/>
                  </a:cubicBezTo>
                  <a:cubicBezTo>
                    <a:pt x="3082925" y="734004"/>
                    <a:pt x="3073922" y="734646"/>
                    <a:pt x="3067492" y="737857"/>
                  </a:cubicBezTo>
                  <a:cubicBezTo>
                    <a:pt x="3057846" y="741711"/>
                    <a:pt x="3046915" y="744923"/>
                    <a:pt x="3052702" y="759695"/>
                  </a:cubicBezTo>
                  <a:cubicBezTo>
                    <a:pt x="3055917" y="767403"/>
                    <a:pt x="3048844" y="769972"/>
                    <a:pt x="3044986" y="773826"/>
                  </a:cubicBezTo>
                  <a:cubicBezTo>
                    <a:pt x="3048201" y="794379"/>
                    <a:pt x="3062991" y="810437"/>
                    <a:pt x="3077137" y="817502"/>
                  </a:cubicBezTo>
                  <a:cubicBezTo>
                    <a:pt x="3097715" y="829063"/>
                    <a:pt x="3111218" y="841909"/>
                    <a:pt x="3118935" y="863105"/>
                  </a:cubicBezTo>
                  <a:cubicBezTo>
                    <a:pt x="3124722" y="879805"/>
                    <a:pt x="3135654" y="886228"/>
                    <a:pt x="3152373" y="879162"/>
                  </a:cubicBezTo>
                  <a:cubicBezTo>
                    <a:pt x="3160089" y="875309"/>
                    <a:pt x="3168449" y="872097"/>
                    <a:pt x="3174879" y="879162"/>
                  </a:cubicBezTo>
                  <a:cubicBezTo>
                    <a:pt x="3184525" y="888797"/>
                    <a:pt x="3165234" y="893293"/>
                    <a:pt x="3169092" y="902927"/>
                  </a:cubicBezTo>
                  <a:cubicBezTo>
                    <a:pt x="3157517" y="910635"/>
                    <a:pt x="3156231" y="924765"/>
                    <a:pt x="3149158" y="935684"/>
                  </a:cubicBezTo>
                  <a:cubicBezTo>
                    <a:pt x="3124722" y="942750"/>
                    <a:pt x="3118292" y="962019"/>
                    <a:pt x="3112505" y="985784"/>
                  </a:cubicBezTo>
                  <a:cubicBezTo>
                    <a:pt x="3105431" y="960092"/>
                    <a:pt x="3064277" y="960734"/>
                    <a:pt x="3071350" y="924123"/>
                  </a:cubicBezTo>
                  <a:cubicBezTo>
                    <a:pt x="3071993" y="920261"/>
                    <a:pt x="3046915" y="904212"/>
                    <a:pt x="3030839" y="906139"/>
                  </a:cubicBezTo>
                  <a:cubicBezTo>
                    <a:pt x="3014763" y="907423"/>
                    <a:pt x="3028267" y="922839"/>
                    <a:pt x="3026980" y="925408"/>
                  </a:cubicBezTo>
                  <a:cubicBezTo>
                    <a:pt x="3000616" y="961376"/>
                    <a:pt x="3037912" y="969084"/>
                    <a:pt x="3052702" y="986426"/>
                  </a:cubicBezTo>
                  <a:cubicBezTo>
                    <a:pt x="3073279" y="1010191"/>
                    <a:pt x="3077137" y="1049371"/>
                    <a:pt x="3064277" y="1070567"/>
                  </a:cubicBezTo>
                  <a:cubicBezTo>
                    <a:pt x="3052702" y="1089193"/>
                    <a:pt x="3043056" y="1088551"/>
                    <a:pt x="3027623" y="1078274"/>
                  </a:cubicBezTo>
                  <a:cubicBezTo>
                    <a:pt x="3013477" y="1069282"/>
                    <a:pt x="2998687" y="1061574"/>
                    <a:pt x="2980039" y="1051298"/>
                  </a:cubicBezTo>
                  <a:cubicBezTo>
                    <a:pt x="2981968" y="1075705"/>
                    <a:pt x="2998687" y="1081486"/>
                    <a:pt x="3009618" y="1091762"/>
                  </a:cubicBezTo>
                  <a:cubicBezTo>
                    <a:pt x="3017978" y="1099470"/>
                    <a:pt x="3028910" y="1109747"/>
                    <a:pt x="3022479" y="1120666"/>
                  </a:cubicBezTo>
                  <a:cubicBezTo>
                    <a:pt x="3016692" y="1130300"/>
                    <a:pt x="3003188" y="1124519"/>
                    <a:pt x="2993543" y="1120666"/>
                  </a:cubicBezTo>
                  <a:cubicBezTo>
                    <a:pt x="2938884" y="1100112"/>
                    <a:pt x="2891943" y="1069282"/>
                    <a:pt x="2866864" y="1012760"/>
                  </a:cubicBezTo>
                  <a:cubicBezTo>
                    <a:pt x="2861720" y="1001841"/>
                    <a:pt x="2859791" y="982572"/>
                    <a:pt x="2835355" y="992849"/>
                  </a:cubicBezTo>
                  <a:cubicBezTo>
                    <a:pt x="2822494" y="998629"/>
                    <a:pt x="2825710" y="967799"/>
                    <a:pt x="2805775" y="970368"/>
                  </a:cubicBezTo>
                  <a:cubicBezTo>
                    <a:pt x="2800631" y="980653"/>
                    <a:pt x="2816707" y="997345"/>
                    <a:pt x="2801274" y="1004410"/>
                  </a:cubicBezTo>
                  <a:cubicBezTo>
                    <a:pt x="2786484" y="1011475"/>
                    <a:pt x="2770408" y="1007622"/>
                    <a:pt x="2756262" y="999272"/>
                  </a:cubicBezTo>
                  <a:cubicBezTo>
                    <a:pt x="2753046" y="997987"/>
                    <a:pt x="2751117" y="995418"/>
                    <a:pt x="2750474" y="992849"/>
                  </a:cubicBezTo>
                  <a:cubicBezTo>
                    <a:pt x="2776196" y="942107"/>
                    <a:pt x="2772981" y="946604"/>
                    <a:pt x="2819279" y="953669"/>
                  </a:cubicBezTo>
                  <a:cubicBezTo>
                    <a:pt x="2839213" y="956238"/>
                    <a:pt x="2870722" y="963945"/>
                    <a:pt x="2863006" y="921554"/>
                  </a:cubicBezTo>
                  <a:cubicBezTo>
                    <a:pt x="2860434" y="907423"/>
                    <a:pt x="2874581" y="897147"/>
                    <a:pt x="2884869" y="888797"/>
                  </a:cubicBezTo>
                  <a:cubicBezTo>
                    <a:pt x="2911234" y="868886"/>
                    <a:pt x="2937598" y="850901"/>
                    <a:pt x="2912520" y="811722"/>
                  </a:cubicBezTo>
                  <a:cubicBezTo>
                    <a:pt x="2906732" y="802729"/>
                    <a:pt x="2910591" y="787314"/>
                    <a:pt x="2904160" y="775110"/>
                  </a:cubicBezTo>
                  <a:cubicBezTo>
                    <a:pt x="2891943" y="777692"/>
                    <a:pt x="2879725" y="798233"/>
                    <a:pt x="2866864" y="773826"/>
                  </a:cubicBezTo>
                  <a:cubicBezTo>
                    <a:pt x="2861077" y="763549"/>
                    <a:pt x="2850145" y="781534"/>
                    <a:pt x="2839856" y="780249"/>
                  </a:cubicBezTo>
                  <a:cubicBezTo>
                    <a:pt x="2853360" y="751988"/>
                    <a:pt x="2830854" y="712166"/>
                    <a:pt x="2794201" y="698035"/>
                  </a:cubicBezTo>
                  <a:cubicBezTo>
                    <a:pt x="2790343" y="694173"/>
                    <a:pt x="2788413" y="685831"/>
                    <a:pt x="2780697" y="691612"/>
                  </a:cubicBezTo>
                  <a:cubicBezTo>
                    <a:pt x="2781973" y="724744"/>
                    <a:pt x="2781983" y="725009"/>
                    <a:pt x="2749344" y="723109"/>
                  </a:cubicBezTo>
                  <a:cubicBezTo>
                    <a:pt x="2739343" y="711401"/>
                    <a:pt x="2733398" y="689475"/>
                    <a:pt x="2712535" y="714735"/>
                  </a:cubicBezTo>
                  <a:cubicBezTo>
                    <a:pt x="2706105" y="723085"/>
                    <a:pt x="2695816" y="704458"/>
                    <a:pt x="2686170" y="704458"/>
                  </a:cubicBezTo>
                  <a:cubicBezTo>
                    <a:pt x="2657234" y="702531"/>
                    <a:pt x="2630226" y="695466"/>
                    <a:pt x="2605148" y="680693"/>
                  </a:cubicBezTo>
                  <a:cubicBezTo>
                    <a:pt x="2599360" y="677482"/>
                    <a:pt x="2587143" y="673628"/>
                    <a:pt x="2585213" y="676197"/>
                  </a:cubicBezTo>
                  <a:cubicBezTo>
                    <a:pt x="2555634" y="711523"/>
                    <a:pt x="2557563" y="663993"/>
                    <a:pt x="2542773" y="660782"/>
                  </a:cubicBezTo>
                  <a:cubicBezTo>
                    <a:pt x="2535700" y="647294"/>
                    <a:pt x="2540844" y="639586"/>
                    <a:pt x="2554348" y="637017"/>
                  </a:cubicBezTo>
                  <a:cubicBezTo>
                    <a:pt x="2558849" y="636375"/>
                    <a:pt x="2562707" y="637017"/>
                    <a:pt x="2565922" y="638944"/>
                  </a:cubicBezTo>
                  <a:cubicBezTo>
                    <a:pt x="2567048" y="639907"/>
                    <a:pt x="2566887" y="639907"/>
                    <a:pt x="2569138" y="640229"/>
                  </a:cubicBezTo>
                  <a:cubicBezTo>
                    <a:pt x="2569138" y="638302"/>
                    <a:pt x="2567208" y="638944"/>
                    <a:pt x="2566565" y="638301"/>
                  </a:cubicBezTo>
                  <a:cubicBezTo>
                    <a:pt x="2560135" y="635090"/>
                    <a:pt x="2553705" y="635090"/>
                    <a:pt x="2548560" y="629952"/>
                  </a:cubicBezTo>
                  <a:cubicBezTo>
                    <a:pt x="2524125" y="608756"/>
                    <a:pt x="2538272" y="583706"/>
                    <a:pt x="2549203" y="566364"/>
                  </a:cubicBezTo>
                  <a:cubicBezTo>
                    <a:pt x="2570424" y="531199"/>
                    <a:pt x="2597793" y="504343"/>
                    <a:pt x="2635923" y="497990"/>
                  </a:cubicBezTo>
                  <a:close/>
                  <a:moveTo>
                    <a:pt x="2358825" y="473029"/>
                  </a:moveTo>
                  <a:cubicBezTo>
                    <a:pt x="2363429" y="474233"/>
                    <a:pt x="2367145" y="478566"/>
                    <a:pt x="2369730" y="487231"/>
                  </a:cubicBezTo>
                  <a:cubicBezTo>
                    <a:pt x="2374900" y="505205"/>
                    <a:pt x="2360036" y="500711"/>
                    <a:pt x="2353574" y="505205"/>
                  </a:cubicBezTo>
                  <a:cubicBezTo>
                    <a:pt x="2350343" y="507772"/>
                    <a:pt x="2345819" y="508414"/>
                    <a:pt x="2341942" y="510340"/>
                  </a:cubicBezTo>
                  <a:cubicBezTo>
                    <a:pt x="2339357" y="514191"/>
                    <a:pt x="2333541" y="514833"/>
                    <a:pt x="2330956" y="519327"/>
                  </a:cubicBezTo>
                  <a:lnTo>
                    <a:pt x="2348404" y="522536"/>
                  </a:lnTo>
                  <a:cubicBezTo>
                    <a:pt x="2350989" y="537942"/>
                    <a:pt x="2354220" y="553348"/>
                    <a:pt x="2356159" y="568753"/>
                  </a:cubicBezTo>
                  <a:cubicBezTo>
                    <a:pt x="2358098" y="580308"/>
                    <a:pt x="2352282" y="588010"/>
                    <a:pt x="2341295" y="593146"/>
                  </a:cubicBezTo>
                  <a:cubicBezTo>
                    <a:pt x="2327078" y="598923"/>
                    <a:pt x="2323847" y="588010"/>
                    <a:pt x="2319323" y="579666"/>
                  </a:cubicBezTo>
                  <a:cubicBezTo>
                    <a:pt x="2308984" y="584159"/>
                    <a:pt x="2314800" y="590578"/>
                    <a:pt x="2315446" y="595713"/>
                  </a:cubicBezTo>
                  <a:cubicBezTo>
                    <a:pt x="2316738" y="608551"/>
                    <a:pt x="2309630" y="615612"/>
                    <a:pt x="2297351" y="616254"/>
                  </a:cubicBezTo>
                  <a:cubicBezTo>
                    <a:pt x="2281841" y="617538"/>
                    <a:pt x="2290243" y="604700"/>
                    <a:pt x="2288950" y="598923"/>
                  </a:cubicBezTo>
                  <a:cubicBezTo>
                    <a:pt x="2285719" y="582875"/>
                    <a:pt x="2283134" y="570037"/>
                    <a:pt x="2261162" y="569395"/>
                  </a:cubicBezTo>
                  <a:cubicBezTo>
                    <a:pt x="2243067" y="568753"/>
                    <a:pt x="2244360" y="545003"/>
                    <a:pt x="2232081" y="534733"/>
                  </a:cubicBezTo>
                  <a:cubicBezTo>
                    <a:pt x="2228857" y="532154"/>
                    <a:pt x="2245652" y="516117"/>
                    <a:pt x="2257284" y="526388"/>
                  </a:cubicBezTo>
                  <a:cubicBezTo>
                    <a:pt x="2268917" y="536658"/>
                    <a:pt x="2274087" y="526388"/>
                    <a:pt x="2280549" y="521894"/>
                  </a:cubicBezTo>
                  <a:cubicBezTo>
                    <a:pt x="2291535" y="513550"/>
                    <a:pt x="2279257" y="510340"/>
                    <a:pt x="2275379" y="505846"/>
                  </a:cubicBezTo>
                  <a:cubicBezTo>
                    <a:pt x="2272148" y="501353"/>
                    <a:pt x="2269563" y="494934"/>
                    <a:pt x="2274733" y="492367"/>
                  </a:cubicBezTo>
                  <a:cubicBezTo>
                    <a:pt x="2287011" y="485306"/>
                    <a:pt x="2296059" y="470542"/>
                    <a:pt x="2313507" y="475677"/>
                  </a:cubicBezTo>
                  <a:cubicBezTo>
                    <a:pt x="2323201" y="478887"/>
                    <a:pt x="2331602" y="484022"/>
                    <a:pt x="2342588" y="477603"/>
                  </a:cubicBezTo>
                  <a:cubicBezTo>
                    <a:pt x="2348727" y="473752"/>
                    <a:pt x="2354220" y="471826"/>
                    <a:pt x="2358825" y="473029"/>
                  </a:cubicBezTo>
                  <a:close/>
                  <a:moveTo>
                    <a:pt x="2475344" y="471999"/>
                  </a:moveTo>
                  <a:cubicBezTo>
                    <a:pt x="2484510" y="472759"/>
                    <a:pt x="2494282" y="474867"/>
                    <a:pt x="2504780" y="478110"/>
                  </a:cubicBezTo>
                  <a:cubicBezTo>
                    <a:pt x="2520932" y="483299"/>
                    <a:pt x="2540961" y="478110"/>
                    <a:pt x="2557113" y="484597"/>
                  </a:cubicBezTo>
                  <a:cubicBezTo>
                    <a:pt x="2559051" y="517678"/>
                    <a:pt x="2523517" y="511192"/>
                    <a:pt x="2513179" y="530003"/>
                  </a:cubicBezTo>
                  <a:cubicBezTo>
                    <a:pt x="2495089" y="561787"/>
                    <a:pt x="2468600" y="530651"/>
                    <a:pt x="2445987" y="542327"/>
                  </a:cubicBezTo>
                  <a:cubicBezTo>
                    <a:pt x="2464077" y="559192"/>
                    <a:pt x="2449864" y="570868"/>
                    <a:pt x="2435650" y="577354"/>
                  </a:cubicBezTo>
                  <a:cubicBezTo>
                    <a:pt x="2418206" y="585787"/>
                    <a:pt x="2416914" y="571517"/>
                    <a:pt x="2414976" y="558543"/>
                  </a:cubicBezTo>
                  <a:cubicBezTo>
                    <a:pt x="2414330" y="552057"/>
                    <a:pt x="2406577" y="546868"/>
                    <a:pt x="2402054" y="541678"/>
                  </a:cubicBezTo>
                  <a:cubicBezTo>
                    <a:pt x="2392363" y="528705"/>
                    <a:pt x="2396239" y="520921"/>
                    <a:pt x="2405931" y="507300"/>
                  </a:cubicBezTo>
                  <a:cubicBezTo>
                    <a:pt x="2425797" y="479570"/>
                    <a:pt x="2447845" y="469718"/>
                    <a:pt x="2475344" y="471999"/>
                  </a:cubicBezTo>
                  <a:close/>
                  <a:moveTo>
                    <a:pt x="2138984" y="470408"/>
                  </a:moveTo>
                  <a:cubicBezTo>
                    <a:pt x="2142247" y="469118"/>
                    <a:pt x="2146653" y="469602"/>
                    <a:pt x="2151221" y="470892"/>
                  </a:cubicBezTo>
                  <a:cubicBezTo>
                    <a:pt x="2158400" y="472182"/>
                    <a:pt x="2165579" y="474116"/>
                    <a:pt x="2172759" y="474116"/>
                  </a:cubicBezTo>
                  <a:cubicBezTo>
                    <a:pt x="2182548" y="473471"/>
                    <a:pt x="2189727" y="477986"/>
                    <a:pt x="2191033" y="486370"/>
                  </a:cubicBezTo>
                  <a:cubicBezTo>
                    <a:pt x="2192338" y="496044"/>
                    <a:pt x="2182548" y="499913"/>
                    <a:pt x="2175369" y="503783"/>
                  </a:cubicBezTo>
                  <a:cubicBezTo>
                    <a:pt x="2164274" y="509587"/>
                    <a:pt x="2133600" y="492819"/>
                    <a:pt x="2133600" y="480566"/>
                  </a:cubicBezTo>
                  <a:cubicBezTo>
                    <a:pt x="2133600" y="474761"/>
                    <a:pt x="2135721" y="471698"/>
                    <a:pt x="2138984" y="470408"/>
                  </a:cubicBezTo>
                  <a:close/>
                  <a:moveTo>
                    <a:pt x="6166203" y="464859"/>
                  </a:moveTo>
                  <a:cubicBezTo>
                    <a:pt x="6181079" y="460375"/>
                    <a:pt x="6181726" y="479592"/>
                    <a:pt x="6190134" y="486639"/>
                  </a:cubicBezTo>
                  <a:cubicBezTo>
                    <a:pt x="6199188" y="493685"/>
                    <a:pt x="6178492" y="490482"/>
                    <a:pt x="6175258" y="496888"/>
                  </a:cubicBezTo>
                  <a:cubicBezTo>
                    <a:pt x="6166850" y="496247"/>
                    <a:pt x="6159089" y="494966"/>
                    <a:pt x="6150681" y="493685"/>
                  </a:cubicBezTo>
                  <a:cubicBezTo>
                    <a:pt x="6146800" y="479592"/>
                    <a:pt x="6153915" y="468062"/>
                    <a:pt x="6166203" y="464859"/>
                  </a:cubicBezTo>
                  <a:close/>
                  <a:moveTo>
                    <a:pt x="7624062" y="437170"/>
                  </a:moveTo>
                  <a:cubicBezTo>
                    <a:pt x="7629948" y="438621"/>
                    <a:pt x="7636397" y="442491"/>
                    <a:pt x="7641879" y="444103"/>
                  </a:cubicBezTo>
                  <a:cubicBezTo>
                    <a:pt x="7647038" y="445393"/>
                    <a:pt x="7652197" y="446038"/>
                    <a:pt x="7658002" y="446683"/>
                  </a:cubicBezTo>
                  <a:cubicBezTo>
                    <a:pt x="7664451" y="448618"/>
                    <a:pt x="7661226" y="453777"/>
                    <a:pt x="7661226" y="458291"/>
                  </a:cubicBezTo>
                  <a:cubicBezTo>
                    <a:pt x="7656712" y="468610"/>
                    <a:pt x="7642523" y="459581"/>
                    <a:pt x="7637364" y="469900"/>
                  </a:cubicBezTo>
                  <a:cubicBezTo>
                    <a:pt x="7635429" y="468610"/>
                    <a:pt x="7633494" y="467965"/>
                    <a:pt x="7631560" y="466675"/>
                  </a:cubicBezTo>
                  <a:cubicBezTo>
                    <a:pt x="7623176" y="460226"/>
                    <a:pt x="7602538" y="461516"/>
                    <a:pt x="7609632" y="444748"/>
                  </a:cubicBezTo>
                  <a:cubicBezTo>
                    <a:pt x="7612856" y="436687"/>
                    <a:pt x="7618177" y="435719"/>
                    <a:pt x="7624062" y="437170"/>
                  </a:cubicBezTo>
                  <a:close/>
                  <a:moveTo>
                    <a:pt x="4214178" y="436562"/>
                  </a:moveTo>
                  <a:cubicBezTo>
                    <a:pt x="4221163" y="443265"/>
                    <a:pt x="4217353" y="451979"/>
                    <a:pt x="4217353" y="459352"/>
                  </a:cubicBezTo>
                  <a:cubicBezTo>
                    <a:pt x="4214178" y="462033"/>
                    <a:pt x="4211638" y="464714"/>
                    <a:pt x="4208463" y="466725"/>
                  </a:cubicBezTo>
                  <a:cubicBezTo>
                    <a:pt x="4202113" y="455330"/>
                    <a:pt x="4202748" y="445276"/>
                    <a:pt x="4214178" y="436562"/>
                  </a:cubicBezTo>
                  <a:close/>
                  <a:moveTo>
                    <a:pt x="1711197" y="420318"/>
                  </a:moveTo>
                  <a:cubicBezTo>
                    <a:pt x="1732540" y="421285"/>
                    <a:pt x="1753319" y="427565"/>
                    <a:pt x="1772971" y="442379"/>
                  </a:cubicBezTo>
                  <a:cubicBezTo>
                    <a:pt x="1785857" y="452041"/>
                    <a:pt x="1805831" y="445600"/>
                    <a:pt x="1807120" y="443668"/>
                  </a:cubicBezTo>
                  <a:cubicBezTo>
                    <a:pt x="1821939" y="422412"/>
                    <a:pt x="1836758" y="435294"/>
                    <a:pt x="1849645" y="444312"/>
                  </a:cubicBezTo>
                  <a:cubicBezTo>
                    <a:pt x="1864464" y="453974"/>
                    <a:pt x="1876706" y="466212"/>
                    <a:pt x="1889593" y="477806"/>
                  </a:cubicBezTo>
                  <a:cubicBezTo>
                    <a:pt x="1887660" y="481671"/>
                    <a:pt x="1885727" y="485536"/>
                    <a:pt x="1883794" y="488756"/>
                  </a:cubicBezTo>
                  <a:cubicBezTo>
                    <a:pt x="1885727" y="487468"/>
                    <a:pt x="1887660" y="486180"/>
                    <a:pt x="1890237" y="484892"/>
                  </a:cubicBezTo>
                  <a:cubicBezTo>
                    <a:pt x="1905701" y="481671"/>
                    <a:pt x="1920520" y="483603"/>
                    <a:pt x="1927608" y="499062"/>
                  </a:cubicBezTo>
                  <a:cubicBezTo>
                    <a:pt x="1934051" y="511300"/>
                    <a:pt x="1917298" y="514521"/>
                    <a:pt x="1908278" y="526759"/>
                  </a:cubicBezTo>
                  <a:cubicBezTo>
                    <a:pt x="1926963" y="521606"/>
                    <a:pt x="1941138" y="527403"/>
                    <a:pt x="1954025" y="513233"/>
                  </a:cubicBezTo>
                  <a:cubicBezTo>
                    <a:pt x="1962401" y="504215"/>
                    <a:pt x="1975287" y="516453"/>
                    <a:pt x="1984952" y="520962"/>
                  </a:cubicBezTo>
                  <a:cubicBezTo>
                    <a:pt x="1996550" y="527403"/>
                    <a:pt x="1988818" y="534489"/>
                    <a:pt x="1984308" y="540930"/>
                  </a:cubicBezTo>
                  <a:cubicBezTo>
                    <a:pt x="1981730" y="546083"/>
                    <a:pt x="1977220" y="548659"/>
                    <a:pt x="1973354" y="551236"/>
                  </a:cubicBezTo>
                  <a:cubicBezTo>
                    <a:pt x="1976576" y="549948"/>
                    <a:pt x="1980442" y="548659"/>
                    <a:pt x="1984308" y="547371"/>
                  </a:cubicBezTo>
                  <a:cubicBezTo>
                    <a:pt x="2001060" y="542218"/>
                    <a:pt x="2026833" y="544151"/>
                    <a:pt x="2010080" y="511300"/>
                  </a:cubicBezTo>
                  <a:cubicBezTo>
                    <a:pt x="2035209" y="512589"/>
                    <a:pt x="2048740" y="522251"/>
                    <a:pt x="2054539" y="545439"/>
                  </a:cubicBezTo>
                  <a:cubicBezTo>
                    <a:pt x="2056471" y="554457"/>
                    <a:pt x="2055827" y="571204"/>
                    <a:pt x="2073868" y="566051"/>
                  </a:cubicBezTo>
                  <a:cubicBezTo>
                    <a:pt x="2090620" y="560898"/>
                    <a:pt x="2084177" y="546083"/>
                    <a:pt x="2080311" y="537709"/>
                  </a:cubicBezTo>
                  <a:cubicBezTo>
                    <a:pt x="2074512" y="525471"/>
                    <a:pt x="2073868" y="517098"/>
                    <a:pt x="2083533" y="508080"/>
                  </a:cubicBezTo>
                  <a:cubicBezTo>
                    <a:pt x="2094486" y="497130"/>
                    <a:pt x="2104795" y="504859"/>
                    <a:pt x="2114460" y="510012"/>
                  </a:cubicBezTo>
                  <a:cubicBezTo>
                    <a:pt x="2151831" y="528048"/>
                    <a:pt x="2170516" y="582154"/>
                    <a:pt x="2154408" y="624022"/>
                  </a:cubicBezTo>
                  <a:cubicBezTo>
                    <a:pt x="2151831" y="630463"/>
                    <a:pt x="2153764" y="634972"/>
                    <a:pt x="2158274" y="636260"/>
                  </a:cubicBezTo>
                  <a:cubicBezTo>
                    <a:pt x="2179537" y="640769"/>
                    <a:pt x="2187268" y="665889"/>
                    <a:pt x="2211108" y="667822"/>
                  </a:cubicBezTo>
                  <a:cubicBezTo>
                    <a:pt x="2227861" y="669110"/>
                    <a:pt x="2230438" y="686501"/>
                    <a:pt x="2229149" y="699384"/>
                  </a:cubicBezTo>
                  <a:cubicBezTo>
                    <a:pt x="2227216" y="715487"/>
                    <a:pt x="2211753" y="707113"/>
                    <a:pt x="2203376" y="706469"/>
                  </a:cubicBezTo>
                  <a:cubicBezTo>
                    <a:pt x="2191134" y="706469"/>
                    <a:pt x="2179537" y="709045"/>
                    <a:pt x="2167294" y="710334"/>
                  </a:cubicBezTo>
                  <a:cubicBezTo>
                    <a:pt x="2151831" y="712266"/>
                    <a:pt x="2153764" y="721928"/>
                    <a:pt x="2157630" y="730946"/>
                  </a:cubicBezTo>
                  <a:lnTo>
                    <a:pt x="2162331" y="737971"/>
                  </a:lnTo>
                  <a:cubicBezTo>
                    <a:pt x="2166529" y="739118"/>
                    <a:pt x="2169550" y="725954"/>
                    <a:pt x="2174382" y="728369"/>
                  </a:cubicBezTo>
                  <a:cubicBezTo>
                    <a:pt x="2176959" y="729013"/>
                    <a:pt x="2180181" y="728369"/>
                    <a:pt x="2183402" y="728369"/>
                  </a:cubicBezTo>
                  <a:cubicBezTo>
                    <a:pt x="2170516" y="759287"/>
                    <a:pt x="2131857" y="766372"/>
                    <a:pt x="2106728" y="739963"/>
                  </a:cubicBezTo>
                  <a:cubicBezTo>
                    <a:pt x="2085466" y="717419"/>
                    <a:pt x="2073224" y="721284"/>
                    <a:pt x="2046807" y="736098"/>
                  </a:cubicBezTo>
                  <a:cubicBezTo>
                    <a:pt x="1997194" y="764440"/>
                    <a:pt x="1939850" y="771525"/>
                    <a:pt x="1882505" y="768304"/>
                  </a:cubicBezTo>
                  <a:cubicBezTo>
                    <a:pt x="1872840" y="767660"/>
                    <a:pt x="1867686" y="759931"/>
                    <a:pt x="1869619" y="753490"/>
                  </a:cubicBezTo>
                  <a:cubicBezTo>
                    <a:pt x="1877351" y="726437"/>
                    <a:pt x="1856732" y="725793"/>
                    <a:pt x="1840624" y="719995"/>
                  </a:cubicBezTo>
                  <a:cubicBezTo>
                    <a:pt x="1821939" y="712266"/>
                    <a:pt x="1791012" y="713554"/>
                    <a:pt x="1796811" y="682636"/>
                  </a:cubicBezTo>
                  <a:cubicBezTo>
                    <a:pt x="1801965" y="656228"/>
                    <a:pt x="1830315" y="658804"/>
                    <a:pt x="1850933" y="656872"/>
                  </a:cubicBezTo>
                  <a:cubicBezTo>
                    <a:pt x="1873485" y="655583"/>
                    <a:pt x="1896680" y="663313"/>
                    <a:pt x="1923097" y="655583"/>
                  </a:cubicBezTo>
                  <a:cubicBezTo>
                    <a:pt x="1904412" y="642701"/>
                    <a:pt x="1885727" y="647210"/>
                    <a:pt x="1868974" y="647210"/>
                  </a:cubicBezTo>
                  <a:cubicBezTo>
                    <a:pt x="1845779" y="646566"/>
                    <a:pt x="1822583" y="649786"/>
                    <a:pt x="1800677" y="640769"/>
                  </a:cubicBezTo>
                  <a:cubicBezTo>
                    <a:pt x="1790690" y="636260"/>
                    <a:pt x="1786340" y="631751"/>
                    <a:pt x="1786743" y="627403"/>
                  </a:cubicBezTo>
                  <a:lnTo>
                    <a:pt x="1801321" y="615004"/>
                  </a:lnTo>
                  <a:cubicBezTo>
                    <a:pt x="1806475" y="606630"/>
                    <a:pt x="1816785" y="607919"/>
                    <a:pt x="1823872" y="604698"/>
                  </a:cubicBezTo>
                  <a:cubicBezTo>
                    <a:pt x="1812274" y="607274"/>
                    <a:pt x="1800677" y="611139"/>
                    <a:pt x="1789723" y="603410"/>
                  </a:cubicBezTo>
                  <a:cubicBezTo>
                    <a:pt x="1785857" y="600189"/>
                    <a:pt x="1783280" y="594392"/>
                    <a:pt x="1778770" y="593104"/>
                  </a:cubicBezTo>
                  <a:cubicBezTo>
                    <a:pt x="1745265" y="584086"/>
                    <a:pt x="1762017" y="569915"/>
                    <a:pt x="1777481" y="562186"/>
                  </a:cubicBezTo>
                  <a:cubicBezTo>
                    <a:pt x="1791656" y="555101"/>
                    <a:pt x="1792945" y="547371"/>
                    <a:pt x="1789079" y="535133"/>
                  </a:cubicBezTo>
                  <a:cubicBezTo>
                    <a:pt x="1768461" y="560254"/>
                    <a:pt x="1731734" y="560898"/>
                    <a:pt x="1711116" y="591171"/>
                  </a:cubicBezTo>
                  <a:cubicBezTo>
                    <a:pt x="1700163" y="607919"/>
                    <a:pt x="1666658" y="610495"/>
                    <a:pt x="1643462" y="618224"/>
                  </a:cubicBezTo>
                  <a:cubicBezTo>
                    <a:pt x="1635731" y="621445"/>
                    <a:pt x="1633153" y="615648"/>
                    <a:pt x="1632509" y="608562"/>
                  </a:cubicBezTo>
                  <a:cubicBezTo>
                    <a:pt x="1629932" y="584730"/>
                    <a:pt x="1617690" y="567983"/>
                    <a:pt x="1593850" y="559609"/>
                  </a:cubicBezTo>
                  <a:cubicBezTo>
                    <a:pt x="1611247" y="544795"/>
                    <a:pt x="1627999" y="534489"/>
                    <a:pt x="1625422" y="510012"/>
                  </a:cubicBezTo>
                  <a:cubicBezTo>
                    <a:pt x="1624777" y="499062"/>
                    <a:pt x="1637664" y="493909"/>
                    <a:pt x="1646040" y="488112"/>
                  </a:cubicBezTo>
                  <a:cubicBezTo>
                    <a:pt x="1674390" y="469433"/>
                    <a:pt x="1674390" y="456550"/>
                    <a:pt x="1646684" y="434006"/>
                  </a:cubicBezTo>
                  <a:cubicBezTo>
                    <a:pt x="1647328" y="432718"/>
                    <a:pt x="1647328" y="431430"/>
                    <a:pt x="1646040" y="430141"/>
                  </a:cubicBezTo>
                  <a:cubicBezTo>
                    <a:pt x="1667947" y="423700"/>
                    <a:pt x="1689854" y="419352"/>
                    <a:pt x="1711197" y="420318"/>
                  </a:cubicBezTo>
                  <a:close/>
                  <a:moveTo>
                    <a:pt x="2440094" y="393399"/>
                  </a:moveTo>
                  <a:cubicBezTo>
                    <a:pt x="2463498" y="392112"/>
                    <a:pt x="2471950" y="404984"/>
                    <a:pt x="2475201" y="423648"/>
                  </a:cubicBezTo>
                  <a:cubicBezTo>
                    <a:pt x="2476501" y="431371"/>
                    <a:pt x="2475201" y="439737"/>
                    <a:pt x="2464149" y="436519"/>
                  </a:cubicBezTo>
                  <a:cubicBezTo>
                    <a:pt x="2445945" y="431371"/>
                    <a:pt x="2420590" y="434588"/>
                    <a:pt x="2413439" y="415281"/>
                  </a:cubicBezTo>
                  <a:cubicBezTo>
                    <a:pt x="2408238" y="401766"/>
                    <a:pt x="2427742" y="395330"/>
                    <a:pt x="2440094" y="393399"/>
                  </a:cubicBezTo>
                  <a:close/>
                  <a:moveTo>
                    <a:pt x="2219141" y="375006"/>
                  </a:moveTo>
                  <a:cubicBezTo>
                    <a:pt x="2225417" y="373062"/>
                    <a:pt x="2230438" y="376950"/>
                    <a:pt x="2229183" y="382782"/>
                  </a:cubicBezTo>
                  <a:cubicBezTo>
                    <a:pt x="2227300" y="391853"/>
                    <a:pt x="2221651" y="399628"/>
                    <a:pt x="2213492" y="402868"/>
                  </a:cubicBezTo>
                  <a:cubicBezTo>
                    <a:pt x="2205333" y="404812"/>
                    <a:pt x="2203450" y="400924"/>
                    <a:pt x="2203450" y="395093"/>
                  </a:cubicBezTo>
                  <a:cubicBezTo>
                    <a:pt x="2203450" y="384077"/>
                    <a:pt x="2209726" y="377598"/>
                    <a:pt x="2219141" y="375006"/>
                  </a:cubicBezTo>
                  <a:close/>
                  <a:moveTo>
                    <a:pt x="7976270" y="365890"/>
                  </a:moveTo>
                  <a:cubicBezTo>
                    <a:pt x="7992404" y="365650"/>
                    <a:pt x="8006622" y="375701"/>
                    <a:pt x="8020999" y="395801"/>
                  </a:cubicBezTo>
                  <a:lnTo>
                    <a:pt x="8021638" y="396440"/>
                  </a:lnTo>
                  <a:cubicBezTo>
                    <a:pt x="7988410" y="420688"/>
                    <a:pt x="7955183" y="397716"/>
                    <a:pt x="7920038" y="397716"/>
                  </a:cubicBezTo>
                  <a:cubicBezTo>
                    <a:pt x="7942084" y="376658"/>
                    <a:pt x="7960135" y="366129"/>
                    <a:pt x="7976270" y="365890"/>
                  </a:cubicBezTo>
                  <a:close/>
                  <a:moveTo>
                    <a:pt x="7932178" y="345130"/>
                  </a:moveTo>
                  <a:cubicBezTo>
                    <a:pt x="7938715" y="344487"/>
                    <a:pt x="7940676" y="348985"/>
                    <a:pt x="7940022" y="356053"/>
                  </a:cubicBezTo>
                  <a:cubicBezTo>
                    <a:pt x="7936100" y="363764"/>
                    <a:pt x="7930217" y="371475"/>
                    <a:pt x="7919758" y="369547"/>
                  </a:cubicBezTo>
                  <a:cubicBezTo>
                    <a:pt x="7913875" y="368905"/>
                    <a:pt x="7907338" y="365692"/>
                    <a:pt x="7909953" y="357981"/>
                  </a:cubicBezTo>
                  <a:cubicBezTo>
                    <a:pt x="7913221" y="347700"/>
                    <a:pt x="7922373" y="345130"/>
                    <a:pt x="7932178" y="345130"/>
                  </a:cubicBezTo>
                  <a:close/>
                  <a:moveTo>
                    <a:pt x="2349327" y="322262"/>
                  </a:moveTo>
                  <a:cubicBezTo>
                    <a:pt x="2393848" y="324173"/>
                    <a:pt x="2400301" y="329906"/>
                    <a:pt x="2399656" y="366217"/>
                  </a:cubicBezTo>
                  <a:cubicBezTo>
                    <a:pt x="2398365" y="403801"/>
                    <a:pt x="2381589" y="421001"/>
                    <a:pt x="2348681" y="421638"/>
                  </a:cubicBezTo>
                  <a:cubicBezTo>
                    <a:pt x="2325452" y="422275"/>
                    <a:pt x="2319000" y="412083"/>
                    <a:pt x="2324807" y="391698"/>
                  </a:cubicBezTo>
                  <a:cubicBezTo>
                    <a:pt x="2329969" y="373224"/>
                    <a:pt x="2324807" y="365580"/>
                    <a:pt x="2304805" y="370676"/>
                  </a:cubicBezTo>
                  <a:cubicBezTo>
                    <a:pt x="2300933" y="368765"/>
                    <a:pt x="2300288" y="366217"/>
                    <a:pt x="2302869" y="363032"/>
                  </a:cubicBezTo>
                  <a:cubicBezTo>
                    <a:pt x="2303514" y="352202"/>
                    <a:pt x="2332550" y="361121"/>
                    <a:pt x="2319000" y="340736"/>
                  </a:cubicBezTo>
                  <a:cubicBezTo>
                    <a:pt x="2321581" y="335003"/>
                    <a:pt x="2328033" y="333091"/>
                    <a:pt x="2331905" y="328632"/>
                  </a:cubicBezTo>
                  <a:cubicBezTo>
                    <a:pt x="2337067" y="323536"/>
                    <a:pt x="2344165" y="325447"/>
                    <a:pt x="2349327" y="322262"/>
                  </a:cubicBezTo>
                  <a:close/>
                  <a:moveTo>
                    <a:pt x="5071005" y="314288"/>
                  </a:moveTo>
                  <a:cubicBezTo>
                    <a:pt x="5081838" y="312105"/>
                    <a:pt x="5094611" y="319381"/>
                    <a:pt x="5111750" y="335550"/>
                  </a:cubicBezTo>
                  <a:cubicBezTo>
                    <a:pt x="5073591" y="355600"/>
                    <a:pt x="5073591" y="355600"/>
                    <a:pt x="5041900" y="349779"/>
                  </a:cubicBezTo>
                  <a:cubicBezTo>
                    <a:pt x="5051278" y="328113"/>
                    <a:pt x="5060171" y="316471"/>
                    <a:pt x="5071005" y="314288"/>
                  </a:cubicBezTo>
                  <a:close/>
                  <a:moveTo>
                    <a:pt x="6078748" y="310014"/>
                  </a:moveTo>
                  <a:cubicBezTo>
                    <a:pt x="6089443" y="312750"/>
                    <a:pt x="6098450" y="321279"/>
                    <a:pt x="6101666" y="334153"/>
                  </a:cubicBezTo>
                  <a:cubicBezTo>
                    <a:pt x="6105526" y="352820"/>
                    <a:pt x="6093946" y="361188"/>
                    <a:pt x="6079150" y="365694"/>
                  </a:cubicBezTo>
                  <a:cubicBezTo>
                    <a:pt x="6039907" y="379212"/>
                    <a:pt x="6003238" y="399167"/>
                    <a:pt x="5963352" y="412040"/>
                  </a:cubicBezTo>
                  <a:cubicBezTo>
                    <a:pt x="5951772" y="415259"/>
                    <a:pt x="5944052" y="422984"/>
                    <a:pt x="5936332" y="431995"/>
                  </a:cubicBezTo>
                  <a:cubicBezTo>
                    <a:pt x="5926039" y="444869"/>
                    <a:pt x="5915746" y="457743"/>
                    <a:pt x="5897733" y="461605"/>
                  </a:cubicBezTo>
                  <a:cubicBezTo>
                    <a:pt x="5879720" y="466111"/>
                    <a:pt x="5878433" y="484779"/>
                    <a:pt x="5869427" y="497009"/>
                  </a:cubicBezTo>
                  <a:cubicBezTo>
                    <a:pt x="5864924" y="502802"/>
                    <a:pt x="5860420" y="509239"/>
                    <a:pt x="5856560" y="515676"/>
                  </a:cubicBezTo>
                  <a:cubicBezTo>
                    <a:pt x="5855274" y="517607"/>
                    <a:pt x="5854630" y="519538"/>
                    <a:pt x="5854630" y="521469"/>
                  </a:cubicBezTo>
                  <a:cubicBezTo>
                    <a:pt x="5851414" y="524688"/>
                    <a:pt x="5847554" y="527906"/>
                    <a:pt x="5844337" y="530481"/>
                  </a:cubicBezTo>
                  <a:lnTo>
                    <a:pt x="5825465" y="531695"/>
                  </a:lnTo>
                  <a:cubicBezTo>
                    <a:pt x="5829255" y="533487"/>
                    <a:pt x="5832689" y="536911"/>
                    <a:pt x="5835758" y="542459"/>
                  </a:cubicBezTo>
                  <a:cubicBezTo>
                    <a:pt x="5800241" y="565156"/>
                    <a:pt x="5809282" y="628062"/>
                    <a:pt x="5844153" y="648166"/>
                  </a:cubicBezTo>
                  <a:cubicBezTo>
                    <a:pt x="5849319" y="653354"/>
                    <a:pt x="5867400" y="655299"/>
                    <a:pt x="5849319" y="666973"/>
                  </a:cubicBezTo>
                  <a:cubicBezTo>
                    <a:pt x="5842861" y="668270"/>
                    <a:pt x="5836404" y="663081"/>
                    <a:pt x="5829946" y="668269"/>
                  </a:cubicBezTo>
                  <a:cubicBezTo>
                    <a:pt x="5817677" y="671512"/>
                    <a:pt x="5805407" y="671512"/>
                    <a:pt x="5792492" y="668269"/>
                  </a:cubicBezTo>
                  <a:cubicBezTo>
                    <a:pt x="5771827" y="668270"/>
                    <a:pt x="5782160" y="652057"/>
                    <a:pt x="5778931" y="642329"/>
                  </a:cubicBezTo>
                  <a:cubicBezTo>
                    <a:pt x="5766661" y="632601"/>
                    <a:pt x="5754392" y="641032"/>
                    <a:pt x="5742122" y="642978"/>
                  </a:cubicBezTo>
                  <a:cubicBezTo>
                    <a:pt x="5740185" y="640384"/>
                    <a:pt x="5737602" y="637790"/>
                    <a:pt x="5735019" y="635844"/>
                  </a:cubicBezTo>
                  <a:cubicBezTo>
                    <a:pt x="5730499" y="630007"/>
                    <a:pt x="5735019" y="621577"/>
                    <a:pt x="5729853" y="615740"/>
                  </a:cubicBezTo>
                  <a:cubicBezTo>
                    <a:pt x="5729207" y="607309"/>
                    <a:pt x="5715000" y="595636"/>
                    <a:pt x="5735019" y="592394"/>
                  </a:cubicBezTo>
                  <a:cubicBezTo>
                    <a:pt x="5757621" y="589151"/>
                    <a:pt x="5760849" y="572290"/>
                    <a:pt x="5763432" y="554780"/>
                  </a:cubicBezTo>
                  <a:cubicBezTo>
                    <a:pt x="5766016" y="541161"/>
                    <a:pt x="5771827" y="533379"/>
                    <a:pt x="5786034" y="534028"/>
                  </a:cubicBezTo>
                  <a:lnTo>
                    <a:pt x="5807462" y="530169"/>
                  </a:lnTo>
                  <a:cubicBezTo>
                    <a:pt x="5795238" y="528198"/>
                    <a:pt x="5791905" y="518887"/>
                    <a:pt x="5786438" y="497009"/>
                  </a:cubicBezTo>
                  <a:cubicBezTo>
                    <a:pt x="5794158" y="483491"/>
                    <a:pt x="5810885" y="477698"/>
                    <a:pt x="5816031" y="462249"/>
                  </a:cubicBezTo>
                  <a:cubicBezTo>
                    <a:pt x="5816674" y="460962"/>
                    <a:pt x="5819891" y="460318"/>
                    <a:pt x="5821821" y="459030"/>
                  </a:cubicBezTo>
                  <a:cubicBezTo>
                    <a:pt x="5838547" y="449375"/>
                    <a:pt x="5805738" y="435857"/>
                    <a:pt x="5823751" y="425558"/>
                  </a:cubicBezTo>
                  <a:cubicBezTo>
                    <a:pt x="5833401" y="419765"/>
                    <a:pt x="5853344" y="430708"/>
                    <a:pt x="5853344" y="407535"/>
                  </a:cubicBezTo>
                  <a:cubicBezTo>
                    <a:pt x="5852700" y="403673"/>
                    <a:pt x="5859777" y="398523"/>
                    <a:pt x="5863637" y="397236"/>
                  </a:cubicBezTo>
                  <a:cubicBezTo>
                    <a:pt x="5900950" y="385005"/>
                    <a:pt x="5930542" y="356039"/>
                    <a:pt x="5973645" y="354752"/>
                  </a:cubicBezTo>
                  <a:cubicBezTo>
                    <a:pt x="5999378" y="353464"/>
                    <a:pt x="6025111" y="341877"/>
                    <a:pt x="6045697" y="320635"/>
                  </a:cubicBezTo>
                  <a:cubicBezTo>
                    <a:pt x="6055669" y="310336"/>
                    <a:pt x="6068053" y="307279"/>
                    <a:pt x="6078748" y="310014"/>
                  </a:cubicBezTo>
                  <a:close/>
                  <a:moveTo>
                    <a:pt x="2448325" y="294777"/>
                  </a:moveTo>
                  <a:cubicBezTo>
                    <a:pt x="2455831" y="293409"/>
                    <a:pt x="2462933" y="294053"/>
                    <a:pt x="2467776" y="297593"/>
                  </a:cubicBezTo>
                  <a:cubicBezTo>
                    <a:pt x="2480044" y="306605"/>
                    <a:pt x="2504580" y="302743"/>
                    <a:pt x="2505225" y="328492"/>
                  </a:cubicBezTo>
                  <a:cubicBezTo>
                    <a:pt x="2507969" y="334205"/>
                    <a:pt x="2511843" y="328170"/>
                    <a:pt x="2514265" y="327205"/>
                  </a:cubicBezTo>
                  <a:cubicBezTo>
                    <a:pt x="2536864" y="320124"/>
                    <a:pt x="2556880" y="320124"/>
                    <a:pt x="2569148" y="345229"/>
                  </a:cubicBezTo>
                  <a:cubicBezTo>
                    <a:pt x="2568502" y="354885"/>
                    <a:pt x="2545903" y="351666"/>
                    <a:pt x="2554297" y="363897"/>
                  </a:cubicBezTo>
                  <a:cubicBezTo>
                    <a:pt x="2557525" y="368411"/>
                    <a:pt x="2560108" y="391577"/>
                    <a:pt x="2578187" y="377416"/>
                  </a:cubicBezTo>
                  <a:cubicBezTo>
                    <a:pt x="2580132" y="376128"/>
                    <a:pt x="2587227" y="378703"/>
                    <a:pt x="2589164" y="381278"/>
                  </a:cubicBezTo>
                  <a:cubicBezTo>
                    <a:pt x="2601432" y="399302"/>
                    <a:pt x="2616282" y="398658"/>
                    <a:pt x="2640818" y="400590"/>
                  </a:cubicBezTo>
                  <a:cubicBezTo>
                    <a:pt x="2687953" y="405096"/>
                    <a:pt x="2732505" y="379347"/>
                    <a:pt x="2779640" y="391577"/>
                  </a:cubicBezTo>
                  <a:cubicBezTo>
                    <a:pt x="2795782" y="396084"/>
                    <a:pt x="2808695" y="405096"/>
                    <a:pt x="2820963" y="416683"/>
                  </a:cubicBezTo>
                  <a:cubicBezTo>
                    <a:pt x="2841625" y="435351"/>
                    <a:pt x="2822254" y="454663"/>
                    <a:pt x="2815152" y="455950"/>
                  </a:cubicBezTo>
                  <a:cubicBezTo>
                    <a:pt x="2789325" y="459813"/>
                    <a:pt x="2764789" y="477837"/>
                    <a:pt x="2736379" y="461744"/>
                  </a:cubicBezTo>
                  <a:cubicBezTo>
                    <a:pt x="2717654" y="450800"/>
                    <a:pt x="2694410" y="461744"/>
                    <a:pt x="2673102" y="456594"/>
                  </a:cubicBezTo>
                  <a:cubicBezTo>
                    <a:pt x="2651795" y="452088"/>
                    <a:pt x="2622739" y="475906"/>
                    <a:pt x="2610471" y="437926"/>
                  </a:cubicBezTo>
                  <a:cubicBezTo>
                    <a:pt x="2608534" y="432132"/>
                    <a:pt x="2596266" y="438570"/>
                    <a:pt x="2592392" y="444363"/>
                  </a:cubicBezTo>
                  <a:cubicBezTo>
                    <a:pt x="2578187" y="464962"/>
                    <a:pt x="2564628" y="469469"/>
                    <a:pt x="2551069" y="444363"/>
                  </a:cubicBezTo>
                  <a:cubicBezTo>
                    <a:pt x="2547195" y="437282"/>
                    <a:pt x="2544612" y="437282"/>
                    <a:pt x="2536864" y="439857"/>
                  </a:cubicBezTo>
                  <a:cubicBezTo>
                    <a:pt x="2512328" y="448226"/>
                    <a:pt x="2506517" y="430845"/>
                    <a:pt x="2503288" y="412177"/>
                  </a:cubicBezTo>
                  <a:cubicBezTo>
                    <a:pt x="2501997" y="404452"/>
                    <a:pt x="2505871" y="396727"/>
                    <a:pt x="2505871" y="388359"/>
                  </a:cubicBezTo>
                  <a:cubicBezTo>
                    <a:pt x="2505225" y="367759"/>
                    <a:pt x="2502643" y="356172"/>
                    <a:pt x="2476815" y="358747"/>
                  </a:cubicBezTo>
                  <a:cubicBezTo>
                    <a:pt x="2449051" y="361322"/>
                    <a:pt x="2440657" y="332354"/>
                    <a:pt x="2423224" y="317549"/>
                  </a:cubicBezTo>
                  <a:cubicBezTo>
                    <a:pt x="2419350" y="314326"/>
                    <a:pt x="2421933" y="307249"/>
                    <a:pt x="2426452" y="304030"/>
                  </a:cubicBezTo>
                  <a:cubicBezTo>
                    <a:pt x="2432909" y="299524"/>
                    <a:pt x="2440819" y="296145"/>
                    <a:pt x="2448325" y="294777"/>
                  </a:cubicBezTo>
                  <a:close/>
                  <a:moveTo>
                    <a:pt x="2118333" y="292216"/>
                  </a:moveTo>
                  <a:cubicBezTo>
                    <a:pt x="2124291" y="295429"/>
                    <a:pt x="2125096" y="308284"/>
                    <a:pt x="2127029" y="333992"/>
                  </a:cubicBezTo>
                  <a:cubicBezTo>
                    <a:pt x="2127673" y="339780"/>
                    <a:pt x="2122520" y="350703"/>
                    <a:pt x="2136046" y="353916"/>
                  </a:cubicBezTo>
                  <a:cubicBezTo>
                    <a:pt x="2145064" y="355844"/>
                    <a:pt x="2148928" y="353273"/>
                    <a:pt x="2152149" y="345561"/>
                  </a:cubicBezTo>
                  <a:cubicBezTo>
                    <a:pt x="2157302" y="334635"/>
                    <a:pt x="2166319" y="339134"/>
                    <a:pt x="2174049" y="340419"/>
                  </a:cubicBezTo>
                  <a:cubicBezTo>
                    <a:pt x="2184998" y="342347"/>
                    <a:pt x="2185643" y="350703"/>
                    <a:pt x="2186287" y="359700"/>
                  </a:cubicBezTo>
                  <a:cubicBezTo>
                    <a:pt x="2187575" y="382838"/>
                    <a:pt x="2160522" y="405976"/>
                    <a:pt x="2136690" y="404690"/>
                  </a:cubicBezTo>
                  <a:cubicBezTo>
                    <a:pt x="2103841" y="402120"/>
                    <a:pt x="2072279" y="398263"/>
                    <a:pt x="2043295" y="424614"/>
                  </a:cubicBezTo>
                  <a:cubicBezTo>
                    <a:pt x="2023971" y="441325"/>
                    <a:pt x="1994986" y="438112"/>
                    <a:pt x="1970510" y="431684"/>
                  </a:cubicBezTo>
                  <a:cubicBezTo>
                    <a:pt x="1958916" y="428471"/>
                    <a:pt x="1939593" y="417545"/>
                    <a:pt x="1964713" y="402120"/>
                  </a:cubicBezTo>
                  <a:lnTo>
                    <a:pt x="1981460" y="396576"/>
                  </a:lnTo>
                  <a:cubicBezTo>
                    <a:pt x="1984037" y="395693"/>
                    <a:pt x="1983070" y="394728"/>
                    <a:pt x="1976951" y="390551"/>
                  </a:cubicBezTo>
                  <a:cubicBezTo>
                    <a:pt x="1967934" y="383481"/>
                    <a:pt x="1963425" y="377054"/>
                    <a:pt x="1946034" y="382196"/>
                  </a:cubicBezTo>
                  <a:cubicBezTo>
                    <a:pt x="1925423" y="387980"/>
                    <a:pt x="1900302" y="378339"/>
                    <a:pt x="1877115" y="375126"/>
                  </a:cubicBezTo>
                  <a:cubicBezTo>
                    <a:pt x="1875182" y="375126"/>
                    <a:pt x="1873250" y="369984"/>
                    <a:pt x="1873250" y="366771"/>
                  </a:cubicBezTo>
                  <a:cubicBezTo>
                    <a:pt x="1873250" y="359701"/>
                    <a:pt x="1879691" y="359701"/>
                    <a:pt x="1884844" y="359700"/>
                  </a:cubicBezTo>
                  <a:cubicBezTo>
                    <a:pt x="1896438" y="359058"/>
                    <a:pt x="1908032" y="358415"/>
                    <a:pt x="1922846" y="357772"/>
                  </a:cubicBezTo>
                  <a:cubicBezTo>
                    <a:pt x="1913185" y="343633"/>
                    <a:pt x="1900302" y="350703"/>
                    <a:pt x="1891929" y="344275"/>
                  </a:cubicBezTo>
                  <a:cubicBezTo>
                    <a:pt x="1900302" y="335920"/>
                    <a:pt x="1908032" y="324351"/>
                    <a:pt x="1918337" y="318567"/>
                  </a:cubicBezTo>
                  <a:cubicBezTo>
                    <a:pt x="1956984" y="297357"/>
                    <a:pt x="1988545" y="305713"/>
                    <a:pt x="2017530" y="341705"/>
                  </a:cubicBezTo>
                  <a:cubicBezTo>
                    <a:pt x="2038142" y="367413"/>
                    <a:pt x="2038142" y="367413"/>
                    <a:pt x="2090959" y="362914"/>
                  </a:cubicBezTo>
                  <a:cubicBezTo>
                    <a:pt x="2080009" y="347489"/>
                    <a:pt x="2100620" y="323066"/>
                    <a:pt x="2067771" y="315353"/>
                  </a:cubicBezTo>
                  <a:cubicBezTo>
                    <a:pt x="2074212" y="311497"/>
                    <a:pt x="2076788" y="309569"/>
                    <a:pt x="2078721" y="308284"/>
                  </a:cubicBezTo>
                  <a:cubicBezTo>
                    <a:pt x="2101264" y="295429"/>
                    <a:pt x="2112375" y="289002"/>
                    <a:pt x="2118333" y="292216"/>
                  </a:cubicBezTo>
                  <a:close/>
                  <a:moveTo>
                    <a:pt x="8082834" y="258366"/>
                  </a:moveTo>
                  <a:lnTo>
                    <a:pt x="8095617" y="258445"/>
                  </a:lnTo>
                  <a:cubicBezTo>
                    <a:pt x="8105326" y="286385"/>
                    <a:pt x="8116329" y="259715"/>
                    <a:pt x="8126686" y="259080"/>
                  </a:cubicBezTo>
                  <a:cubicBezTo>
                    <a:pt x="8133806" y="265430"/>
                    <a:pt x="8146104" y="256540"/>
                    <a:pt x="8152576" y="266065"/>
                  </a:cubicBezTo>
                  <a:cubicBezTo>
                    <a:pt x="8170053" y="281305"/>
                    <a:pt x="8194649" y="260985"/>
                    <a:pt x="8212772" y="277495"/>
                  </a:cubicBezTo>
                  <a:cubicBezTo>
                    <a:pt x="8217303" y="281940"/>
                    <a:pt x="8226365" y="282575"/>
                    <a:pt x="8229601" y="289560"/>
                  </a:cubicBezTo>
                  <a:cubicBezTo>
                    <a:pt x="8190765" y="303530"/>
                    <a:pt x="8151929" y="317500"/>
                    <a:pt x="8111151" y="297180"/>
                  </a:cubicBezTo>
                  <a:cubicBezTo>
                    <a:pt x="8098853" y="290830"/>
                    <a:pt x="8085908" y="286385"/>
                    <a:pt x="8082672" y="271145"/>
                  </a:cubicBezTo>
                  <a:cubicBezTo>
                    <a:pt x="8080730" y="264795"/>
                    <a:pt x="8080730" y="260509"/>
                    <a:pt x="8082834" y="258366"/>
                  </a:cubicBezTo>
                  <a:close/>
                  <a:moveTo>
                    <a:pt x="2223776" y="238125"/>
                  </a:moveTo>
                  <a:cubicBezTo>
                    <a:pt x="2232904" y="245428"/>
                    <a:pt x="2244641" y="251403"/>
                    <a:pt x="2247249" y="265344"/>
                  </a:cubicBezTo>
                  <a:cubicBezTo>
                    <a:pt x="2247901" y="269991"/>
                    <a:pt x="2242033" y="274638"/>
                    <a:pt x="2236165" y="273974"/>
                  </a:cubicBezTo>
                  <a:cubicBezTo>
                    <a:pt x="2221820" y="271983"/>
                    <a:pt x="2217908" y="258705"/>
                    <a:pt x="2213996" y="246755"/>
                  </a:cubicBezTo>
                  <a:cubicBezTo>
                    <a:pt x="2211388" y="238789"/>
                    <a:pt x="2216604" y="238125"/>
                    <a:pt x="2223776" y="238125"/>
                  </a:cubicBezTo>
                  <a:close/>
                  <a:moveTo>
                    <a:pt x="1949861" y="234433"/>
                  </a:moveTo>
                  <a:cubicBezTo>
                    <a:pt x="1956128" y="235158"/>
                    <a:pt x="1961430" y="237574"/>
                    <a:pt x="1964002" y="243373"/>
                  </a:cubicBezTo>
                  <a:cubicBezTo>
                    <a:pt x="1968501" y="255616"/>
                    <a:pt x="1953717" y="260126"/>
                    <a:pt x="1943433" y="265925"/>
                  </a:cubicBezTo>
                  <a:cubicBezTo>
                    <a:pt x="1931863" y="273013"/>
                    <a:pt x="1922222" y="284611"/>
                    <a:pt x="1915151" y="296209"/>
                  </a:cubicBezTo>
                  <a:cubicBezTo>
                    <a:pt x="1907438" y="309096"/>
                    <a:pt x="1898439" y="314251"/>
                    <a:pt x="1884941" y="309740"/>
                  </a:cubicBezTo>
                  <a:cubicBezTo>
                    <a:pt x="1867587" y="303941"/>
                    <a:pt x="1884298" y="294921"/>
                    <a:pt x="1883656" y="287833"/>
                  </a:cubicBezTo>
                  <a:cubicBezTo>
                    <a:pt x="1883013" y="283967"/>
                    <a:pt x="1881085" y="280745"/>
                    <a:pt x="1879156" y="276879"/>
                  </a:cubicBezTo>
                  <a:cubicBezTo>
                    <a:pt x="1875943" y="278812"/>
                    <a:pt x="1871443" y="279456"/>
                    <a:pt x="1868872" y="282034"/>
                  </a:cubicBezTo>
                  <a:cubicBezTo>
                    <a:pt x="1862444" y="289766"/>
                    <a:pt x="1854088" y="300075"/>
                    <a:pt x="1851517" y="306519"/>
                  </a:cubicBezTo>
                  <a:cubicBezTo>
                    <a:pt x="1834805" y="341313"/>
                    <a:pt x="1809095" y="334225"/>
                    <a:pt x="1781456" y="329071"/>
                  </a:cubicBezTo>
                  <a:cubicBezTo>
                    <a:pt x="1773100" y="327782"/>
                    <a:pt x="1763458" y="332937"/>
                    <a:pt x="1754460" y="333581"/>
                  </a:cubicBezTo>
                  <a:cubicBezTo>
                    <a:pt x="1744818" y="334870"/>
                    <a:pt x="1735177" y="334870"/>
                    <a:pt x="1735177" y="320694"/>
                  </a:cubicBezTo>
                  <a:cubicBezTo>
                    <a:pt x="1735177" y="309740"/>
                    <a:pt x="1731963" y="299431"/>
                    <a:pt x="1746746" y="296209"/>
                  </a:cubicBezTo>
                  <a:cubicBezTo>
                    <a:pt x="1782099" y="288477"/>
                    <a:pt x="1818736" y="284611"/>
                    <a:pt x="1843804" y="252394"/>
                  </a:cubicBezTo>
                  <a:cubicBezTo>
                    <a:pt x="1847661" y="247884"/>
                    <a:pt x="1854731" y="242729"/>
                    <a:pt x="1864373" y="244018"/>
                  </a:cubicBezTo>
                  <a:cubicBezTo>
                    <a:pt x="1887512" y="262703"/>
                    <a:pt x="1907438" y="239507"/>
                    <a:pt x="1929935" y="235641"/>
                  </a:cubicBezTo>
                  <a:cubicBezTo>
                    <a:pt x="1936362" y="234675"/>
                    <a:pt x="1943594" y="233708"/>
                    <a:pt x="1949861" y="234433"/>
                  </a:cubicBezTo>
                  <a:close/>
                  <a:moveTo>
                    <a:pt x="4958762" y="229205"/>
                  </a:moveTo>
                  <a:cubicBezTo>
                    <a:pt x="4967073" y="229446"/>
                    <a:pt x="4975465" y="231538"/>
                    <a:pt x="4983857" y="233790"/>
                  </a:cubicBezTo>
                  <a:lnTo>
                    <a:pt x="4983211" y="233790"/>
                  </a:lnTo>
                  <a:cubicBezTo>
                    <a:pt x="4987730" y="237650"/>
                    <a:pt x="4987730" y="241511"/>
                    <a:pt x="4984502" y="246014"/>
                  </a:cubicBezTo>
                  <a:cubicBezTo>
                    <a:pt x="4998704" y="264030"/>
                    <a:pt x="5023234" y="252449"/>
                    <a:pt x="5038726" y="266604"/>
                  </a:cubicBezTo>
                  <a:cubicBezTo>
                    <a:pt x="5032271" y="285907"/>
                    <a:pt x="5018715" y="294914"/>
                    <a:pt x="4992894" y="287837"/>
                  </a:cubicBezTo>
                  <a:cubicBezTo>
                    <a:pt x="5022588" y="318078"/>
                    <a:pt x="4991603" y="336093"/>
                    <a:pt x="4980629" y="345101"/>
                  </a:cubicBezTo>
                  <a:cubicBezTo>
                    <a:pt x="4962555" y="359900"/>
                    <a:pt x="4951581" y="378559"/>
                    <a:pt x="4936734" y="395288"/>
                  </a:cubicBezTo>
                  <a:lnTo>
                    <a:pt x="4936088" y="394001"/>
                  </a:lnTo>
                  <a:lnTo>
                    <a:pt x="4934797" y="394001"/>
                  </a:lnTo>
                  <a:cubicBezTo>
                    <a:pt x="4932861" y="388210"/>
                    <a:pt x="4934152" y="381133"/>
                    <a:pt x="4927051" y="378559"/>
                  </a:cubicBezTo>
                  <a:cubicBezTo>
                    <a:pt x="4901876" y="370195"/>
                    <a:pt x="4919305" y="361187"/>
                    <a:pt x="4927051" y="352822"/>
                  </a:cubicBezTo>
                  <a:lnTo>
                    <a:pt x="4928100" y="344458"/>
                  </a:lnTo>
                  <a:cubicBezTo>
                    <a:pt x="4926567" y="343654"/>
                    <a:pt x="4923501" y="344458"/>
                    <a:pt x="4919950" y="345745"/>
                  </a:cubicBezTo>
                  <a:cubicBezTo>
                    <a:pt x="4916077" y="345745"/>
                    <a:pt x="4907040" y="349605"/>
                    <a:pt x="4909622" y="341241"/>
                  </a:cubicBezTo>
                  <a:cubicBezTo>
                    <a:pt x="4914786" y="325155"/>
                    <a:pt x="4921241" y="307783"/>
                    <a:pt x="4942544" y="303279"/>
                  </a:cubicBezTo>
                  <a:cubicBezTo>
                    <a:pt x="4947708" y="301992"/>
                    <a:pt x="4959973" y="303922"/>
                    <a:pt x="4954163" y="291697"/>
                  </a:cubicBezTo>
                  <a:cubicBezTo>
                    <a:pt x="4950935" y="284620"/>
                    <a:pt x="4945126" y="279472"/>
                    <a:pt x="4934797" y="281403"/>
                  </a:cubicBezTo>
                  <a:cubicBezTo>
                    <a:pt x="4910268" y="286550"/>
                    <a:pt x="4904458" y="292341"/>
                    <a:pt x="4898003" y="322581"/>
                  </a:cubicBezTo>
                  <a:cubicBezTo>
                    <a:pt x="4877991" y="321295"/>
                    <a:pt x="4862499" y="309070"/>
                    <a:pt x="4845070" y="300705"/>
                  </a:cubicBezTo>
                  <a:cubicBezTo>
                    <a:pt x="4824413" y="289767"/>
                    <a:pt x="4837324" y="271108"/>
                    <a:pt x="4839260" y="255666"/>
                  </a:cubicBezTo>
                  <a:cubicBezTo>
                    <a:pt x="4841197" y="239580"/>
                    <a:pt x="4851525" y="243441"/>
                    <a:pt x="4863790" y="242154"/>
                  </a:cubicBezTo>
                  <a:cubicBezTo>
                    <a:pt x="4885092" y="240224"/>
                    <a:pt x="4904458" y="242154"/>
                    <a:pt x="4923823" y="251162"/>
                  </a:cubicBezTo>
                  <a:cubicBezTo>
                    <a:pt x="4928988" y="253092"/>
                    <a:pt x="4937379" y="245371"/>
                    <a:pt x="4934152" y="235720"/>
                  </a:cubicBezTo>
                  <a:cubicBezTo>
                    <a:pt x="4942221" y="230572"/>
                    <a:pt x="4950451" y="228964"/>
                    <a:pt x="4958762" y="229205"/>
                  </a:cubicBezTo>
                  <a:close/>
                  <a:moveTo>
                    <a:pt x="7932602" y="219753"/>
                  </a:moveTo>
                  <a:cubicBezTo>
                    <a:pt x="7938758" y="219915"/>
                    <a:pt x="7944675" y="221372"/>
                    <a:pt x="7949792" y="225256"/>
                  </a:cubicBezTo>
                  <a:cubicBezTo>
                    <a:pt x="7973458" y="244679"/>
                    <a:pt x="8003520" y="224609"/>
                    <a:pt x="8027826" y="239499"/>
                  </a:cubicBezTo>
                  <a:cubicBezTo>
                    <a:pt x="8029745" y="254390"/>
                    <a:pt x="8047654" y="243384"/>
                    <a:pt x="8050213" y="257627"/>
                  </a:cubicBezTo>
                  <a:cubicBezTo>
                    <a:pt x="8032943" y="295825"/>
                    <a:pt x="8003520" y="299709"/>
                    <a:pt x="7977296" y="266044"/>
                  </a:cubicBezTo>
                  <a:cubicBezTo>
                    <a:pt x="7974098" y="262157"/>
                    <a:pt x="7976656" y="251153"/>
                    <a:pt x="7967062" y="254390"/>
                  </a:cubicBezTo>
                  <a:cubicBezTo>
                    <a:pt x="7962585" y="255685"/>
                    <a:pt x="7958747" y="260864"/>
                    <a:pt x="7956828" y="265396"/>
                  </a:cubicBezTo>
                  <a:cubicBezTo>
                    <a:pt x="7954269" y="272518"/>
                    <a:pt x="7954909" y="279639"/>
                    <a:pt x="7961945" y="284819"/>
                  </a:cubicBezTo>
                  <a:cubicBezTo>
                    <a:pt x="7969620" y="291293"/>
                    <a:pt x="7982413" y="288056"/>
                    <a:pt x="7992007" y="306184"/>
                  </a:cubicBezTo>
                  <a:cubicBezTo>
                    <a:pt x="7954909" y="296472"/>
                    <a:pt x="7924207" y="317190"/>
                    <a:pt x="7892226" y="300357"/>
                  </a:cubicBezTo>
                  <a:cubicBezTo>
                    <a:pt x="7885830" y="308126"/>
                    <a:pt x="7908856" y="319132"/>
                    <a:pt x="7890307" y="324311"/>
                  </a:cubicBezTo>
                  <a:cubicBezTo>
                    <a:pt x="7880713" y="326901"/>
                    <a:pt x="7874316" y="333375"/>
                    <a:pt x="7860245" y="324311"/>
                  </a:cubicBezTo>
                  <a:cubicBezTo>
                    <a:pt x="7836579" y="309421"/>
                    <a:pt x="7816750" y="287408"/>
                    <a:pt x="7789246" y="277697"/>
                  </a:cubicBezTo>
                  <a:lnTo>
                    <a:pt x="7789011" y="277221"/>
                  </a:lnTo>
                  <a:cubicBezTo>
                    <a:pt x="7787123" y="277221"/>
                    <a:pt x="7785237" y="277834"/>
                    <a:pt x="7783350" y="278447"/>
                  </a:cubicBezTo>
                  <a:cubicBezTo>
                    <a:pt x="7778791" y="275274"/>
                    <a:pt x="7772930" y="287337"/>
                    <a:pt x="7769673" y="277177"/>
                  </a:cubicBezTo>
                  <a:cubicBezTo>
                    <a:pt x="7767068" y="270192"/>
                    <a:pt x="7764463" y="263207"/>
                    <a:pt x="7771627" y="258762"/>
                  </a:cubicBezTo>
                  <a:cubicBezTo>
                    <a:pt x="7776186" y="255587"/>
                    <a:pt x="7780094" y="260667"/>
                    <a:pt x="7783350" y="264477"/>
                  </a:cubicBezTo>
                  <a:lnTo>
                    <a:pt x="7789863" y="271462"/>
                  </a:lnTo>
                  <a:lnTo>
                    <a:pt x="7789810" y="271928"/>
                  </a:lnTo>
                  <a:cubicBezTo>
                    <a:pt x="7789834" y="271871"/>
                    <a:pt x="7789860" y="271870"/>
                    <a:pt x="7789886" y="271870"/>
                  </a:cubicBezTo>
                  <a:cubicBezTo>
                    <a:pt x="7805877" y="259569"/>
                    <a:pt x="7808435" y="234967"/>
                    <a:pt x="7829543" y="227846"/>
                  </a:cubicBezTo>
                  <a:cubicBezTo>
                    <a:pt x="7842335" y="231083"/>
                    <a:pt x="7854488" y="231730"/>
                    <a:pt x="7866641" y="227846"/>
                  </a:cubicBezTo>
                  <a:cubicBezTo>
                    <a:pt x="7878794" y="234967"/>
                    <a:pt x="7890947" y="243384"/>
                    <a:pt x="7906298" y="240147"/>
                  </a:cubicBezTo>
                  <a:lnTo>
                    <a:pt x="7913733" y="242898"/>
                  </a:lnTo>
                  <a:cubicBezTo>
                    <a:pt x="7915412" y="242575"/>
                    <a:pt x="7915892" y="240470"/>
                    <a:pt x="7913973" y="234967"/>
                  </a:cubicBezTo>
                  <a:cubicBezTo>
                    <a:pt x="7908217" y="230435"/>
                    <a:pt x="7905018" y="224609"/>
                    <a:pt x="7913973" y="222019"/>
                  </a:cubicBezTo>
                  <a:cubicBezTo>
                    <a:pt x="7920050" y="220724"/>
                    <a:pt x="7926446" y="219591"/>
                    <a:pt x="7932602" y="219753"/>
                  </a:cubicBezTo>
                  <a:close/>
                  <a:moveTo>
                    <a:pt x="2104657" y="207053"/>
                  </a:moveTo>
                  <a:cubicBezTo>
                    <a:pt x="2109715" y="206254"/>
                    <a:pt x="2113890" y="207372"/>
                    <a:pt x="2114853" y="214719"/>
                  </a:cubicBezTo>
                  <a:cubicBezTo>
                    <a:pt x="2116138" y="224303"/>
                    <a:pt x="2109715" y="239636"/>
                    <a:pt x="2095585" y="242830"/>
                  </a:cubicBezTo>
                  <a:lnTo>
                    <a:pt x="2067325" y="246663"/>
                  </a:lnTo>
                  <a:cubicBezTo>
                    <a:pt x="2053837" y="245385"/>
                    <a:pt x="2037780" y="252413"/>
                    <a:pt x="2035211" y="237719"/>
                  </a:cubicBezTo>
                  <a:cubicBezTo>
                    <a:pt x="2032000" y="222386"/>
                    <a:pt x="2049341" y="222386"/>
                    <a:pt x="2058975" y="218553"/>
                  </a:cubicBezTo>
                  <a:cubicBezTo>
                    <a:pt x="2068610" y="214719"/>
                    <a:pt x="2078886" y="211525"/>
                    <a:pt x="2089162" y="210886"/>
                  </a:cubicBezTo>
                  <a:cubicBezTo>
                    <a:pt x="2093658" y="210567"/>
                    <a:pt x="2099599" y="207851"/>
                    <a:pt x="2104657" y="207053"/>
                  </a:cubicBezTo>
                  <a:close/>
                  <a:moveTo>
                    <a:pt x="2445219" y="185459"/>
                  </a:moveTo>
                  <a:cubicBezTo>
                    <a:pt x="2465320" y="193146"/>
                    <a:pt x="2484773" y="202114"/>
                    <a:pt x="2504225" y="211082"/>
                  </a:cubicBezTo>
                  <a:cubicBezTo>
                    <a:pt x="2510061" y="213644"/>
                    <a:pt x="2514600" y="220050"/>
                    <a:pt x="2510061" y="226456"/>
                  </a:cubicBezTo>
                  <a:cubicBezTo>
                    <a:pt x="2498389" y="245032"/>
                    <a:pt x="2475047" y="239267"/>
                    <a:pt x="2458188" y="248876"/>
                  </a:cubicBezTo>
                  <a:cubicBezTo>
                    <a:pt x="2449110" y="254000"/>
                    <a:pt x="2436142" y="245673"/>
                    <a:pt x="2427712" y="237345"/>
                  </a:cubicBezTo>
                  <a:cubicBezTo>
                    <a:pt x="2426415" y="236057"/>
                    <a:pt x="2425767" y="233502"/>
                    <a:pt x="2423173" y="230299"/>
                  </a:cubicBezTo>
                  <a:cubicBezTo>
                    <a:pt x="2450407" y="219409"/>
                    <a:pt x="2427064" y="209801"/>
                    <a:pt x="2423822" y="197630"/>
                  </a:cubicBezTo>
                  <a:cubicBezTo>
                    <a:pt x="2422525" y="191217"/>
                    <a:pt x="2433548" y="180975"/>
                    <a:pt x="2445219" y="185459"/>
                  </a:cubicBezTo>
                  <a:close/>
                  <a:moveTo>
                    <a:pt x="2106283" y="176700"/>
                  </a:moveTo>
                  <a:cubicBezTo>
                    <a:pt x="2114695" y="177571"/>
                    <a:pt x="2123744" y="179815"/>
                    <a:pt x="2133601" y="183662"/>
                  </a:cubicBezTo>
                  <a:cubicBezTo>
                    <a:pt x="2101284" y="201613"/>
                    <a:pt x="2071552" y="197125"/>
                    <a:pt x="2043113" y="199690"/>
                  </a:cubicBezTo>
                  <a:cubicBezTo>
                    <a:pt x="2061534" y="183822"/>
                    <a:pt x="2081045" y="174085"/>
                    <a:pt x="2106283" y="176700"/>
                  </a:cubicBezTo>
                  <a:close/>
                  <a:moveTo>
                    <a:pt x="6927037" y="173315"/>
                  </a:moveTo>
                  <a:cubicBezTo>
                    <a:pt x="6930876" y="172320"/>
                    <a:pt x="6935299" y="172481"/>
                    <a:pt x="6940606" y="174412"/>
                  </a:cubicBezTo>
                  <a:cubicBezTo>
                    <a:pt x="6959906" y="181493"/>
                    <a:pt x="6957333" y="198873"/>
                    <a:pt x="6956689" y="214322"/>
                  </a:cubicBezTo>
                  <a:cubicBezTo>
                    <a:pt x="6955403" y="231702"/>
                    <a:pt x="6972772" y="223334"/>
                    <a:pt x="6978562" y="230415"/>
                  </a:cubicBezTo>
                  <a:cubicBezTo>
                    <a:pt x="6985639" y="228488"/>
                    <a:pt x="6977919" y="251657"/>
                    <a:pt x="6992072" y="238139"/>
                  </a:cubicBezTo>
                  <a:cubicBezTo>
                    <a:pt x="7003652" y="231059"/>
                    <a:pt x="7017162" y="228484"/>
                    <a:pt x="7030671" y="226553"/>
                  </a:cubicBezTo>
                  <a:cubicBezTo>
                    <a:pt x="7039678" y="225909"/>
                    <a:pt x="7049328" y="225909"/>
                    <a:pt x="7058977" y="226553"/>
                  </a:cubicBezTo>
                  <a:cubicBezTo>
                    <a:pt x="7062194" y="227196"/>
                    <a:pt x="7065411" y="227840"/>
                    <a:pt x="7067984" y="228484"/>
                  </a:cubicBezTo>
                  <a:cubicBezTo>
                    <a:pt x="7083424" y="233633"/>
                    <a:pt x="7098220" y="232990"/>
                    <a:pt x="7113660" y="228484"/>
                  </a:cubicBezTo>
                  <a:cubicBezTo>
                    <a:pt x="7132316" y="223978"/>
                    <a:pt x="7149042" y="228484"/>
                    <a:pt x="7165125" y="237496"/>
                  </a:cubicBezTo>
                  <a:cubicBezTo>
                    <a:pt x="7183138" y="247151"/>
                    <a:pt x="7206941" y="252301"/>
                    <a:pt x="7203724" y="281268"/>
                  </a:cubicBezTo>
                  <a:cubicBezTo>
                    <a:pt x="7199221" y="296074"/>
                    <a:pt x="7184425" y="294143"/>
                    <a:pt x="7174132" y="299936"/>
                  </a:cubicBezTo>
                  <a:cubicBezTo>
                    <a:pt x="7195361" y="322466"/>
                    <a:pt x="7195361" y="338559"/>
                    <a:pt x="7172845" y="354652"/>
                  </a:cubicBezTo>
                  <a:cubicBezTo>
                    <a:pt x="7154832" y="367526"/>
                    <a:pt x="7136819" y="379113"/>
                    <a:pt x="7115590" y="384263"/>
                  </a:cubicBezTo>
                  <a:cubicBezTo>
                    <a:pt x="7107226" y="386194"/>
                    <a:pt x="7100150" y="391344"/>
                    <a:pt x="7093073" y="395849"/>
                  </a:cubicBezTo>
                  <a:cubicBezTo>
                    <a:pt x="7068627" y="406793"/>
                    <a:pt x="7048041" y="424817"/>
                    <a:pt x="7021021" y="431254"/>
                  </a:cubicBezTo>
                  <a:cubicBezTo>
                    <a:pt x="7012015" y="433185"/>
                    <a:pt x="7009442" y="442197"/>
                    <a:pt x="7004295" y="447990"/>
                  </a:cubicBezTo>
                  <a:cubicBezTo>
                    <a:pt x="7002365" y="451209"/>
                    <a:pt x="6997862" y="453784"/>
                    <a:pt x="6998505" y="456359"/>
                  </a:cubicBezTo>
                  <a:cubicBezTo>
                    <a:pt x="6999149" y="459577"/>
                    <a:pt x="7002365" y="456359"/>
                    <a:pt x="7004938" y="455071"/>
                  </a:cubicBezTo>
                  <a:cubicBezTo>
                    <a:pt x="7014588" y="449276"/>
                    <a:pt x="7017162" y="434472"/>
                    <a:pt x="7031315" y="434472"/>
                  </a:cubicBezTo>
                  <a:cubicBezTo>
                    <a:pt x="7042251" y="432541"/>
                    <a:pt x="7053831" y="434472"/>
                    <a:pt x="7064767" y="429323"/>
                  </a:cubicBezTo>
                  <a:cubicBezTo>
                    <a:pt x="7071200" y="426104"/>
                    <a:pt x="7077634" y="423529"/>
                    <a:pt x="7085354" y="424817"/>
                  </a:cubicBezTo>
                  <a:lnTo>
                    <a:pt x="7097033" y="425899"/>
                  </a:lnTo>
                  <a:cubicBezTo>
                    <a:pt x="7100467" y="427701"/>
                    <a:pt x="7104895" y="428035"/>
                    <a:pt x="7109156" y="428035"/>
                  </a:cubicBezTo>
                  <a:cubicBezTo>
                    <a:pt x="7110258" y="428035"/>
                    <a:pt x="7111331" y="427976"/>
                    <a:pt x="7112322" y="427315"/>
                  </a:cubicBezTo>
                  <a:cubicBezTo>
                    <a:pt x="7114956" y="428543"/>
                    <a:pt x="7117525" y="428321"/>
                    <a:pt x="7120093" y="428035"/>
                  </a:cubicBezTo>
                  <a:cubicBezTo>
                    <a:pt x="7122023" y="427392"/>
                    <a:pt x="7122666" y="426748"/>
                    <a:pt x="7123309" y="424817"/>
                  </a:cubicBezTo>
                  <a:lnTo>
                    <a:pt x="7112322" y="427315"/>
                  </a:lnTo>
                  <a:lnTo>
                    <a:pt x="7097033" y="425899"/>
                  </a:lnTo>
                  <a:cubicBezTo>
                    <a:pt x="7093620" y="424384"/>
                    <a:pt x="7091131" y="421500"/>
                    <a:pt x="7090500" y="416448"/>
                  </a:cubicBezTo>
                  <a:cubicBezTo>
                    <a:pt x="7089213" y="407436"/>
                    <a:pt x="7094360" y="398424"/>
                    <a:pt x="7102080" y="396493"/>
                  </a:cubicBezTo>
                  <a:cubicBezTo>
                    <a:pt x="7136819" y="386194"/>
                    <a:pt x="7171558" y="383619"/>
                    <a:pt x="7205654" y="397781"/>
                  </a:cubicBezTo>
                  <a:cubicBezTo>
                    <a:pt x="7212088" y="406149"/>
                    <a:pt x="7210158" y="417092"/>
                    <a:pt x="7212088" y="428035"/>
                  </a:cubicBezTo>
                  <a:cubicBezTo>
                    <a:pt x="7220451" y="417092"/>
                    <a:pt x="7230100" y="413230"/>
                    <a:pt x="7241037" y="410011"/>
                  </a:cubicBezTo>
                  <a:cubicBezTo>
                    <a:pt x="7257120" y="406793"/>
                    <a:pt x="7272560" y="408080"/>
                    <a:pt x="7287999" y="411943"/>
                  </a:cubicBezTo>
                  <a:cubicBezTo>
                    <a:pt x="7300222" y="411299"/>
                    <a:pt x="7313089" y="410011"/>
                    <a:pt x="7325312" y="409368"/>
                  </a:cubicBezTo>
                  <a:cubicBezTo>
                    <a:pt x="7330458" y="406793"/>
                    <a:pt x="7337535" y="407436"/>
                    <a:pt x="7338822" y="411299"/>
                  </a:cubicBezTo>
                  <a:cubicBezTo>
                    <a:pt x="7350402" y="444772"/>
                    <a:pt x="7374848" y="431898"/>
                    <a:pt x="7396077" y="427391"/>
                  </a:cubicBezTo>
                  <a:cubicBezTo>
                    <a:pt x="7405084" y="426748"/>
                    <a:pt x="7413447" y="426748"/>
                    <a:pt x="7421810" y="427391"/>
                  </a:cubicBezTo>
                  <a:cubicBezTo>
                    <a:pt x="7429530" y="387481"/>
                    <a:pt x="7455263" y="364951"/>
                    <a:pt x="7493218" y="384263"/>
                  </a:cubicBezTo>
                  <a:cubicBezTo>
                    <a:pt x="7513162" y="393918"/>
                    <a:pt x="7539538" y="382975"/>
                    <a:pt x="7556907" y="402931"/>
                  </a:cubicBezTo>
                  <a:cubicBezTo>
                    <a:pt x="7561410" y="402930"/>
                    <a:pt x="7565270" y="402930"/>
                    <a:pt x="7569774" y="402931"/>
                  </a:cubicBezTo>
                  <a:cubicBezTo>
                    <a:pt x="7590360" y="397137"/>
                    <a:pt x="7605800" y="401643"/>
                    <a:pt x="7610946" y="424817"/>
                  </a:cubicBezTo>
                  <a:cubicBezTo>
                    <a:pt x="7594220" y="447347"/>
                    <a:pt x="7565270" y="451209"/>
                    <a:pt x="7545328" y="470521"/>
                  </a:cubicBezTo>
                  <a:cubicBezTo>
                    <a:pt x="7567844" y="455071"/>
                    <a:pt x="7583927" y="471808"/>
                    <a:pt x="7602583" y="478245"/>
                  </a:cubicBezTo>
                  <a:cubicBezTo>
                    <a:pt x="7619309" y="480176"/>
                    <a:pt x="7634106" y="483395"/>
                    <a:pt x="7640539" y="503350"/>
                  </a:cubicBezTo>
                  <a:cubicBezTo>
                    <a:pt x="7645042" y="516224"/>
                    <a:pt x="7661125" y="520087"/>
                    <a:pt x="7670775" y="529742"/>
                  </a:cubicBezTo>
                  <a:cubicBezTo>
                    <a:pt x="7676565" y="535536"/>
                    <a:pt x="7684285" y="540685"/>
                    <a:pt x="7692648" y="535535"/>
                  </a:cubicBezTo>
                  <a:cubicBezTo>
                    <a:pt x="7700368" y="531673"/>
                    <a:pt x="7697794" y="523305"/>
                    <a:pt x="7697794" y="516224"/>
                  </a:cubicBezTo>
                  <a:cubicBezTo>
                    <a:pt x="7697151" y="501419"/>
                    <a:pt x="7701011" y="487901"/>
                    <a:pt x="7715808" y="483395"/>
                  </a:cubicBezTo>
                  <a:cubicBezTo>
                    <a:pt x="7731890" y="478245"/>
                    <a:pt x="7734464" y="495625"/>
                    <a:pt x="7743470" y="503350"/>
                  </a:cubicBezTo>
                  <a:cubicBezTo>
                    <a:pt x="7758910" y="509787"/>
                    <a:pt x="7774993" y="514937"/>
                    <a:pt x="7792362" y="509143"/>
                  </a:cubicBezTo>
                  <a:cubicBezTo>
                    <a:pt x="7792362" y="505281"/>
                    <a:pt x="7793006" y="502063"/>
                    <a:pt x="7796866" y="500131"/>
                  </a:cubicBezTo>
                  <a:cubicBezTo>
                    <a:pt x="7807159" y="500775"/>
                    <a:pt x="7816809" y="502063"/>
                    <a:pt x="7827102" y="503350"/>
                  </a:cubicBezTo>
                  <a:cubicBezTo>
                    <a:pt x="7834178" y="500775"/>
                    <a:pt x="7840612" y="503350"/>
                    <a:pt x="7847688" y="505925"/>
                  </a:cubicBezTo>
                  <a:cubicBezTo>
                    <a:pt x="7855408" y="508500"/>
                    <a:pt x="7863771" y="509787"/>
                    <a:pt x="7871491" y="513006"/>
                  </a:cubicBezTo>
                  <a:cubicBezTo>
                    <a:pt x="7890790" y="522661"/>
                    <a:pt x="7901084" y="516224"/>
                    <a:pt x="7904944" y="495625"/>
                  </a:cubicBezTo>
                  <a:cubicBezTo>
                    <a:pt x="7905587" y="489832"/>
                    <a:pt x="7903657" y="485970"/>
                    <a:pt x="7899797" y="482108"/>
                  </a:cubicBezTo>
                  <a:cubicBezTo>
                    <a:pt x="7883071" y="466658"/>
                    <a:pt x="7894650" y="459577"/>
                    <a:pt x="7908804" y="453784"/>
                  </a:cubicBezTo>
                  <a:cubicBezTo>
                    <a:pt x="7912664" y="451853"/>
                    <a:pt x="7917167" y="449922"/>
                    <a:pt x="7921027" y="447990"/>
                  </a:cubicBezTo>
                  <a:cubicBezTo>
                    <a:pt x="7936466" y="422886"/>
                    <a:pt x="7961556" y="426104"/>
                    <a:pt x="7984716" y="426104"/>
                  </a:cubicBezTo>
                  <a:cubicBezTo>
                    <a:pt x="8017525" y="426104"/>
                    <a:pt x="8048404" y="433829"/>
                    <a:pt x="8077997" y="446703"/>
                  </a:cubicBezTo>
                  <a:cubicBezTo>
                    <a:pt x="8081857" y="447347"/>
                    <a:pt x="8085717" y="447990"/>
                    <a:pt x="8088933" y="448634"/>
                  </a:cubicBezTo>
                  <a:lnTo>
                    <a:pt x="8089154" y="461207"/>
                  </a:lnTo>
                  <a:lnTo>
                    <a:pt x="8086160" y="462681"/>
                  </a:lnTo>
                  <a:cubicBezTo>
                    <a:pt x="8094784" y="460519"/>
                    <a:pt x="8103763" y="457614"/>
                    <a:pt x="8113380" y="462796"/>
                  </a:cubicBezTo>
                  <a:cubicBezTo>
                    <a:pt x="8124959" y="478245"/>
                    <a:pt x="8106303" y="485326"/>
                    <a:pt x="8103730" y="500131"/>
                  </a:cubicBezTo>
                  <a:cubicBezTo>
                    <a:pt x="8132679" y="451853"/>
                    <a:pt x="8169992" y="440266"/>
                    <a:pt x="8216954" y="469877"/>
                  </a:cubicBezTo>
                  <a:cubicBezTo>
                    <a:pt x="8221457" y="475027"/>
                    <a:pt x="8218884" y="481464"/>
                    <a:pt x="8221457" y="487257"/>
                  </a:cubicBezTo>
                  <a:lnTo>
                    <a:pt x="8222100" y="489832"/>
                  </a:lnTo>
                  <a:cubicBezTo>
                    <a:pt x="8218241" y="494338"/>
                    <a:pt x="8213738" y="499488"/>
                    <a:pt x="8222744" y="503350"/>
                  </a:cubicBezTo>
                  <a:cubicBezTo>
                    <a:pt x="8228534" y="506569"/>
                    <a:pt x="8234324" y="509787"/>
                    <a:pt x="8240757" y="513006"/>
                  </a:cubicBezTo>
                  <a:cubicBezTo>
                    <a:pt x="8246547" y="510431"/>
                    <a:pt x="8253623" y="507856"/>
                    <a:pt x="8258770" y="511074"/>
                  </a:cubicBezTo>
                  <a:cubicBezTo>
                    <a:pt x="8294796" y="536179"/>
                    <a:pt x="8334038" y="532317"/>
                    <a:pt x="8373281" y="520730"/>
                  </a:cubicBezTo>
                  <a:cubicBezTo>
                    <a:pt x="8385504" y="520730"/>
                    <a:pt x="8397727" y="521374"/>
                    <a:pt x="8409307" y="517512"/>
                  </a:cubicBezTo>
                  <a:cubicBezTo>
                    <a:pt x="8451122" y="509787"/>
                    <a:pt x="8489722" y="521374"/>
                    <a:pt x="8527034" y="539398"/>
                  </a:cubicBezTo>
                  <a:cubicBezTo>
                    <a:pt x="8537971" y="544548"/>
                    <a:pt x="8544404" y="551629"/>
                    <a:pt x="8543118" y="565790"/>
                  </a:cubicBezTo>
                  <a:cubicBezTo>
                    <a:pt x="8541188" y="603126"/>
                    <a:pt x="8552768" y="612782"/>
                    <a:pt x="8590080" y="605700"/>
                  </a:cubicBezTo>
                  <a:cubicBezTo>
                    <a:pt x="8597156" y="604413"/>
                    <a:pt x="8604876" y="603769"/>
                    <a:pt x="8611953" y="605700"/>
                  </a:cubicBezTo>
                  <a:cubicBezTo>
                    <a:pt x="8625462" y="610207"/>
                    <a:pt x="8638329" y="608919"/>
                    <a:pt x="8651838" y="604413"/>
                  </a:cubicBezTo>
                  <a:cubicBezTo>
                    <a:pt x="8682718" y="596689"/>
                    <a:pt x="8710381" y="619219"/>
                    <a:pt x="8740617" y="614069"/>
                  </a:cubicBezTo>
                  <a:cubicBezTo>
                    <a:pt x="8749624" y="613425"/>
                    <a:pt x="8757343" y="605057"/>
                    <a:pt x="8766993" y="607632"/>
                  </a:cubicBezTo>
                  <a:cubicBezTo>
                    <a:pt x="8774070" y="610207"/>
                    <a:pt x="8779860" y="615356"/>
                    <a:pt x="8784362" y="621150"/>
                  </a:cubicBezTo>
                  <a:cubicBezTo>
                    <a:pt x="8796586" y="639818"/>
                    <a:pt x="8817172" y="646255"/>
                    <a:pt x="8834542" y="657842"/>
                  </a:cubicBezTo>
                  <a:cubicBezTo>
                    <a:pt x="8847408" y="666210"/>
                    <a:pt x="8856414" y="653336"/>
                    <a:pt x="8858988" y="639818"/>
                  </a:cubicBezTo>
                  <a:cubicBezTo>
                    <a:pt x="8857701" y="628874"/>
                    <a:pt x="8847408" y="625012"/>
                    <a:pt x="8840975" y="617288"/>
                  </a:cubicBezTo>
                  <a:cubicBezTo>
                    <a:pt x="8830682" y="602482"/>
                    <a:pt x="8830038" y="589608"/>
                    <a:pt x="8851268" y="584458"/>
                  </a:cubicBezTo>
                  <a:cubicBezTo>
                    <a:pt x="8868638" y="583171"/>
                    <a:pt x="8885364" y="583171"/>
                    <a:pt x="8902734" y="584458"/>
                  </a:cubicBezTo>
                  <a:cubicBezTo>
                    <a:pt x="8914956" y="587033"/>
                    <a:pt x="8924606" y="592826"/>
                    <a:pt x="8931683" y="603770"/>
                  </a:cubicBezTo>
                  <a:cubicBezTo>
                    <a:pt x="8941333" y="604413"/>
                    <a:pt x="8950982" y="605057"/>
                    <a:pt x="8960632" y="605057"/>
                  </a:cubicBezTo>
                  <a:cubicBezTo>
                    <a:pt x="8985078" y="614069"/>
                    <a:pt x="9009525" y="598620"/>
                    <a:pt x="9033971" y="603126"/>
                  </a:cubicBezTo>
                  <a:cubicBezTo>
                    <a:pt x="9067424" y="613425"/>
                    <a:pt x="9099590" y="628874"/>
                    <a:pt x="9134972" y="634024"/>
                  </a:cubicBezTo>
                  <a:cubicBezTo>
                    <a:pt x="9150412" y="636599"/>
                    <a:pt x="9163278" y="647542"/>
                    <a:pt x="9171642" y="661060"/>
                  </a:cubicBezTo>
                  <a:cubicBezTo>
                    <a:pt x="9175502" y="672003"/>
                    <a:pt x="9182578" y="679728"/>
                    <a:pt x="9194801" y="682303"/>
                  </a:cubicBezTo>
                  <a:cubicBezTo>
                    <a:pt x="9208954" y="688096"/>
                    <a:pt x="9212814" y="702902"/>
                    <a:pt x="9221820" y="713201"/>
                  </a:cubicBezTo>
                  <a:cubicBezTo>
                    <a:pt x="9239834" y="715776"/>
                    <a:pt x="9255273" y="722857"/>
                    <a:pt x="9268140" y="735731"/>
                  </a:cubicBezTo>
                  <a:cubicBezTo>
                    <a:pt x="9277146" y="740237"/>
                    <a:pt x="9287440" y="740881"/>
                    <a:pt x="9296446" y="745387"/>
                  </a:cubicBezTo>
                  <a:cubicBezTo>
                    <a:pt x="9306739" y="756330"/>
                    <a:pt x="9320892" y="760192"/>
                    <a:pt x="9334402" y="765342"/>
                  </a:cubicBezTo>
                  <a:cubicBezTo>
                    <a:pt x="9341478" y="772423"/>
                    <a:pt x="9344695" y="780791"/>
                    <a:pt x="9345982" y="789803"/>
                  </a:cubicBezTo>
                  <a:cubicBezTo>
                    <a:pt x="9349198" y="802677"/>
                    <a:pt x="9340835" y="816839"/>
                    <a:pt x="9354988" y="831001"/>
                  </a:cubicBezTo>
                  <a:cubicBezTo>
                    <a:pt x="9355631" y="818770"/>
                    <a:pt x="9352414" y="805896"/>
                    <a:pt x="9362708" y="798815"/>
                  </a:cubicBezTo>
                  <a:cubicBezTo>
                    <a:pt x="9369784" y="794953"/>
                    <a:pt x="9373644" y="800103"/>
                    <a:pt x="9376861" y="804608"/>
                  </a:cubicBezTo>
                  <a:cubicBezTo>
                    <a:pt x="9385224" y="804609"/>
                    <a:pt x="9393587" y="805252"/>
                    <a:pt x="9401950" y="805252"/>
                  </a:cubicBezTo>
                  <a:cubicBezTo>
                    <a:pt x="9446982" y="801390"/>
                    <a:pt x="9472072" y="838082"/>
                    <a:pt x="9505525" y="857393"/>
                  </a:cubicBezTo>
                  <a:cubicBezTo>
                    <a:pt x="9513888" y="861899"/>
                    <a:pt x="9513244" y="872199"/>
                    <a:pt x="9506168" y="879280"/>
                  </a:cubicBezTo>
                  <a:cubicBezTo>
                    <a:pt x="9486226" y="899235"/>
                    <a:pt x="9470786" y="927558"/>
                    <a:pt x="9436046" y="917902"/>
                  </a:cubicBezTo>
                  <a:cubicBezTo>
                    <a:pt x="9432830" y="922408"/>
                    <a:pt x="9434116" y="925627"/>
                    <a:pt x="9434116" y="928202"/>
                  </a:cubicBezTo>
                  <a:cubicBezTo>
                    <a:pt x="9433473" y="945582"/>
                    <a:pt x="9450200" y="966181"/>
                    <a:pt x="9426396" y="978412"/>
                  </a:cubicBezTo>
                  <a:cubicBezTo>
                    <a:pt x="9410957" y="986780"/>
                    <a:pt x="9374931" y="971974"/>
                    <a:pt x="9360778" y="954594"/>
                  </a:cubicBezTo>
                  <a:cubicBezTo>
                    <a:pt x="9360134" y="930777"/>
                    <a:pt x="9342765" y="948801"/>
                    <a:pt x="9334402" y="944295"/>
                  </a:cubicBezTo>
                  <a:cubicBezTo>
                    <a:pt x="9314458" y="941720"/>
                    <a:pt x="9302236" y="927558"/>
                    <a:pt x="9291942" y="912109"/>
                  </a:cubicBezTo>
                  <a:cubicBezTo>
                    <a:pt x="9286796" y="903097"/>
                    <a:pt x="9281650" y="894729"/>
                    <a:pt x="9270070" y="892798"/>
                  </a:cubicBezTo>
                  <a:cubicBezTo>
                    <a:pt x="9253986" y="894085"/>
                    <a:pt x="9240477" y="890866"/>
                    <a:pt x="9226967" y="878636"/>
                  </a:cubicBezTo>
                  <a:cubicBezTo>
                    <a:pt x="9210241" y="863830"/>
                    <a:pt x="9214744" y="854818"/>
                    <a:pt x="9229540" y="843875"/>
                  </a:cubicBezTo>
                  <a:cubicBezTo>
                    <a:pt x="9224394" y="838082"/>
                    <a:pt x="9217318" y="836151"/>
                    <a:pt x="9209598" y="837438"/>
                  </a:cubicBezTo>
                  <a:cubicBezTo>
                    <a:pt x="9202521" y="842588"/>
                    <a:pt x="9194801" y="847094"/>
                    <a:pt x="9195444" y="859324"/>
                  </a:cubicBezTo>
                  <a:cubicBezTo>
                    <a:pt x="9199304" y="913396"/>
                    <a:pt x="9184508" y="930133"/>
                    <a:pt x="9132399" y="930133"/>
                  </a:cubicBezTo>
                  <a:cubicBezTo>
                    <a:pt x="9125966" y="930133"/>
                    <a:pt x="9119532" y="930133"/>
                    <a:pt x="9113742" y="930776"/>
                  </a:cubicBezTo>
                  <a:cubicBezTo>
                    <a:pt x="9106023" y="935283"/>
                    <a:pt x="9100876" y="917259"/>
                    <a:pt x="9092513" y="927558"/>
                  </a:cubicBezTo>
                  <a:cubicBezTo>
                    <a:pt x="9095730" y="934639"/>
                    <a:pt x="9102806" y="928846"/>
                    <a:pt x="9107310" y="932708"/>
                  </a:cubicBezTo>
                  <a:cubicBezTo>
                    <a:pt x="9109883" y="933995"/>
                    <a:pt x="9111170" y="935926"/>
                    <a:pt x="9112456" y="938501"/>
                  </a:cubicBezTo>
                  <a:cubicBezTo>
                    <a:pt x="9113742" y="941720"/>
                    <a:pt x="9114386" y="944295"/>
                    <a:pt x="9115030" y="947513"/>
                  </a:cubicBezTo>
                  <a:cubicBezTo>
                    <a:pt x="9149126" y="933352"/>
                    <a:pt x="9154915" y="969400"/>
                    <a:pt x="9154915" y="980986"/>
                  </a:cubicBezTo>
                  <a:cubicBezTo>
                    <a:pt x="9154272" y="1010597"/>
                    <a:pt x="9176788" y="1014460"/>
                    <a:pt x="9191584" y="1027334"/>
                  </a:cubicBezTo>
                  <a:cubicBezTo>
                    <a:pt x="9198018" y="1032484"/>
                    <a:pt x="9211528" y="1035702"/>
                    <a:pt x="9203808" y="1047289"/>
                  </a:cubicBezTo>
                  <a:cubicBezTo>
                    <a:pt x="9199304" y="1055014"/>
                    <a:pt x="9192871" y="1068532"/>
                    <a:pt x="9180004" y="1060807"/>
                  </a:cubicBezTo>
                  <a:cubicBezTo>
                    <a:pt x="9132399" y="1033127"/>
                    <a:pt x="9095086" y="1060163"/>
                    <a:pt x="9058417" y="1083981"/>
                  </a:cubicBezTo>
                  <a:cubicBezTo>
                    <a:pt x="9030111" y="1102649"/>
                    <a:pt x="8997302" y="1116810"/>
                    <a:pt x="8974786" y="1144490"/>
                  </a:cubicBezTo>
                  <a:cubicBezTo>
                    <a:pt x="8970926" y="1152858"/>
                    <a:pt x="8962562" y="1158652"/>
                    <a:pt x="8956772" y="1165089"/>
                  </a:cubicBezTo>
                  <a:cubicBezTo>
                    <a:pt x="8943906" y="1178607"/>
                    <a:pt x="8931040" y="1179251"/>
                    <a:pt x="8919460" y="1164445"/>
                  </a:cubicBezTo>
                  <a:cubicBezTo>
                    <a:pt x="8901447" y="1142559"/>
                    <a:pt x="8881504" y="1143203"/>
                    <a:pt x="8858988" y="1156720"/>
                  </a:cubicBezTo>
                  <a:cubicBezTo>
                    <a:pt x="8844835" y="1165733"/>
                    <a:pt x="8829395" y="1181182"/>
                    <a:pt x="8815242" y="1156076"/>
                  </a:cubicBezTo>
                  <a:cubicBezTo>
                    <a:pt x="8794012" y="1177963"/>
                    <a:pt x="8769566" y="1167020"/>
                    <a:pt x="8746407" y="1164445"/>
                  </a:cubicBezTo>
                  <a:cubicBezTo>
                    <a:pt x="8743834" y="1164445"/>
                    <a:pt x="8741260" y="1168307"/>
                    <a:pt x="8740617" y="1171526"/>
                  </a:cubicBezTo>
                  <a:cubicBezTo>
                    <a:pt x="8737400" y="1196631"/>
                    <a:pt x="8734827" y="1221092"/>
                    <a:pt x="8720674" y="1242979"/>
                  </a:cubicBezTo>
                  <a:cubicBezTo>
                    <a:pt x="8719388" y="1244910"/>
                    <a:pt x="8719388" y="1247485"/>
                    <a:pt x="8721318" y="1248772"/>
                  </a:cubicBezTo>
                  <a:cubicBezTo>
                    <a:pt x="8758630" y="1264221"/>
                    <a:pt x="8745764" y="1310569"/>
                    <a:pt x="8772783" y="1332455"/>
                  </a:cubicBezTo>
                  <a:cubicBezTo>
                    <a:pt x="8772783" y="1335030"/>
                    <a:pt x="8772140" y="1338248"/>
                    <a:pt x="8771496" y="1340823"/>
                  </a:cubicBezTo>
                  <a:cubicBezTo>
                    <a:pt x="8766350" y="1345980"/>
                    <a:pt x="8741260" y="1396183"/>
                    <a:pt x="8739330" y="1405838"/>
                  </a:cubicBezTo>
                  <a:cubicBezTo>
                    <a:pt x="8736757" y="1414207"/>
                    <a:pt x="8731610" y="1420644"/>
                    <a:pt x="8722604" y="1423219"/>
                  </a:cubicBezTo>
                  <a:cubicBezTo>
                    <a:pt x="8714240" y="1425150"/>
                    <a:pt x="8704591" y="1420000"/>
                    <a:pt x="8697514" y="1428368"/>
                  </a:cubicBezTo>
                  <a:cubicBezTo>
                    <a:pt x="8689794" y="1440599"/>
                    <a:pt x="8687222" y="1454761"/>
                    <a:pt x="8673712" y="1463773"/>
                  </a:cubicBezTo>
                  <a:cubicBezTo>
                    <a:pt x="8661488" y="1472785"/>
                    <a:pt x="8669852" y="1486946"/>
                    <a:pt x="8669208" y="1499177"/>
                  </a:cubicBezTo>
                  <a:cubicBezTo>
                    <a:pt x="8668565" y="1503683"/>
                    <a:pt x="8668565" y="1507545"/>
                    <a:pt x="8666635" y="1511408"/>
                  </a:cubicBezTo>
                  <a:cubicBezTo>
                    <a:pt x="8658915" y="1528788"/>
                    <a:pt x="8651196" y="1548743"/>
                    <a:pt x="8629322" y="1550031"/>
                  </a:cubicBezTo>
                  <a:cubicBezTo>
                    <a:pt x="8607450" y="1551318"/>
                    <a:pt x="8605520" y="1528788"/>
                    <a:pt x="8599730" y="1514626"/>
                  </a:cubicBezTo>
                  <a:cubicBezTo>
                    <a:pt x="8580430" y="1462485"/>
                    <a:pt x="8557914" y="1412276"/>
                    <a:pt x="8536041" y="1361422"/>
                  </a:cubicBezTo>
                  <a:cubicBezTo>
                    <a:pt x="8530251" y="1348548"/>
                    <a:pt x="8530894" y="1335673"/>
                    <a:pt x="8534754" y="1322155"/>
                  </a:cubicBezTo>
                  <a:cubicBezTo>
                    <a:pt x="8540544" y="1300269"/>
                    <a:pt x="8556627" y="1282245"/>
                    <a:pt x="8552768" y="1257140"/>
                  </a:cubicBezTo>
                  <a:cubicBezTo>
                    <a:pt x="8551480" y="1248128"/>
                    <a:pt x="8561774" y="1243622"/>
                    <a:pt x="8568850" y="1239760"/>
                  </a:cubicBezTo>
                  <a:cubicBezTo>
                    <a:pt x="8615170" y="1212080"/>
                    <a:pt x="8649908" y="1174745"/>
                    <a:pt x="8676285" y="1128397"/>
                  </a:cubicBezTo>
                  <a:cubicBezTo>
                    <a:pt x="8680788" y="1120029"/>
                    <a:pt x="8687864" y="1110373"/>
                    <a:pt x="8696871" y="1111017"/>
                  </a:cubicBezTo>
                  <a:cubicBezTo>
                    <a:pt x="8730967" y="1111661"/>
                    <a:pt x="8729680" y="1086556"/>
                    <a:pt x="8734184" y="1064669"/>
                  </a:cubicBezTo>
                  <a:cubicBezTo>
                    <a:pt x="8735470" y="1056301"/>
                    <a:pt x="8735470" y="1047933"/>
                    <a:pt x="8739330" y="1040208"/>
                  </a:cubicBezTo>
                  <a:cubicBezTo>
                    <a:pt x="8741260" y="1036990"/>
                    <a:pt x="8744477" y="1034415"/>
                    <a:pt x="8748336" y="1033127"/>
                  </a:cubicBezTo>
                  <a:cubicBezTo>
                    <a:pt x="8750266" y="1032484"/>
                    <a:pt x="8752840" y="1033771"/>
                    <a:pt x="8753484" y="1031196"/>
                  </a:cubicBezTo>
                  <a:cubicBezTo>
                    <a:pt x="8751554" y="1031196"/>
                    <a:pt x="8749624" y="1030552"/>
                    <a:pt x="8747050" y="1030552"/>
                  </a:cubicBezTo>
                  <a:cubicBezTo>
                    <a:pt x="8728394" y="1029265"/>
                    <a:pt x="8720030" y="1038277"/>
                    <a:pt x="8722604" y="1056945"/>
                  </a:cubicBezTo>
                  <a:cubicBezTo>
                    <a:pt x="8723890" y="1073038"/>
                    <a:pt x="8720030" y="1083981"/>
                    <a:pt x="8701374" y="1083337"/>
                  </a:cubicBezTo>
                  <a:cubicBezTo>
                    <a:pt x="8684648" y="1082693"/>
                    <a:pt x="8678215" y="1094924"/>
                    <a:pt x="8669208" y="1104580"/>
                  </a:cubicBezTo>
                  <a:cubicBezTo>
                    <a:pt x="8659558" y="1116167"/>
                    <a:pt x="8647978" y="1121960"/>
                    <a:pt x="8633182" y="1114235"/>
                  </a:cubicBezTo>
                  <a:cubicBezTo>
                    <a:pt x="8619672" y="1107155"/>
                    <a:pt x="8606806" y="1099430"/>
                    <a:pt x="8608736" y="1079475"/>
                  </a:cubicBezTo>
                  <a:cubicBezTo>
                    <a:pt x="8610666" y="1052439"/>
                    <a:pt x="8601660" y="1046645"/>
                    <a:pt x="8575927" y="1057589"/>
                  </a:cubicBezTo>
                  <a:cubicBezTo>
                    <a:pt x="8549550" y="1068532"/>
                    <a:pt x="8524461" y="1080762"/>
                    <a:pt x="8514812" y="1111017"/>
                  </a:cubicBezTo>
                  <a:cubicBezTo>
                    <a:pt x="8512238" y="1118098"/>
                    <a:pt x="8505805" y="1122604"/>
                    <a:pt x="8500658" y="1127753"/>
                  </a:cubicBezTo>
                  <a:cubicBezTo>
                    <a:pt x="8488436" y="1138053"/>
                    <a:pt x="8485862" y="1147065"/>
                    <a:pt x="8498728" y="1161227"/>
                  </a:cubicBezTo>
                  <a:cubicBezTo>
                    <a:pt x="8514168" y="1176676"/>
                    <a:pt x="8509665" y="1187619"/>
                    <a:pt x="8487792" y="1188263"/>
                  </a:cubicBezTo>
                  <a:cubicBezTo>
                    <a:pt x="8467849" y="1189550"/>
                    <a:pt x="8449836" y="1199850"/>
                    <a:pt x="8429250" y="1194700"/>
                  </a:cubicBezTo>
                  <a:cubicBezTo>
                    <a:pt x="8422816" y="1191481"/>
                    <a:pt x="8417026" y="1191481"/>
                    <a:pt x="8410594" y="1195344"/>
                  </a:cubicBezTo>
                  <a:cubicBezTo>
                    <a:pt x="8404160" y="1203712"/>
                    <a:pt x="8396440" y="1206930"/>
                    <a:pt x="8386148" y="1203068"/>
                  </a:cubicBezTo>
                  <a:cubicBezTo>
                    <a:pt x="8378428" y="1193412"/>
                    <a:pt x="8383574" y="1187619"/>
                    <a:pt x="8392580" y="1182469"/>
                  </a:cubicBezTo>
                  <a:cubicBezTo>
                    <a:pt x="8392577" y="1182432"/>
                    <a:pt x="8392497" y="1182190"/>
                    <a:pt x="8391937" y="1180538"/>
                  </a:cubicBezTo>
                  <a:cubicBezTo>
                    <a:pt x="8390811" y="1180377"/>
                    <a:pt x="8390650" y="1181182"/>
                    <a:pt x="8388720" y="1180538"/>
                  </a:cubicBezTo>
                  <a:cubicBezTo>
                    <a:pt x="8377141" y="1177963"/>
                    <a:pt x="8367491" y="1172170"/>
                    <a:pt x="8357198" y="1166376"/>
                  </a:cubicBezTo>
                  <a:cubicBezTo>
                    <a:pt x="8344975" y="1159295"/>
                    <a:pt x="8335325" y="1161227"/>
                    <a:pt x="8322458" y="1169595"/>
                  </a:cubicBezTo>
                  <a:cubicBezTo>
                    <a:pt x="8289006" y="1190194"/>
                    <a:pt x="8252337" y="1191481"/>
                    <a:pt x="8216954" y="1176676"/>
                  </a:cubicBezTo>
                  <a:cubicBezTo>
                    <a:pt x="8178998" y="1161870"/>
                    <a:pt x="8140399" y="1169595"/>
                    <a:pt x="8119169" y="1204999"/>
                  </a:cubicBezTo>
                  <a:cubicBezTo>
                    <a:pt x="8090220" y="1251347"/>
                    <a:pt x="8053551" y="1291257"/>
                    <a:pt x="8023314" y="1336317"/>
                  </a:cubicBezTo>
                  <a:cubicBezTo>
                    <a:pt x="8015595" y="1347904"/>
                    <a:pt x="8003372" y="1354341"/>
                    <a:pt x="7993722" y="1363353"/>
                  </a:cubicBezTo>
                  <a:cubicBezTo>
                    <a:pt x="8009805" y="1385240"/>
                    <a:pt x="8043258" y="1374296"/>
                    <a:pt x="8058054" y="1399401"/>
                  </a:cubicBezTo>
                  <a:cubicBezTo>
                    <a:pt x="8061914" y="1405838"/>
                    <a:pt x="8068990" y="1399401"/>
                    <a:pt x="8073494" y="1394252"/>
                  </a:cubicBezTo>
                  <a:cubicBezTo>
                    <a:pt x="8087003" y="1378159"/>
                    <a:pt x="8104373" y="1381377"/>
                    <a:pt x="8117883" y="1392320"/>
                  </a:cubicBezTo>
                  <a:cubicBezTo>
                    <a:pt x="8138469" y="1409057"/>
                    <a:pt x="8155195" y="1428368"/>
                    <a:pt x="8167418" y="1454761"/>
                  </a:cubicBezTo>
                  <a:cubicBezTo>
                    <a:pt x="8182215" y="1486946"/>
                    <a:pt x="8184145" y="1515270"/>
                    <a:pt x="8175138" y="1547456"/>
                  </a:cubicBezTo>
                  <a:cubicBezTo>
                    <a:pt x="8169992" y="1567411"/>
                    <a:pt x="8179642" y="1586722"/>
                    <a:pt x="8186075" y="1605390"/>
                  </a:cubicBezTo>
                  <a:cubicBezTo>
                    <a:pt x="8195724" y="1635645"/>
                    <a:pt x="8193151" y="1662037"/>
                    <a:pt x="8168062" y="1685211"/>
                  </a:cubicBezTo>
                  <a:cubicBezTo>
                    <a:pt x="8153909" y="1698729"/>
                    <a:pt x="8148119" y="1717396"/>
                    <a:pt x="8142329" y="1737352"/>
                  </a:cubicBezTo>
                  <a:cubicBezTo>
                    <a:pt x="8130749" y="1777262"/>
                    <a:pt x="8108233" y="1813954"/>
                    <a:pt x="8083787" y="1847427"/>
                  </a:cubicBezTo>
                  <a:cubicBezTo>
                    <a:pt x="8072207" y="1862876"/>
                    <a:pt x="8054837" y="1862232"/>
                    <a:pt x="8037468" y="1857726"/>
                  </a:cubicBezTo>
                  <a:cubicBezTo>
                    <a:pt x="8026531" y="1855151"/>
                    <a:pt x="8014308" y="1843565"/>
                    <a:pt x="8005945" y="1851933"/>
                  </a:cubicBezTo>
                  <a:cubicBezTo>
                    <a:pt x="7995008" y="1862232"/>
                    <a:pt x="7984072" y="1875750"/>
                    <a:pt x="7983429" y="1891843"/>
                  </a:cubicBezTo>
                  <a:cubicBezTo>
                    <a:pt x="7982786" y="1915017"/>
                    <a:pt x="7972492" y="1931753"/>
                    <a:pt x="7954479" y="1944628"/>
                  </a:cubicBezTo>
                  <a:cubicBezTo>
                    <a:pt x="7942256" y="1952352"/>
                    <a:pt x="7941613" y="1962008"/>
                    <a:pt x="7951263" y="1972951"/>
                  </a:cubicBezTo>
                  <a:cubicBezTo>
                    <a:pt x="7960269" y="1984538"/>
                    <a:pt x="7969276" y="1996125"/>
                    <a:pt x="7980212" y="2006424"/>
                  </a:cubicBezTo>
                  <a:cubicBezTo>
                    <a:pt x="8002085" y="2027667"/>
                    <a:pt x="8017525" y="2053416"/>
                    <a:pt x="8022028" y="2084958"/>
                  </a:cubicBezTo>
                  <a:cubicBezTo>
                    <a:pt x="8023958" y="2099763"/>
                    <a:pt x="8024601" y="2111994"/>
                    <a:pt x="8006588" y="2115856"/>
                  </a:cubicBezTo>
                  <a:cubicBezTo>
                    <a:pt x="7995652" y="2118431"/>
                    <a:pt x="7987932" y="2126155"/>
                    <a:pt x="7978926" y="2131305"/>
                  </a:cubicBezTo>
                  <a:cubicBezTo>
                    <a:pt x="7953193" y="2147398"/>
                    <a:pt x="7937753" y="2141605"/>
                    <a:pt x="7926173" y="2112637"/>
                  </a:cubicBezTo>
                  <a:cubicBezTo>
                    <a:pt x="7921027" y="2099763"/>
                    <a:pt x="7921670" y="2086245"/>
                    <a:pt x="7917810" y="2073371"/>
                  </a:cubicBezTo>
                  <a:cubicBezTo>
                    <a:pt x="7910090" y="2049553"/>
                    <a:pt x="7905587" y="2025092"/>
                    <a:pt x="7873421" y="2020586"/>
                  </a:cubicBezTo>
                  <a:cubicBezTo>
                    <a:pt x="7861198" y="2018655"/>
                    <a:pt x="7859911" y="2004493"/>
                    <a:pt x="7858624" y="1992263"/>
                  </a:cubicBezTo>
                  <a:cubicBezTo>
                    <a:pt x="7854765" y="1958789"/>
                    <a:pt x="7834822" y="1948490"/>
                    <a:pt x="7804586" y="1963295"/>
                  </a:cubicBezTo>
                  <a:cubicBezTo>
                    <a:pt x="7791719" y="1969733"/>
                    <a:pt x="7779496" y="1989688"/>
                    <a:pt x="7764056" y="1977457"/>
                  </a:cubicBezTo>
                  <a:cubicBezTo>
                    <a:pt x="7751190" y="1965870"/>
                    <a:pt x="7750547" y="1945271"/>
                    <a:pt x="7755693" y="1927247"/>
                  </a:cubicBezTo>
                  <a:cubicBezTo>
                    <a:pt x="7756336" y="1924029"/>
                    <a:pt x="7755693" y="1920810"/>
                    <a:pt x="7751834" y="1917592"/>
                  </a:cubicBezTo>
                  <a:cubicBezTo>
                    <a:pt x="7733177" y="1922741"/>
                    <a:pt x="7727387" y="1943984"/>
                    <a:pt x="7712591" y="1954283"/>
                  </a:cubicBezTo>
                  <a:cubicBezTo>
                    <a:pt x="7708088" y="1956858"/>
                    <a:pt x="7704871" y="1962008"/>
                    <a:pt x="7703584" y="1966514"/>
                  </a:cubicBezTo>
                  <a:cubicBezTo>
                    <a:pt x="7699724" y="1976813"/>
                    <a:pt x="7671418" y="1967801"/>
                    <a:pt x="7684928" y="1989688"/>
                  </a:cubicBezTo>
                  <a:cubicBezTo>
                    <a:pt x="7702941" y="2018011"/>
                    <a:pt x="7722884" y="2025092"/>
                    <a:pt x="7744757" y="2013505"/>
                  </a:cubicBezTo>
                  <a:cubicBezTo>
                    <a:pt x="7755693" y="2007712"/>
                    <a:pt x="7805872" y="2013505"/>
                    <a:pt x="7813592" y="2022517"/>
                  </a:cubicBezTo>
                  <a:cubicBezTo>
                    <a:pt x="7823885" y="2034748"/>
                    <a:pt x="7817452" y="2043760"/>
                    <a:pt x="7805872" y="2049553"/>
                  </a:cubicBezTo>
                  <a:cubicBezTo>
                    <a:pt x="7791719" y="2056634"/>
                    <a:pt x="7778853" y="2066290"/>
                    <a:pt x="7768560" y="2077877"/>
                  </a:cubicBezTo>
                  <a:cubicBezTo>
                    <a:pt x="7755050" y="2092038"/>
                    <a:pt x="7752477" y="2106844"/>
                    <a:pt x="7767916" y="2121649"/>
                  </a:cubicBezTo>
                  <a:cubicBezTo>
                    <a:pt x="7793649" y="2144823"/>
                    <a:pt x="7810376" y="2176365"/>
                    <a:pt x="7836752" y="2198895"/>
                  </a:cubicBezTo>
                  <a:cubicBezTo>
                    <a:pt x="7852835" y="2213057"/>
                    <a:pt x="7849618" y="2234299"/>
                    <a:pt x="7847688" y="2251036"/>
                  </a:cubicBezTo>
                  <a:cubicBezTo>
                    <a:pt x="7845115" y="2269060"/>
                    <a:pt x="7866988" y="2261979"/>
                    <a:pt x="7868274" y="2294165"/>
                  </a:cubicBezTo>
                  <a:cubicBezTo>
                    <a:pt x="7849618" y="2365617"/>
                    <a:pt x="7832892" y="2437713"/>
                    <a:pt x="7768560" y="2485992"/>
                  </a:cubicBezTo>
                  <a:cubicBezTo>
                    <a:pt x="7758910" y="2493073"/>
                    <a:pt x="7749260" y="2498223"/>
                    <a:pt x="7737680" y="2500154"/>
                  </a:cubicBezTo>
                  <a:cubicBezTo>
                    <a:pt x="7701654" y="2507235"/>
                    <a:pt x="7670775" y="2527190"/>
                    <a:pt x="7637322" y="2541351"/>
                  </a:cubicBezTo>
                  <a:cubicBezTo>
                    <a:pt x="7628959" y="2544570"/>
                    <a:pt x="7622526" y="2549720"/>
                    <a:pt x="7619309" y="2557444"/>
                  </a:cubicBezTo>
                  <a:cubicBezTo>
                    <a:pt x="7607730" y="2584480"/>
                    <a:pt x="7596793" y="2574181"/>
                    <a:pt x="7583927" y="2558088"/>
                  </a:cubicBezTo>
                  <a:cubicBezTo>
                    <a:pt x="7565270" y="2534914"/>
                    <a:pt x="7550474" y="2534914"/>
                    <a:pt x="7529888" y="2556157"/>
                  </a:cubicBezTo>
                  <a:cubicBezTo>
                    <a:pt x="7522811" y="2563238"/>
                    <a:pt x="7515092" y="2570319"/>
                    <a:pt x="7508015" y="2578043"/>
                  </a:cubicBezTo>
                  <a:cubicBezTo>
                    <a:pt x="7499008" y="2588343"/>
                    <a:pt x="7493218" y="2601217"/>
                    <a:pt x="7501582" y="2612160"/>
                  </a:cubicBezTo>
                  <a:cubicBezTo>
                    <a:pt x="7520881" y="2637909"/>
                    <a:pt x="7533104" y="2669451"/>
                    <a:pt x="7564627" y="2684256"/>
                  </a:cubicBezTo>
                  <a:cubicBezTo>
                    <a:pt x="7626386" y="2712580"/>
                    <a:pt x="7639896" y="2767939"/>
                    <a:pt x="7632819" y="2827805"/>
                  </a:cubicBezTo>
                  <a:cubicBezTo>
                    <a:pt x="7631532" y="2841966"/>
                    <a:pt x="7626386" y="2856772"/>
                    <a:pt x="7613520" y="2861921"/>
                  </a:cubicBezTo>
                  <a:cubicBezTo>
                    <a:pt x="7585857" y="2874152"/>
                    <a:pt x="7566557" y="2896682"/>
                    <a:pt x="7542111" y="2912131"/>
                  </a:cubicBezTo>
                  <a:cubicBezTo>
                    <a:pt x="7520238" y="2925649"/>
                    <a:pt x="7506728" y="2921787"/>
                    <a:pt x="7500938" y="2896682"/>
                  </a:cubicBezTo>
                  <a:cubicBezTo>
                    <a:pt x="7496435" y="2878658"/>
                    <a:pt x="7485499" y="2869646"/>
                    <a:pt x="7471346" y="2859347"/>
                  </a:cubicBezTo>
                  <a:cubicBezTo>
                    <a:pt x="7440466" y="2837460"/>
                    <a:pt x="7415377" y="2807206"/>
                    <a:pt x="7375491" y="2797550"/>
                  </a:cubicBezTo>
                  <a:cubicBezTo>
                    <a:pt x="7373561" y="2800769"/>
                    <a:pt x="7378064" y="2807849"/>
                    <a:pt x="7376134" y="2814287"/>
                  </a:cubicBezTo>
                  <a:cubicBezTo>
                    <a:pt x="7376134" y="2819436"/>
                    <a:pt x="7375491" y="2823942"/>
                    <a:pt x="7374204" y="2828448"/>
                  </a:cubicBezTo>
                  <a:cubicBezTo>
                    <a:pt x="7365841" y="2875439"/>
                    <a:pt x="7391574" y="2926937"/>
                    <a:pt x="7428886" y="2955260"/>
                  </a:cubicBezTo>
                  <a:cubicBezTo>
                    <a:pt x="7464912" y="2982940"/>
                    <a:pt x="7500295" y="3013194"/>
                    <a:pt x="7509945" y="3062117"/>
                  </a:cubicBezTo>
                  <a:cubicBezTo>
                    <a:pt x="7512518" y="3074991"/>
                    <a:pt x="7521525" y="3084003"/>
                    <a:pt x="7528601" y="3094303"/>
                  </a:cubicBezTo>
                  <a:cubicBezTo>
                    <a:pt x="7536321" y="3107177"/>
                    <a:pt x="7544684" y="3121982"/>
                    <a:pt x="7532461" y="3134857"/>
                  </a:cubicBezTo>
                  <a:cubicBezTo>
                    <a:pt x="7521525" y="3146443"/>
                    <a:pt x="7506728" y="3138719"/>
                    <a:pt x="7493862" y="3134213"/>
                  </a:cubicBezTo>
                  <a:cubicBezTo>
                    <a:pt x="7478422" y="3128419"/>
                    <a:pt x="7468129" y="3113614"/>
                    <a:pt x="7451403" y="3108464"/>
                  </a:cubicBezTo>
                  <a:cubicBezTo>
                    <a:pt x="7439823" y="3102671"/>
                    <a:pt x="7444326" y="3088509"/>
                    <a:pt x="7437893" y="3079497"/>
                  </a:cubicBezTo>
                  <a:cubicBezTo>
                    <a:pt x="7427600" y="3070485"/>
                    <a:pt x="7420523" y="3061473"/>
                    <a:pt x="7419237" y="3044736"/>
                  </a:cubicBezTo>
                  <a:cubicBezTo>
                    <a:pt x="7416020" y="3017057"/>
                    <a:pt x="7398007" y="2993883"/>
                    <a:pt x="7379351" y="2972640"/>
                  </a:cubicBezTo>
                  <a:cubicBezTo>
                    <a:pt x="7372274" y="2963628"/>
                    <a:pt x="7364554" y="2955260"/>
                    <a:pt x="7357478" y="2946892"/>
                  </a:cubicBezTo>
                  <a:cubicBezTo>
                    <a:pt x="7351688" y="2941098"/>
                    <a:pt x="7345255" y="2940455"/>
                    <a:pt x="7338178" y="2943030"/>
                  </a:cubicBezTo>
                  <a:cubicBezTo>
                    <a:pt x="7318879" y="2921143"/>
                    <a:pt x="7336892" y="2896682"/>
                    <a:pt x="7333032" y="2873508"/>
                  </a:cubicBezTo>
                  <a:cubicBezTo>
                    <a:pt x="7330458" y="2860634"/>
                    <a:pt x="7320809" y="2850335"/>
                    <a:pt x="7321452" y="2841323"/>
                  </a:cubicBezTo>
                  <a:cubicBezTo>
                    <a:pt x="7323382" y="2809137"/>
                    <a:pt x="7308586" y="2789182"/>
                    <a:pt x="7289286" y="2766008"/>
                  </a:cubicBezTo>
                  <a:cubicBezTo>
                    <a:pt x="7275776" y="2750559"/>
                    <a:pt x="7275776" y="2723523"/>
                    <a:pt x="7269343" y="2701636"/>
                  </a:cubicBezTo>
                  <a:cubicBezTo>
                    <a:pt x="7252617" y="2689406"/>
                    <a:pt x="7238464" y="2699705"/>
                    <a:pt x="7224310" y="2708074"/>
                  </a:cubicBezTo>
                  <a:lnTo>
                    <a:pt x="7223024" y="2709361"/>
                  </a:lnTo>
                  <a:lnTo>
                    <a:pt x="7223667" y="2711292"/>
                  </a:lnTo>
                  <a:cubicBezTo>
                    <a:pt x="7209514" y="2726741"/>
                    <a:pt x="7196648" y="2725454"/>
                    <a:pt x="7183782" y="2710648"/>
                  </a:cubicBezTo>
                  <a:cubicBezTo>
                    <a:pt x="7182495" y="2697130"/>
                    <a:pt x="7182495" y="2683612"/>
                    <a:pt x="7186998" y="2670094"/>
                  </a:cubicBezTo>
                  <a:cubicBezTo>
                    <a:pt x="7173488" y="2631471"/>
                    <a:pt x="7136819" y="2614735"/>
                    <a:pt x="7109800" y="2588343"/>
                  </a:cubicBezTo>
                  <a:cubicBezTo>
                    <a:pt x="7095647" y="2574825"/>
                    <a:pt x="7091143" y="2556801"/>
                    <a:pt x="7085997" y="2538777"/>
                  </a:cubicBezTo>
                  <a:cubicBezTo>
                    <a:pt x="7079564" y="2532339"/>
                    <a:pt x="7071844" y="2536845"/>
                    <a:pt x="7064767" y="2537489"/>
                  </a:cubicBezTo>
                  <a:cubicBezTo>
                    <a:pt x="7058977" y="2534271"/>
                    <a:pt x="7053831" y="2538133"/>
                    <a:pt x="7048684" y="2539420"/>
                  </a:cubicBezTo>
                  <a:cubicBezTo>
                    <a:pt x="7038391" y="2542639"/>
                    <a:pt x="7026811" y="2536202"/>
                    <a:pt x="7016518" y="2543283"/>
                  </a:cubicBezTo>
                  <a:cubicBezTo>
                    <a:pt x="6985639" y="2525259"/>
                    <a:pt x="6977276" y="2530408"/>
                    <a:pt x="6968269" y="2568387"/>
                  </a:cubicBezTo>
                  <a:cubicBezTo>
                    <a:pt x="6965053" y="2581262"/>
                    <a:pt x="6953473" y="2595423"/>
                    <a:pt x="6941893" y="2601861"/>
                  </a:cubicBezTo>
                  <a:cubicBezTo>
                    <a:pt x="6911014" y="2620528"/>
                    <a:pt x="6896217" y="2652070"/>
                    <a:pt x="6873058" y="2677175"/>
                  </a:cubicBezTo>
                  <a:cubicBezTo>
                    <a:pt x="6865981" y="2686831"/>
                    <a:pt x="6874344" y="2702280"/>
                    <a:pt x="6862121" y="2710005"/>
                  </a:cubicBezTo>
                  <a:cubicBezTo>
                    <a:pt x="6838962" y="2719660"/>
                    <a:pt x="6828025" y="2736397"/>
                    <a:pt x="6828669" y="2761502"/>
                  </a:cubicBezTo>
                  <a:cubicBezTo>
                    <a:pt x="6825452" y="2771158"/>
                    <a:pt x="6823522" y="2780170"/>
                    <a:pt x="6828669" y="2789182"/>
                  </a:cubicBezTo>
                  <a:cubicBezTo>
                    <a:pt x="6830599" y="2794331"/>
                    <a:pt x="6833172" y="2800125"/>
                    <a:pt x="6834459" y="2805275"/>
                  </a:cubicBezTo>
                  <a:cubicBezTo>
                    <a:pt x="6837032" y="2814287"/>
                    <a:pt x="6837032" y="2823299"/>
                    <a:pt x="6835745" y="2832311"/>
                  </a:cubicBezTo>
                  <a:cubicBezTo>
                    <a:pt x="6829955" y="2847116"/>
                    <a:pt x="6826095" y="2861921"/>
                    <a:pt x="6834459" y="2877371"/>
                  </a:cubicBezTo>
                  <a:cubicBezTo>
                    <a:pt x="6838318" y="2884451"/>
                    <a:pt x="6837032" y="2891532"/>
                    <a:pt x="6831885" y="2897969"/>
                  </a:cubicBezTo>
                  <a:cubicBezTo>
                    <a:pt x="6817732" y="2914706"/>
                    <a:pt x="6808726" y="2934661"/>
                    <a:pt x="6794573" y="2951398"/>
                  </a:cubicBezTo>
                  <a:cubicBezTo>
                    <a:pt x="6769483" y="2981652"/>
                    <a:pt x="6756617" y="2981009"/>
                    <a:pt x="6736674" y="2946892"/>
                  </a:cubicBezTo>
                  <a:cubicBezTo>
                    <a:pt x="6734101" y="2942386"/>
                    <a:pt x="6732171" y="2937236"/>
                    <a:pt x="6731527" y="2932086"/>
                  </a:cubicBezTo>
                  <a:cubicBezTo>
                    <a:pt x="6730884" y="2922431"/>
                    <a:pt x="6730241" y="2912775"/>
                    <a:pt x="6721877" y="2905694"/>
                  </a:cubicBezTo>
                  <a:cubicBezTo>
                    <a:pt x="6707081" y="2882520"/>
                    <a:pt x="6678775" y="2866427"/>
                    <a:pt x="6678132" y="2833598"/>
                  </a:cubicBezTo>
                  <a:cubicBezTo>
                    <a:pt x="6670412" y="2826517"/>
                    <a:pt x="6679418" y="2812999"/>
                    <a:pt x="6667195" y="2807849"/>
                  </a:cubicBezTo>
                  <a:cubicBezTo>
                    <a:pt x="6651756" y="2787251"/>
                    <a:pt x="6633099" y="2768583"/>
                    <a:pt x="6622806" y="2744122"/>
                  </a:cubicBezTo>
                  <a:cubicBezTo>
                    <a:pt x="6615730" y="2721592"/>
                    <a:pt x="6609296" y="2699062"/>
                    <a:pt x="6602220" y="2676532"/>
                  </a:cubicBezTo>
                  <a:cubicBezTo>
                    <a:pt x="6597073" y="2668163"/>
                    <a:pt x="6593213" y="2658508"/>
                    <a:pt x="6591927" y="2648852"/>
                  </a:cubicBezTo>
                  <a:cubicBezTo>
                    <a:pt x="6577774" y="2624391"/>
                    <a:pt x="6581634" y="2594780"/>
                    <a:pt x="6570054" y="2569675"/>
                  </a:cubicBezTo>
                  <a:cubicBezTo>
                    <a:pt x="6566194" y="2565813"/>
                    <a:pt x="6560404" y="2563238"/>
                    <a:pt x="6561691" y="2554226"/>
                  </a:cubicBezTo>
                  <a:cubicBezTo>
                    <a:pt x="6557187" y="2561950"/>
                    <a:pt x="6559761" y="2571606"/>
                    <a:pt x="6551398" y="2575468"/>
                  </a:cubicBezTo>
                  <a:cubicBezTo>
                    <a:pt x="6526951" y="2594136"/>
                    <a:pt x="6505079" y="2594780"/>
                    <a:pt x="6488352" y="2564525"/>
                  </a:cubicBezTo>
                  <a:cubicBezTo>
                    <a:pt x="6485136" y="2559375"/>
                    <a:pt x="6480632" y="2552938"/>
                    <a:pt x="6475486" y="2551007"/>
                  </a:cubicBezTo>
                  <a:lnTo>
                    <a:pt x="6459865" y="2542900"/>
                  </a:lnTo>
                  <a:cubicBezTo>
                    <a:pt x="6453412" y="2535719"/>
                    <a:pt x="6470661" y="2530891"/>
                    <a:pt x="6477416" y="2524615"/>
                  </a:cubicBezTo>
                  <a:cubicBezTo>
                    <a:pt x="6477416" y="2518821"/>
                    <a:pt x="6477416" y="2518821"/>
                    <a:pt x="6458759" y="2514315"/>
                  </a:cubicBezTo>
                  <a:cubicBezTo>
                    <a:pt x="6431740" y="2499510"/>
                    <a:pt x="6406650" y="2479555"/>
                    <a:pt x="6383491" y="2461531"/>
                  </a:cubicBezTo>
                  <a:cubicBezTo>
                    <a:pt x="6348752" y="2435138"/>
                    <a:pt x="6316586" y="2445438"/>
                    <a:pt x="6282490" y="2447369"/>
                  </a:cubicBezTo>
                  <a:cubicBezTo>
                    <a:pt x="6276056" y="2447369"/>
                    <a:pt x="6270267" y="2449944"/>
                    <a:pt x="6264477" y="2451231"/>
                  </a:cubicBezTo>
                  <a:cubicBezTo>
                    <a:pt x="6245820" y="2457668"/>
                    <a:pt x="6225234" y="2448656"/>
                    <a:pt x="6206578" y="2457668"/>
                  </a:cubicBezTo>
                  <a:cubicBezTo>
                    <a:pt x="6187278" y="2460887"/>
                    <a:pt x="6167979" y="2457668"/>
                    <a:pt x="6148679" y="2454450"/>
                  </a:cubicBezTo>
                  <a:cubicBezTo>
                    <a:pt x="6130023" y="2451231"/>
                    <a:pt x="6115226" y="2443507"/>
                    <a:pt x="6108793" y="2424839"/>
                  </a:cubicBezTo>
                  <a:cubicBezTo>
                    <a:pt x="6104290" y="2413252"/>
                    <a:pt x="6097213" y="2408102"/>
                    <a:pt x="6084990" y="2411965"/>
                  </a:cubicBezTo>
                  <a:cubicBezTo>
                    <a:pt x="6056041" y="2425483"/>
                    <a:pt x="6029021" y="2424839"/>
                    <a:pt x="6004575" y="2402309"/>
                  </a:cubicBezTo>
                  <a:cubicBezTo>
                    <a:pt x="5998142" y="2396516"/>
                    <a:pt x="5990422" y="2392010"/>
                    <a:pt x="5982059" y="2391366"/>
                  </a:cubicBezTo>
                  <a:cubicBezTo>
                    <a:pt x="5954396" y="2388791"/>
                    <a:pt x="5940887" y="2369480"/>
                    <a:pt x="5929950" y="2347593"/>
                  </a:cubicBezTo>
                  <a:cubicBezTo>
                    <a:pt x="5921587" y="2330857"/>
                    <a:pt x="5912580" y="2307683"/>
                    <a:pt x="5889421" y="2319270"/>
                  </a:cubicBezTo>
                  <a:cubicBezTo>
                    <a:pt x="5865618" y="2331500"/>
                    <a:pt x="5886204" y="2349524"/>
                    <a:pt x="5891351" y="2364974"/>
                  </a:cubicBezTo>
                  <a:cubicBezTo>
                    <a:pt x="5893281" y="2370767"/>
                    <a:pt x="5895211" y="2378492"/>
                    <a:pt x="5900357" y="2381066"/>
                  </a:cubicBezTo>
                  <a:cubicBezTo>
                    <a:pt x="5928663" y="2396516"/>
                    <a:pt x="5933167" y="2427414"/>
                    <a:pt x="5950536" y="2452519"/>
                  </a:cubicBezTo>
                  <a:cubicBezTo>
                    <a:pt x="5953753" y="2441576"/>
                    <a:pt x="5955683" y="2429345"/>
                    <a:pt x="5969193" y="2429345"/>
                  </a:cubicBezTo>
                  <a:cubicBezTo>
                    <a:pt x="5982059" y="2429989"/>
                    <a:pt x="5985276" y="2441576"/>
                    <a:pt x="5987849" y="2451875"/>
                  </a:cubicBezTo>
                  <a:cubicBezTo>
                    <a:pt x="5988492" y="2453806"/>
                    <a:pt x="5988492" y="2455737"/>
                    <a:pt x="5988492" y="2457668"/>
                  </a:cubicBezTo>
                  <a:cubicBezTo>
                    <a:pt x="5991709" y="2468612"/>
                    <a:pt x="5978199" y="2487279"/>
                    <a:pt x="5996855" y="2489854"/>
                  </a:cubicBezTo>
                  <a:cubicBezTo>
                    <a:pt x="6015512" y="2491785"/>
                    <a:pt x="6038028" y="2491785"/>
                    <a:pt x="6050251" y="2471830"/>
                  </a:cubicBezTo>
                  <a:cubicBezTo>
                    <a:pt x="6058614" y="2457025"/>
                    <a:pt x="6070194" y="2444794"/>
                    <a:pt x="6078557" y="2430632"/>
                  </a:cubicBezTo>
                  <a:cubicBezTo>
                    <a:pt x="6083704" y="2421620"/>
                    <a:pt x="6089494" y="2411321"/>
                    <a:pt x="6103003" y="2418402"/>
                  </a:cubicBezTo>
                  <a:cubicBezTo>
                    <a:pt x="6109436" y="2426126"/>
                    <a:pt x="6108793" y="2435782"/>
                    <a:pt x="6109436" y="2444794"/>
                  </a:cubicBezTo>
                  <a:cubicBezTo>
                    <a:pt x="6112010" y="2465393"/>
                    <a:pt x="6122303" y="2481486"/>
                    <a:pt x="6141603" y="2486636"/>
                  </a:cubicBezTo>
                  <a:cubicBezTo>
                    <a:pt x="6172482" y="2496291"/>
                    <a:pt x="6194355" y="2517534"/>
                    <a:pt x="6217514" y="2538133"/>
                  </a:cubicBezTo>
                  <a:cubicBezTo>
                    <a:pt x="6222018" y="2547789"/>
                    <a:pt x="6222018" y="2556801"/>
                    <a:pt x="6220088" y="2566456"/>
                  </a:cubicBezTo>
                  <a:cubicBezTo>
                    <a:pt x="6198858" y="2619885"/>
                    <a:pt x="6165405" y="2664301"/>
                    <a:pt x="6126163" y="2704855"/>
                  </a:cubicBezTo>
                  <a:cubicBezTo>
                    <a:pt x="6119086" y="2712580"/>
                    <a:pt x="6112010" y="2720304"/>
                    <a:pt x="6102360" y="2724810"/>
                  </a:cubicBezTo>
                  <a:cubicBezTo>
                    <a:pt x="6094640" y="2729316"/>
                    <a:pt x="6086277" y="2732535"/>
                    <a:pt x="6077914" y="2736397"/>
                  </a:cubicBezTo>
                  <a:cubicBezTo>
                    <a:pt x="6048964" y="2770514"/>
                    <a:pt x="6007792" y="2783388"/>
                    <a:pt x="5970479" y="2803987"/>
                  </a:cubicBezTo>
                  <a:cubicBezTo>
                    <a:pt x="5928020" y="2827805"/>
                    <a:pt x="5881058" y="2838748"/>
                    <a:pt x="5839242" y="2861278"/>
                  </a:cubicBezTo>
                  <a:cubicBezTo>
                    <a:pt x="5819942" y="2872221"/>
                    <a:pt x="5792280" y="2858059"/>
                    <a:pt x="5782630" y="2834885"/>
                  </a:cubicBezTo>
                  <a:cubicBezTo>
                    <a:pt x="5775553" y="2818793"/>
                    <a:pt x="5766547" y="2801412"/>
                    <a:pt x="5765260" y="2784676"/>
                  </a:cubicBezTo>
                  <a:cubicBezTo>
                    <a:pt x="5763330" y="2735110"/>
                    <a:pt x="5734381" y="2695199"/>
                    <a:pt x="5704788" y="2664945"/>
                  </a:cubicBezTo>
                  <a:cubicBezTo>
                    <a:pt x="5671979" y="2631471"/>
                    <a:pt x="5638526" y="2604435"/>
                    <a:pt x="5634023" y="2554869"/>
                  </a:cubicBezTo>
                  <a:cubicBezTo>
                    <a:pt x="5634023" y="2549076"/>
                    <a:pt x="5628233" y="2543283"/>
                    <a:pt x="5623086" y="2540064"/>
                  </a:cubicBezTo>
                  <a:cubicBezTo>
                    <a:pt x="5573551" y="2505303"/>
                    <a:pt x="5552964" y="2447369"/>
                    <a:pt x="5511792" y="2406171"/>
                  </a:cubicBezTo>
                  <a:cubicBezTo>
                    <a:pt x="5504715" y="2399090"/>
                    <a:pt x="5506645" y="2387504"/>
                    <a:pt x="5501499" y="2379779"/>
                  </a:cubicBezTo>
                  <a:cubicBezTo>
                    <a:pt x="5498925" y="2392010"/>
                    <a:pt x="5470619" y="2402309"/>
                    <a:pt x="5491849" y="2425483"/>
                  </a:cubicBezTo>
                  <a:cubicBezTo>
                    <a:pt x="5501499" y="2446725"/>
                    <a:pt x="5513722" y="2466037"/>
                    <a:pt x="5531091" y="2481486"/>
                  </a:cubicBezTo>
                  <a:cubicBezTo>
                    <a:pt x="5545244" y="2493717"/>
                    <a:pt x="5554894" y="2507235"/>
                    <a:pt x="5554894" y="2527190"/>
                  </a:cubicBezTo>
                  <a:cubicBezTo>
                    <a:pt x="5555538" y="2536845"/>
                    <a:pt x="5559398" y="2546501"/>
                    <a:pt x="5566474" y="2552295"/>
                  </a:cubicBezTo>
                  <a:cubicBezTo>
                    <a:pt x="5594137" y="2575468"/>
                    <a:pt x="5602500" y="2607654"/>
                    <a:pt x="5610863" y="2639840"/>
                  </a:cubicBezTo>
                  <a:cubicBezTo>
                    <a:pt x="5616653" y="2661726"/>
                    <a:pt x="5625016" y="2681038"/>
                    <a:pt x="5643673" y="2695199"/>
                  </a:cubicBezTo>
                  <a:cubicBezTo>
                    <a:pt x="5653322" y="2702924"/>
                    <a:pt x="5661042" y="2714511"/>
                    <a:pt x="5663615" y="2726741"/>
                  </a:cubicBezTo>
                  <a:cubicBezTo>
                    <a:pt x="5670692" y="2758927"/>
                    <a:pt x="5689992" y="2779526"/>
                    <a:pt x="5717654" y="2794975"/>
                  </a:cubicBezTo>
                  <a:cubicBezTo>
                    <a:pt x="5744030" y="2809781"/>
                    <a:pt x="5760113" y="2838104"/>
                    <a:pt x="5789063" y="2850335"/>
                  </a:cubicBezTo>
                  <a:cubicBezTo>
                    <a:pt x="5800643" y="2854841"/>
                    <a:pt x="5800643" y="2867071"/>
                    <a:pt x="5800643" y="2879945"/>
                  </a:cubicBezTo>
                  <a:cubicBezTo>
                    <a:pt x="5799999" y="2914062"/>
                    <a:pt x="5827662" y="2932086"/>
                    <a:pt x="5857255" y="2915350"/>
                  </a:cubicBezTo>
                  <a:cubicBezTo>
                    <a:pt x="5899071" y="2891532"/>
                    <a:pt x="5947320" y="2890245"/>
                    <a:pt x="5991066" y="2874796"/>
                  </a:cubicBezTo>
                  <a:cubicBezTo>
                    <a:pt x="6011652" y="2867715"/>
                    <a:pt x="6023232" y="2876727"/>
                    <a:pt x="6022588" y="2899901"/>
                  </a:cubicBezTo>
                  <a:cubicBezTo>
                    <a:pt x="6022588" y="2915350"/>
                    <a:pt x="6023232" y="2930799"/>
                    <a:pt x="6018728" y="2946248"/>
                  </a:cubicBezTo>
                  <a:cubicBezTo>
                    <a:pt x="6012938" y="2962341"/>
                    <a:pt x="6009722" y="2979078"/>
                    <a:pt x="6002002" y="2993883"/>
                  </a:cubicBezTo>
                  <a:cubicBezTo>
                    <a:pt x="5995569" y="3002895"/>
                    <a:pt x="5996212" y="3013838"/>
                    <a:pt x="5994282" y="3023494"/>
                  </a:cubicBezTo>
                  <a:cubicBezTo>
                    <a:pt x="5989779" y="3043449"/>
                    <a:pt x="5980772" y="3060829"/>
                    <a:pt x="5969836" y="3077566"/>
                  </a:cubicBezTo>
                  <a:cubicBezTo>
                    <a:pt x="5930593" y="3134213"/>
                    <a:pt x="5884274" y="3184423"/>
                    <a:pt x="5834739" y="3233345"/>
                  </a:cubicBezTo>
                  <a:cubicBezTo>
                    <a:pt x="5791636" y="3275186"/>
                    <a:pt x="5758184" y="3325396"/>
                    <a:pt x="5731807" y="3380756"/>
                  </a:cubicBezTo>
                  <a:cubicBezTo>
                    <a:pt x="5729234" y="3385262"/>
                    <a:pt x="5726661" y="3391055"/>
                    <a:pt x="5728591" y="3395561"/>
                  </a:cubicBezTo>
                  <a:cubicBezTo>
                    <a:pt x="5747247" y="3441909"/>
                    <a:pt x="5729877" y="3497912"/>
                    <a:pt x="5772337" y="3539110"/>
                  </a:cubicBezTo>
                  <a:cubicBezTo>
                    <a:pt x="5794853" y="3560352"/>
                    <a:pt x="5781986" y="3594469"/>
                    <a:pt x="5781986" y="3623436"/>
                  </a:cubicBezTo>
                  <a:cubicBezTo>
                    <a:pt x="5781986" y="3637598"/>
                    <a:pt x="5777483" y="3652403"/>
                    <a:pt x="5783273" y="3666565"/>
                  </a:cubicBezTo>
                  <a:cubicBezTo>
                    <a:pt x="5787776" y="3677508"/>
                    <a:pt x="5781986" y="3687164"/>
                    <a:pt x="5774910" y="3694889"/>
                  </a:cubicBezTo>
                  <a:cubicBezTo>
                    <a:pt x="5763330" y="3708407"/>
                    <a:pt x="5751107" y="3721925"/>
                    <a:pt x="5734381" y="3729005"/>
                  </a:cubicBezTo>
                  <a:cubicBezTo>
                    <a:pt x="5701571" y="3742523"/>
                    <a:pt x="5678412" y="3768272"/>
                    <a:pt x="5652679" y="3790802"/>
                  </a:cubicBezTo>
                  <a:cubicBezTo>
                    <a:pt x="5629519" y="3810113"/>
                    <a:pt x="5618583" y="3832000"/>
                    <a:pt x="5632093" y="3862254"/>
                  </a:cubicBezTo>
                  <a:cubicBezTo>
                    <a:pt x="5635953" y="3870623"/>
                    <a:pt x="5637239" y="3880278"/>
                    <a:pt x="5637883" y="3889290"/>
                  </a:cubicBezTo>
                  <a:cubicBezTo>
                    <a:pt x="5639169" y="3898946"/>
                    <a:pt x="5639169" y="3908602"/>
                    <a:pt x="5638526" y="3918258"/>
                  </a:cubicBezTo>
                  <a:cubicBezTo>
                    <a:pt x="5635953" y="3965249"/>
                    <a:pt x="5597353" y="3975548"/>
                    <a:pt x="5565187" y="3992285"/>
                  </a:cubicBezTo>
                  <a:cubicBezTo>
                    <a:pt x="5556181" y="4003872"/>
                    <a:pt x="5565187" y="4017390"/>
                    <a:pt x="5560684" y="4028977"/>
                  </a:cubicBezTo>
                  <a:cubicBezTo>
                    <a:pt x="5542671" y="4081117"/>
                    <a:pt x="5509219" y="4122315"/>
                    <a:pt x="5467403" y="4157720"/>
                  </a:cubicBezTo>
                  <a:cubicBezTo>
                    <a:pt x="5462256" y="4162226"/>
                    <a:pt x="5454536" y="4165444"/>
                    <a:pt x="5450676" y="4171881"/>
                  </a:cubicBezTo>
                  <a:cubicBezTo>
                    <a:pt x="5415937" y="4227241"/>
                    <a:pt x="5361898" y="4245908"/>
                    <a:pt x="5300783" y="4252989"/>
                  </a:cubicBezTo>
                  <a:cubicBezTo>
                    <a:pt x="5282126" y="4256852"/>
                    <a:pt x="5262827" y="4252346"/>
                    <a:pt x="5244171" y="4257495"/>
                  </a:cubicBezTo>
                  <a:cubicBezTo>
                    <a:pt x="5237094" y="4259426"/>
                    <a:pt x="5230017" y="4260070"/>
                    <a:pt x="5223584" y="4263932"/>
                  </a:cubicBezTo>
                  <a:cubicBezTo>
                    <a:pt x="5162469" y="4294187"/>
                    <a:pt x="5142526" y="4287106"/>
                    <a:pt x="5111647" y="4224022"/>
                  </a:cubicBezTo>
                  <a:cubicBezTo>
                    <a:pt x="5107787" y="4211148"/>
                    <a:pt x="5118723" y="4201492"/>
                    <a:pt x="5119366" y="4189262"/>
                  </a:cubicBezTo>
                  <a:cubicBezTo>
                    <a:pt x="5094920" y="4154501"/>
                    <a:pt x="5080767" y="4113947"/>
                    <a:pt x="5051818" y="4082405"/>
                  </a:cubicBezTo>
                  <a:cubicBezTo>
                    <a:pt x="5047314" y="4077255"/>
                    <a:pt x="5042811" y="4072105"/>
                    <a:pt x="5042168" y="4066312"/>
                  </a:cubicBezTo>
                  <a:cubicBezTo>
                    <a:pt x="5039595" y="4024471"/>
                    <a:pt x="5019008" y="3986491"/>
                    <a:pt x="5013862" y="3945294"/>
                  </a:cubicBezTo>
                  <a:cubicBezTo>
                    <a:pt x="5012575" y="3931776"/>
                    <a:pt x="5016435" y="3918258"/>
                    <a:pt x="5008715" y="3905383"/>
                  </a:cubicBezTo>
                  <a:cubicBezTo>
                    <a:pt x="4981052" y="3878347"/>
                    <a:pt x="4972689" y="3838437"/>
                    <a:pt x="4945670" y="3810757"/>
                  </a:cubicBezTo>
                  <a:lnTo>
                    <a:pt x="4941167" y="3796595"/>
                  </a:lnTo>
                  <a:cubicBezTo>
                    <a:pt x="4951460" y="3778571"/>
                    <a:pt x="4937307" y="3761191"/>
                    <a:pt x="4941167" y="3743167"/>
                  </a:cubicBezTo>
                  <a:cubicBezTo>
                    <a:pt x="4945670" y="3729649"/>
                    <a:pt x="4944383" y="3715487"/>
                    <a:pt x="4945027" y="3701326"/>
                  </a:cubicBezTo>
                  <a:cubicBezTo>
                    <a:pt x="4947600" y="3671071"/>
                    <a:pt x="4957893" y="3645322"/>
                    <a:pt x="4982982" y="3626655"/>
                  </a:cubicBezTo>
                  <a:cubicBezTo>
                    <a:pt x="4997779" y="3617643"/>
                    <a:pt x="4995849" y="3603481"/>
                    <a:pt x="4993919" y="3589319"/>
                  </a:cubicBezTo>
                  <a:cubicBezTo>
                    <a:pt x="4988772" y="3569364"/>
                    <a:pt x="4972046" y="3553271"/>
                    <a:pt x="4973333" y="3531385"/>
                  </a:cubicBezTo>
                  <a:cubicBezTo>
                    <a:pt x="4975906" y="3515936"/>
                    <a:pt x="4979766" y="3500487"/>
                    <a:pt x="4970759" y="3485681"/>
                  </a:cubicBezTo>
                  <a:cubicBezTo>
                    <a:pt x="4963683" y="3475382"/>
                    <a:pt x="4956606" y="3465082"/>
                    <a:pt x="4950816" y="3453495"/>
                  </a:cubicBezTo>
                  <a:cubicBezTo>
                    <a:pt x="4935377" y="3422597"/>
                    <a:pt x="4917364" y="3394274"/>
                    <a:pt x="4888414" y="3372387"/>
                  </a:cubicBezTo>
                  <a:cubicBezTo>
                    <a:pt x="4873618" y="3360800"/>
                    <a:pt x="4856248" y="3348570"/>
                    <a:pt x="4853675" y="3326040"/>
                  </a:cubicBezTo>
                  <a:cubicBezTo>
                    <a:pt x="4858178" y="3312522"/>
                    <a:pt x="4845312" y="3299004"/>
                    <a:pt x="4853675" y="3285486"/>
                  </a:cubicBezTo>
                  <a:cubicBezTo>
                    <a:pt x="4865255" y="3255875"/>
                    <a:pt x="4865255" y="3223689"/>
                    <a:pt x="4875548" y="3194078"/>
                  </a:cubicBezTo>
                  <a:cubicBezTo>
                    <a:pt x="4875548" y="3184423"/>
                    <a:pt x="4878121" y="3174123"/>
                    <a:pt x="4868471" y="3167042"/>
                  </a:cubicBezTo>
                  <a:cubicBezTo>
                    <a:pt x="4848528" y="3150949"/>
                    <a:pt x="4827942" y="3140650"/>
                    <a:pt x="4800923" y="3152237"/>
                  </a:cubicBezTo>
                  <a:cubicBezTo>
                    <a:pt x="4782266" y="3159961"/>
                    <a:pt x="4767470" y="3150949"/>
                    <a:pt x="4755247" y="3135500"/>
                  </a:cubicBezTo>
                  <a:cubicBezTo>
                    <a:pt x="4746884" y="3125201"/>
                    <a:pt x="4735947" y="3116189"/>
                    <a:pt x="4728228" y="3105246"/>
                  </a:cubicBezTo>
                  <a:cubicBezTo>
                    <a:pt x="4718578" y="3091728"/>
                    <a:pt x="4705711" y="3092371"/>
                    <a:pt x="4691558" y="3097521"/>
                  </a:cubicBezTo>
                  <a:cubicBezTo>
                    <a:pt x="4653602" y="3108464"/>
                    <a:pt x="4615003" y="3117476"/>
                    <a:pt x="4580907" y="3139363"/>
                  </a:cubicBezTo>
                  <a:cubicBezTo>
                    <a:pt x="4564824" y="3150306"/>
                    <a:pt x="4547455" y="3150306"/>
                    <a:pt x="4530085" y="3144512"/>
                  </a:cubicBezTo>
                  <a:cubicBezTo>
                    <a:pt x="4505639" y="3136144"/>
                    <a:pt x="4483122" y="3138719"/>
                    <a:pt x="4460606" y="3150949"/>
                  </a:cubicBezTo>
                  <a:cubicBezTo>
                    <a:pt x="4457390" y="3152881"/>
                    <a:pt x="4453530" y="3154168"/>
                    <a:pt x="4449670" y="3156099"/>
                  </a:cubicBezTo>
                  <a:cubicBezTo>
                    <a:pt x="4382121" y="3183779"/>
                    <a:pt x="4367325" y="3179917"/>
                    <a:pt x="4321649" y="3124557"/>
                  </a:cubicBezTo>
                  <a:cubicBezTo>
                    <a:pt x="4313929" y="3111683"/>
                    <a:pt x="4306209" y="3099452"/>
                    <a:pt x="4290770" y="3095590"/>
                  </a:cubicBezTo>
                  <a:cubicBezTo>
                    <a:pt x="4259890" y="3086578"/>
                    <a:pt x="4240591" y="3067910"/>
                    <a:pt x="4227724" y="3037012"/>
                  </a:cubicBezTo>
                  <a:cubicBezTo>
                    <a:pt x="4212285" y="2998389"/>
                    <a:pt x="4180119" y="2970066"/>
                    <a:pt x="4151812" y="2939811"/>
                  </a:cubicBezTo>
                  <a:cubicBezTo>
                    <a:pt x="4141519" y="2928224"/>
                    <a:pt x="4133156" y="2917281"/>
                    <a:pt x="4131870" y="2902475"/>
                  </a:cubicBezTo>
                  <a:cubicBezTo>
                    <a:pt x="4130583" y="2888957"/>
                    <a:pt x="4128653" y="2875439"/>
                    <a:pt x="4121576" y="2863853"/>
                  </a:cubicBezTo>
                  <a:cubicBezTo>
                    <a:pt x="4117716" y="2857415"/>
                    <a:pt x="4113213" y="2847760"/>
                    <a:pt x="4119003" y="2843254"/>
                  </a:cubicBezTo>
                  <a:cubicBezTo>
                    <a:pt x="4146023" y="2822655"/>
                    <a:pt x="4138303" y="2789182"/>
                    <a:pt x="4146023" y="2762789"/>
                  </a:cubicBezTo>
                  <a:cubicBezTo>
                    <a:pt x="4154386" y="2733822"/>
                    <a:pt x="4138946" y="2703568"/>
                    <a:pt x="4126723" y="2675244"/>
                  </a:cubicBezTo>
                  <a:cubicBezTo>
                    <a:pt x="4121576" y="2664301"/>
                    <a:pt x="4122220" y="2653358"/>
                    <a:pt x="4122863" y="2641771"/>
                  </a:cubicBezTo>
                  <a:cubicBezTo>
                    <a:pt x="4125436" y="2620528"/>
                    <a:pt x="4138303" y="2603792"/>
                    <a:pt x="4147953" y="2585768"/>
                  </a:cubicBezTo>
                  <a:cubicBezTo>
                    <a:pt x="4155029" y="2577399"/>
                    <a:pt x="4153742" y="2566456"/>
                    <a:pt x="4156959" y="2556801"/>
                  </a:cubicBezTo>
                  <a:cubicBezTo>
                    <a:pt x="4183335" y="2520109"/>
                    <a:pt x="4194915" y="2475692"/>
                    <a:pt x="4225794" y="2442219"/>
                  </a:cubicBezTo>
                  <a:cubicBezTo>
                    <a:pt x="4232228" y="2431276"/>
                    <a:pt x="4242521" y="2425483"/>
                    <a:pt x="4254100" y="2420977"/>
                  </a:cubicBezTo>
                  <a:cubicBezTo>
                    <a:pt x="4281763" y="2404884"/>
                    <a:pt x="4307496" y="2387504"/>
                    <a:pt x="4322936" y="2357893"/>
                  </a:cubicBezTo>
                  <a:cubicBezTo>
                    <a:pt x="4324222" y="2346306"/>
                    <a:pt x="4322936" y="2334719"/>
                    <a:pt x="4319719" y="2323132"/>
                  </a:cubicBezTo>
                  <a:cubicBezTo>
                    <a:pt x="4317146" y="2310901"/>
                    <a:pt x="4316502" y="2298671"/>
                    <a:pt x="4322936" y="2287084"/>
                  </a:cubicBezTo>
                  <a:cubicBezTo>
                    <a:pt x="4329369" y="2278716"/>
                    <a:pt x="4335159" y="2269704"/>
                    <a:pt x="4338375" y="2260048"/>
                  </a:cubicBezTo>
                  <a:cubicBezTo>
                    <a:pt x="4353815" y="2231081"/>
                    <a:pt x="4382764" y="2218207"/>
                    <a:pt x="4407211" y="2199539"/>
                  </a:cubicBezTo>
                  <a:cubicBezTo>
                    <a:pt x="4408497" y="2195033"/>
                    <a:pt x="4414931" y="2193102"/>
                    <a:pt x="4413001" y="2186665"/>
                  </a:cubicBezTo>
                  <a:cubicBezTo>
                    <a:pt x="4409141" y="2170572"/>
                    <a:pt x="4417504" y="2162203"/>
                    <a:pt x="4432300" y="2157697"/>
                  </a:cubicBezTo>
                  <a:cubicBezTo>
                    <a:pt x="4462536" y="2169928"/>
                    <a:pt x="4494059" y="2160916"/>
                    <a:pt x="4524938" y="2160272"/>
                  </a:cubicBezTo>
                  <a:cubicBezTo>
                    <a:pt x="4546168" y="2159629"/>
                    <a:pt x="4561608" y="2139030"/>
                    <a:pt x="4580907" y="2128730"/>
                  </a:cubicBezTo>
                  <a:cubicBezTo>
                    <a:pt x="4593774" y="2121649"/>
                    <a:pt x="4605997" y="2111994"/>
                    <a:pt x="4620793" y="2111994"/>
                  </a:cubicBezTo>
                  <a:cubicBezTo>
                    <a:pt x="4671615" y="2111994"/>
                    <a:pt x="4722438" y="2102982"/>
                    <a:pt x="4773260" y="2102338"/>
                  </a:cubicBezTo>
                  <a:cubicBezTo>
                    <a:pt x="4785483" y="2102338"/>
                    <a:pt x="4795133" y="2097832"/>
                    <a:pt x="4806069" y="2093970"/>
                  </a:cubicBezTo>
                  <a:cubicBezTo>
                    <a:pt x="4835662" y="2083670"/>
                    <a:pt x="4858178" y="2098476"/>
                    <a:pt x="4863968" y="2128730"/>
                  </a:cubicBezTo>
                  <a:cubicBezTo>
                    <a:pt x="4868471" y="2153191"/>
                    <a:pt x="4882624" y="2175078"/>
                    <a:pt x="4871045" y="2203401"/>
                  </a:cubicBezTo>
                  <a:cubicBezTo>
                    <a:pt x="4866541" y="2215632"/>
                    <a:pt x="4887128" y="2225931"/>
                    <a:pt x="4900637" y="2231725"/>
                  </a:cubicBezTo>
                  <a:cubicBezTo>
                    <a:pt x="4914790" y="2237518"/>
                    <a:pt x="4930873" y="2238805"/>
                    <a:pt x="4946313" y="2242024"/>
                  </a:cubicBezTo>
                  <a:cubicBezTo>
                    <a:pt x="4968186" y="2245886"/>
                    <a:pt x="4985556" y="2253611"/>
                    <a:pt x="4999709" y="2274210"/>
                  </a:cubicBezTo>
                  <a:cubicBezTo>
                    <a:pt x="5018365" y="2299958"/>
                    <a:pt x="5053104" y="2299315"/>
                    <a:pt x="5080767" y="2309614"/>
                  </a:cubicBezTo>
                  <a:cubicBezTo>
                    <a:pt x="5092990" y="2314120"/>
                    <a:pt x="5096850" y="2299958"/>
                    <a:pt x="5096850" y="2289015"/>
                  </a:cubicBezTo>
                  <a:cubicBezTo>
                    <a:pt x="5096850" y="2273566"/>
                    <a:pt x="5100067" y="2259404"/>
                    <a:pt x="5112933" y="2249749"/>
                  </a:cubicBezTo>
                  <a:cubicBezTo>
                    <a:pt x="5143169" y="2232368"/>
                    <a:pt x="5172762" y="2225287"/>
                    <a:pt x="5201068" y="2254255"/>
                  </a:cubicBezTo>
                  <a:cubicBezTo>
                    <a:pt x="5205571" y="2259404"/>
                    <a:pt x="5212648" y="2256829"/>
                    <a:pt x="5218438" y="2257473"/>
                  </a:cubicBezTo>
                  <a:cubicBezTo>
                    <a:pt x="5242884" y="2263267"/>
                    <a:pt x="5265400" y="2273566"/>
                    <a:pt x="5290490" y="2276785"/>
                  </a:cubicBezTo>
                  <a:cubicBezTo>
                    <a:pt x="5318796" y="2280647"/>
                    <a:pt x="5347102" y="2289015"/>
                    <a:pt x="5372835" y="2265841"/>
                  </a:cubicBezTo>
                  <a:cubicBezTo>
                    <a:pt x="5382484" y="2257473"/>
                    <a:pt x="5396637" y="2260048"/>
                    <a:pt x="5408861" y="2263267"/>
                  </a:cubicBezTo>
                  <a:cubicBezTo>
                    <a:pt x="5417224" y="2265198"/>
                    <a:pt x="5424300" y="2269704"/>
                    <a:pt x="5432020" y="2272279"/>
                  </a:cubicBezTo>
                  <a:cubicBezTo>
                    <a:pt x="5456466" y="2281291"/>
                    <a:pt x="5471906" y="2274853"/>
                    <a:pt x="5477053" y="2250392"/>
                  </a:cubicBezTo>
                  <a:cubicBezTo>
                    <a:pt x="5486702" y="2203401"/>
                    <a:pt x="5502785" y="2157697"/>
                    <a:pt x="5498282" y="2106844"/>
                  </a:cubicBezTo>
                  <a:cubicBezTo>
                    <a:pt x="5464829" y="2121006"/>
                    <a:pt x="5432020" y="2129374"/>
                    <a:pt x="5398567" y="2111350"/>
                  </a:cubicBezTo>
                  <a:cubicBezTo>
                    <a:pt x="5388274" y="2106200"/>
                    <a:pt x="5377981" y="2111350"/>
                    <a:pt x="5368975" y="2117143"/>
                  </a:cubicBezTo>
                  <a:cubicBezTo>
                    <a:pt x="5356752" y="2124868"/>
                    <a:pt x="5343885" y="2126155"/>
                    <a:pt x="5329732" y="2124224"/>
                  </a:cubicBezTo>
                  <a:cubicBezTo>
                    <a:pt x="5285986" y="2119074"/>
                    <a:pt x="5261540" y="2094613"/>
                    <a:pt x="5249317" y="2045691"/>
                  </a:cubicBezTo>
                  <a:cubicBezTo>
                    <a:pt x="5248030" y="2039898"/>
                    <a:pt x="5248030" y="2033460"/>
                    <a:pt x="5246100" y="2027023"/>
                  </a:cubicBezTo>
                  <a:cubicBezTo>
                    <a:pt x="5231304" y="1980032"/>
                    <a:pt x="5269260" y="1997412"/>
                    <a:pt x="5286630" y="1976170"/>
                  </a:cubicBezTo>
                  <a:cubicBezTo>
                    <a:pt x="5298209" y="1973595"/>
                    <a:pt x="5313649" y="1967158"/>
                    <a:pt x="5318796" y="1953640"/>
                  </a:cubicBezTo>
                  <a:cubicBezTo>
                    <a:pt x="5323299" y="1942697"/>
                    <a:pt x="5325872" y="1934972"/>
                    <a:pt x="5336809" y="1934328"/>
                  </a:cubicBezTo>
                  <a:cubicBezTo>
                    <a:pt x="5363828" y="1931110"/>
                    <a:pt x="5389561" y="1923385"/>
                    <a:pt x="5412720" y="1908580"/>
                  </a:cubicBezTo>
                  <a:cubicBezTo>
                    <a:pt x="5435237" y="1893774"/>
                    <a:pt x="5458396" y="1892487"/>
                    <a:pt x="5480912" y="1906005"/>
                  </a:cubicBezTo>
                  <a:cubicBezTo>
                    <a:pt x="5520155" y="1928535"/>
                    <a:pt x="5562614" y="1920810"/>
                    <a:pt x="5603787" y="1920167"/>
                  </a:cubicBezTo>
                  <a:cubicBezTo>
                    <a:pt x="5619226" y="1920167"/>
                    <a:pt x="5626303" y="1911155"/>
                    <a:pt x="5616653" y="1895062"/>
                  </a:cubicBezTo>
                  <a:cubicBezTo>
                    <a:pt x="5605717" y="1877038"/>
                    <a:pt x="5592207" y="1862876"/>
                    <a:pt x="5572907" y="1851933"/>
                  </a:cubicBezTo>
                  <a:cubicBezTo>
                    <a:pt x="5543315" y="1835840"/>
                    <a:pt x="5507289" y="1828115"/>
                    <a:pt x="5489919" y="1793998"/>
                  </a:cubicBezTo>
                  <a:cubicBezTo>
                    <a:pt x="5484772" y="1783699"/>
                    <a:pt x="5488632" y="1774687"/>
                    <a:pt x="5493779" y="1765675"/>
                  </a:cubicBezTo>
                  <a:cubicBezTo>
                    <a:pt x="5502142" y="1750226"/>
                    <a:pt x="5507932" y="1709028"/>
                    <a:pt x="5499569" y="1714178"/>
                  </a:cubicBezTo>
                  <a:cubicBezTo>
                    <a:pt x="5477696" y="1723190"/>
                    <a:pt x="5459683" y="1739926"/>
                    <a:pt x="5435880" y="1747651"/>
                  </a:cubicBezTo>
                  <a:cubicBezTo>
                    <a:pt x="5444243" y="1759238"/>
                    <a:pt x="5453893" y="1764388"/>
                    <a:pt x="5465473" y="1766962"/>
                  </a:cubicBezTo>
                  <a:cubicBezTo>
                    <a:pt x="5486702" y="1771468"/>
                    <a:pt x="5491206" y="1782412"/>
                    <a:pt x="5479626" y="1800436"/>
                  </a:cubicBezTo>
                  <a:cubicBezTo>
                    <a:pt x="5462256" y="1806873"/>
                    <a:pt x="5444243" y="1810091"/>
                    <a:pt x="5428803" y="1822322"/>
                  </a:cubicBezTo>
                  <a:cubicBezTo>
                    <a:pt x="5414650" y="1833265"/>
                    <a:pt x="5398567" y="1828759"/>
                    <a:pt x="5394064" y="1810735"/>
                  </a:cubicBezTo>
                  <a:cubicBezTo>
                    <a:pt x="5390204" y="1792711"/>
                    <a:pt x="5354178" y="1768250"/>
                    <a:pt x="5379911" y="1756663"/>
                  </a:cubicBezTo>
                  <a:cubicBezTo>
                    <a:pt x="5420440" y="1739283"/>
                    <a:pt x="5365115" y="1745720"/>
                    <a:pt x="5359968" y="1736064"/>
                  </a:cubicBezTo>
                  <a:cubicBezTo>
                    <a:pt x="5359325" y="1733490"/>
                    <a:pt x="5346458" y="1743789"/>
                    <a:pt x="5343242" y="1750870"/>
                  </a:cubicBezTo>
                  <a:cubicBezTo>
                    <a:pt x="5320082" y="1796573"/>
                    <a:pt x="5297566" y="1842921"/>
                    <a:pt x="5286630" y="1893131"/>
                  </a:cubicBezTo>
                  <a:cubicBezTo>
                    <a:pt x="5283413" y="1906649"/>
                    <a:pt x="5291133" y="1917592"/>
                    <a:pt x="5299496" y="1927247"/>
                  </a:cubicBezTo>
                  <a:cubicBezTo>
                    <a:pt x="5311076" y="1940122"/>
                    <a:pt x="5307859" y="1947846"/>
                    <a:pt x="5293706" y="1956858"/>
                  </a:cubicBezTo>
                  <a:cubicBezTo>
                    <a:pt x="5264757" y="1974882"/>
                    <a:pt x="5235164" y="1976813"/>
                    <a:pt x="5203641" y="1967158"/>
                  </a:cubicBezTo>
                  <a:cubicBezTo>
                    <a:pt x="5192705" y="1963295"/>
                    <a:pt x="5190132" y="1970376"/>
                    <a:pt x="5188845" y="1978745"/>
                  </a:cubicBezTo>
                  <a:cubicBezTo>
                    <a:pt x="5181768" y="1996125"/>
                    <a:pt x="5172119" y="1988400"/>
                    <a:pt x="5158609" y="1980032"/>
                  </a:cubicBezTo>
                  <a:cubicBezTo>
                    <a:pt x="5174049" y="2001918"/>
                    <a:pt x="5179195" y="2025736"/>
                    <a:pt x="5195278" y="2043760"/>
                  </a:cubicBezTo>
                  <a:cubicBezTo>
                    <a:pt x="5203641" y="2054059"/>
                    <a:pt x="5202998" y="2063071"/>
                    <a:pt x="5187558" y="2065646"/>
                  </a:cubicBezTo>
                  <a:cubicBezTo>
                    <a:pt x="5183055" y="2065646"/>
                    <a:pt x="5179195" y="2064359"/>
                    <a:pt x="5175335" y="2061784"/>
                  </a:cubicBezTo>
                  <a:cubicBezTo>
                    <a:pt x="5168259" y="2056634"/>
                    <a:pt x="5159252" y="2056634"/>
                    <a:pt x="5150889" y="2055347"/>
                  </a:cubicBezTo>
                  <a:cubicBezTo>
                    <a:pt x="5109073" y="2047622"/>
                    <a:pt x="5069831" y="2005137"/>
                    <a:pt x="5065327" y="1956858"/>
                  </a:cubicBezTo>
                  <a:cubicBezTo>
                    <a:pt x="5062754" y="1931753"/>
                    <a:pt x="5049244" y="1922741"/>
                    <a:pt x="5030588" y="1907936"/>
                  </a:cubicBezTo>
                  <a:cubicBezTo>
                    <a:pt x="5001639" y="1885406"/>
                    <a:pt x="4957893" y="1880256"/>
                    <a:pt x="4944383" y="1836484"/>
                  </a:cubicBezTo>
                  <a:cubicBezTo>
                    <a:pt x="4939237" y="1819103"/>
                    <a:pt x="4911574" y="1817816"/>
                    <a:pt x="4899351" y="1801079"/>
                  </a:cubicBezTo>
                  <a:cubicBezTo>
                    <a:pt x="4897421" y="1797861"/>
                    <a:pt x="4892274" y="1802367"/>
                    <a:pt x="4890988" y="1806873"/>
                  </a:cubicBezTo>
                  <a:cubicBezTo>
                    <a:pt x="4889701" y="1812022"/>
                    <a:pt x="4889701" y="1817816"/>
                    <a:pt x="4892274" y="1822322"/>
                  </a:cubicBezTo>
                  <a:cubicBezTo>
                    <a:pt x="4915434" y="1859657"/>
                    <a:pt x="4934090" y="1900855"/>
                    <a:pt x="4975263" y="1923385"/>
                  </a:cubicBezTo>
                  <a:cubicBezTo>
                    <a:pt x="4997135" y="1935616"/>
                    <a:pt x="5017078" y="1951709"/>
                    <a:pt x="5035091" y="1968445"/>
                  </a:cubicBezTo>
                  <a:cubicBezTo>
                    <a:pt x="5045385" y="1978101"/>
                    <a:pt x="5052461" y="1993550"/>
                    <a:pt x="5027372" y="1995481"/>
                  </a:cubicBezTo>
                  <a:cubicBezTo>
                    <a:pt x="5012575" y="1996769"/>
                    <a:pt x="5018365" y="2005137"/>
                    <a:pt x="5019652" y="2012862"/>
                  </a:cubicBezTo>
                  <a:cubicBezTo>
                    <a:pt x="5022225" y="2031529"/>
                    <a:pt x="5019008" y="2048266"/>
                    <a:pt x="5005499" y="2062428"/>
                  </a:cubicBezTo>
                  <a:cubicBezTo>
                    <a:pt x="4999065" y="2068865"/>
                    <a:pt x="4989416" y="2074014"/>
                    <a:pt x="4979766" y="2068865"/>
                  </a:cubicBezTo>
                  <a:cubicBezTo>
                    <a:pt x="4971403" y="2064359"/>
                    <a:pt x="4973333" y="2054703"/>
                    <a:pt x="4974619" y="2046335"/>
                  </a:cubicBezTo>
                  <a:cubicBezTo>
                    <a:pt x="4978479" y="2013505"/>
                    <a:pt x="4959823" y="1983251"/>
                    <a:pt x="4929587" y="1969733"/>
                  </a:cubicBezTo>
                  <a:cubicBezTo>
                    <a:pt x="4885841" y="1949777"/>
                    <a:pt x="4848528" y="1923385"/>
                    <a:pt x="4826012" y="1878969"/>
                  </a:cubicBezTo>
                  <a:cubicBezTo>
                    <a:pt x="4811216" y="1849358"/>
                    <a:pt x="4796420" y="1848714"/>
                    <a:pt x="4774547" y="1871888"/>
                  </a:cubicBezTo>
                  <a:cubicBezTo>
                    <a:pt x="4752030" y="1895062"/>
                    <a:pt x="4728228" y="1905361"/>
                    <a:pt x="4696062" y="1890556"/>
                  </a:cubicBezTo>
                  <a:cubicBezTo>
                    <a:pt x="4674189" y="1880900"/>
                    <a:pt x="4662609" y="1889268"/>
                    <a:pt x="4664539" y="1912442"/>
                  </a:cubicBezTo>
                  <a:cubicBezTo>
                    <a:pt x="4667112" y="1942053"/>
                    <a:pt x="4652959" y="1957502"/>
                    <a:pt x="4629156" y="1967801"/>
                  </a:cubicBezTo>
                  <a:cubicBezTo>
                    <a:pt x="4596347" y="1981963"/>
                    <a:pt x="4581551" y="2004493"/>
                    <a:pt x="4585410" y="2041829"/>
                  </a:cubicBezTo>
                  <a:cubicBezTo>
                    <a:pt x="4589914" y="2077233"/>
                    <a:pt x="4547455" y="2126799"/>
                    <a:pt x="4512072" y="2131305"/>
                  </a:cubicBezTo>
                  <a:cubicBezTo>
                    <a:pt x="4483122" y="2134524"/>
                    <a:pt x="4461250" y="2157054"/>
                    <a:pt x="4431657" y="2155123"/>
                  </a:cubicBezTo>
                  <a:cubicBezTo>
                    <a:pt x="4425867" y="2155123"/>
                    <a:pt x="4420077" y="2154479"/>
                    <a:pt x="4416860" y="2150617"/>
                  </a:cubicBezTo>
                  <a:cubicBezTo>
                    <a:pt x="4400134" y="2130661"/>
                    <a:pt x="4377618" y="2126155"/>
                    <a:pt x="4353172" y="2126799"/>
                  </a:cubicBezTo>
                  <a:cubicBezTo>
                    <a:pt x="4341592" y="2119718"/>
                    <a:pt x="4342879" y="2107488"/>
                    <a:pt x="4341592" y="2096544"/>
                  </a:cubicBezTo>
                  <a:cubicBezTo>
                    <a:pt x="4326796" y="2072083"/>
                    <a:pt x="4326152" y="2046335"/>
                    <a:pt x="4334515" y="2018655"/>
                  </a:cubicBezTo>
                  <a:cubicBezTo>
                    <a:pt x="4343522" y="1988400"/>
                    <a:pt x="4337089" y="1957502"/>
                    <a:pt x="4333872" y="1926604"/>
                  </a:cubicBezTo>
                  <a:cubicBezTo>
                    <a:pt x="4330656" y="1891199"/>
                    <a:pt x="4359605" y="1862876"/>
                    <a:pt x="4394988" y="1869313"/>
                  </a:cubicBezTo>
                  <a:cubicBezTo>
                    <a:pt x="4429084" y="1875107"/>
                    <a:pt x="4463180" y="1877038"/>
                    <a:pt x="4497276" y="1877681"/>
                  </a:cubicBezTo>
                  <a:cubicBezTo>
                    <a:pt x="4518505" y="1877681"/>
                    <a:pt x="4529442" y="1869313"/>
                    <a:pt x="4535875" y="1849358"/>
                  </a:cubicBezTo>
                  <a:cubicBezTo>
                    <a:pt x="4557748" y="1781124"/>
                    <a:pt x="4542308" y="1746364"/>
                    <a:pt x="4475403" y="1715465"/>
                  </a:cubicBezTo>
                  <a:cubicBezTo>
                    <a:pt x="4469613" y="1712890"/>
                    <a:pt x="4464466" y="1710316"/>
                    <a:pt x="4460606" y="1704522"/>
                  </a:cubicBezTo>
                  <a:cubicBezTo>
                    <a:pt x="4458033" y="1700660"/>
                    <a:pt x="4457390" y="1696154"/>
                    <a:pt x="4458033" y="1691004"/>
                  </a:cubicBezTo>
                  <a:cubicBezTo>
                    <a:pt x="4460606" y="1672336"/>
                    <a:pt x="4472186" y="1664612"/>
                    <a:pt x="4490199" y="1664612"/>
                  </a:cubicBezTo>
                  <a:cubicBezTo>
                    <a:pt x="4497276" y="1663968"/>
                    <a:pt x="4510142" y="1665255"/>
                    <a:pt x="4510785" y="1662037"/>
                  </a:cubicBezTo>
                  <a:cubicBezTo>
                    <a:pt x="4518505" y="1620195"/>
                    <a:pt x="4562894" y="1642725"/>
                    <a:pt x="4582194" y="1620839"/>
                  </a:cubicBezTo>
                  <a:cubicBezTo>
                    <a:pt x="4603423" y="1597022"/>
                    <a:pt x="4624653" y="1573204"/>
                    <a:pt x="4648456" y="1551318"/>
                  </a:cubicBezTo>
                  <a:cubicBezTo>
                    <a:pt x="4662609" y="1538444"/>
                    <a:pt x="4667112" y="1519132"/>
                    <a:pt x="4673545" y="1501752"/>
                  </a:cubicBezTo>
                  <a:cubicBezTo>
                    <a:pt x="4696705" y="1478578"/>
                    <a:pt x="4730801" y="1480509"/>
                    <a:pt x="4757177" y="1464416"/>
                  </a:cubicBezTo>
                  <a:cubicBezTo>
                    <a:pt x="4766183" y="1459267"/>
                    <a:pt x="4779050" y="1459267"/>
                    <a:pt x="4770043" y="1444461"/>
                  </a:cubicBezTo>
                  <a:cubicBezTo>
                    <a:pt x="4763610" y="1432231"/>
                    <a:pt x="4757820" y="1420000"/>
                    <a:pt x="4763610" y="1406482"/>
                  </a:cubicBezTo>
                  <a:cubicBezTo>
                    <a:pt x="4766183" y="1400045"/>
                    <a:pt x="4763610" y="1394252"/>
                    <a:pt x="4762967" y="1387814"/>
                  </a:cubicBezTo>
                  <a:cubicBezTo>
                    <a:pt x="4759107" y="1359491"/>
                    <a:pt x="4784840" y="1330524"/>
                    <a:pt x="4813146" y="1331167"/>
                  </a:cubicBezTo>
                  <a:cubicBezTo>
                    <a:pt x="4826656" y="1331811"/>
                    <a:pt x="4836949" y="1339536"/>
                    <a:pt x="4842095" y="1352410"/>
                  </a:cubicBezTo>
                  <a:cubicBezTo>
                    <a:pt x="4847242" y="1363353"/>
                    <a:pt x="4842095" y="1372365"/>
                    <a:pt x="4833089" y="1379446"/>
                  </a:cubicBezTo>
                  <a:cubicBezTo>
                    <a:pt x="4821509" y="1388458"/>
                    <a:pt x="4811859" y="1398114"/>
                    <a:pt x="4820866" y="1413563"/>
                  </a:cubicBezTo>
                  <a:cubicBezTo>
                    <a:pt x="4829229" y="1427725"/>
                    <a:pt x="4839522" y="1439312"/>
                    <a:pt x="4858822" y="1435449"/>
                  </a:cubicBezTo>
                  <a:cubicBezTo>
                    <a:pt x="4867185" y="1433518"/>
                    <a:pt x="4876191" y="1432874"/>
                    <a:pt x="4883268" y="1436737"/>
                  </a:cubicBezTo>
                  <a:cubicBezTo>
                    <a:pt x="4912217" y="1452830"/>
                    <a:pt x="4936663" y="1444461"/>
                    <a:pt x="4961110" y="1425794"/>
                  </a:cubicBezTo>
                  <a:cubicBezTo>
                    <a:pt x="4982339" y="1409701"/>
                    <a:pt x="5006785" y="1397470"/>
                    <a:pt x="5032518" y="1420000"/>
                  </a:cubicBezTo>
                  <a:cubicBezTo>
                    <a:pt x="5038308" y="1425150"/>
                    <a:pt x="5045385" y="1423219"/>
                    <a:pt x="5047958" y="1416782"/>
                  </a:cubicBezTo>
                  <a:cubicBezTo>
                    <a:pt x="5055034" y="1398758"/>
                    <a:pt x="5069831" y="1382665"/>
                    <a:pt x="5062754" y="1360778"/>
                  </a:cubicBezTo>
                  <a:cubicBezTo>
                    <a:pt x="5057608" y="1344042"/>
                    <a:pt x="5062754" y="1329880"/>
                    <a:pt x="5071117" y="1315718"/>
                  </a:cubicBezTo>
                  <a:cubicBezTo>
                    <a:pt x="5091704" y="1280958"/>
                    <a:pt x="5101997" y="1279027"/>
                    <a:pt x="5134806" y="1308637"/>
                  </a:cubicBezTo>
                  <a:cubicBezTo>
                    <a:pt x="5139953" y="1293832"/>
                    <a:pt x="5143169" y="1281601"/>
                    <a:pt x="5130946" y="1268727"/>
                  </a:cubicBezTo>
                  <a:cubicBezTo>
                    <a:pt x="5112290" y="1249416"/>
                    <a:pt x="5114220" y="1230748"/>
                    <a:pt x="5134806" y="1214011"/>
                  </a:cubicBezTo>
                  <a:cubicBezTo>
                    <a:pt x="5148316" y="1202424"/>
                    <a:pt x="5165042" y="1196631"/>
                    <a:pt x="5181768" y="1200493"/>
                  </a:cubicBezTo>
                  <a:cubicBezTo>
                    <a:pt x="5210075" y="1206930"/>
                    <a:pt x="5232591" y="1197918"/>
                    <a:pt x="5257037" y="1180538"/>
                  </a:cubicBezTo>
                  <a:cubicBezTo>
                    <a:pt x="5230017" y="1150927"/>
                    <a:pt x="5201711" y="1173457"/>
                    <a:pt x="5174692" y="1177319"/>
                  </a:cubicBezTo>
                  <a:cubicBezTo>
                    <a:pt x="5165685" y="1177963"/>
                    <a:pt x="5157966" y="1185688"/>
                    <a:pt x="5149602" y="1189550"/>
                  </a:cubicBezTo>
                  <a:cubicBezTo>
                    <a:pt x="5111003" y="1204999"/>
                    <a:pt x="5071117" y="1179894"/>
                    <a:pt x="5069831" y="1138696"/>
                  </a:cubicBezTo>
                  <a:cubicBezTo>
                    <a:pt x="5069187" y="1129041"/>
                    <a:pt x="5068544" y="1120029"/>
                    <a:pt x="5066614" y="1110373"/>
                  </a:cubicBezTo>
                  <a:cubicBezTo>
                    <a:pt x="5058894" y="1069819"/>
                    <a:pt x="5063398" y="1033771"/>
                    <a:pt x="5101353" y="1008022"/>
                  </a:cubicBezTo>
                  <a:cubicBezTo>
                    <a:pt x="5116150" y="997723"/>
                    <a:pt x="5123870" y="980343"/>
                    <a:pt x="5137379" y="968756"/>
                  </a:cubicBezTo>
                  <a:cubicBezTo>
                    <a:pt x="5147672" y="958456"/>
                    <a:pt x="5143169" y="946870"/>
                    <a:pt x="5138023" y="936570"/>
                  </a:cubicBezTo>
                  <a:cubicBezTo>
                    <a:pt x="5131589" y="924340"/>
                    <a:pt x="5121296" y="926914"/>
                    <a:pt x="5111003" y="930776"/>
                  </a:cubicBezTo>
                  <a:cubicBezTo>
                    <a:pt x="5089774" y="937858"/>
                    <a:pt x="5078194" y="952663"/>
                    <a:pt x="5074977" y="973906"/>
                  </a:cubicBezTo>
                  <a:cubicBezTo>
                    <a:pt x="5069831" y="1009310"/>
                    <a:pt x="5053748" y="1034415"/>
                    <a:pt x="5020295" y="1051795"/>
                  </a:cubicBezTo>
                  <a:cubicBezTo>
                    <a:pt x="4977193" y="1073681"/>
                    <a:pt x="4972046" y="1125179"/>
                    <a:pt x="5005499" y="1159295"/>
                  </a:cubicBezTo>
                  <a:cubicBezTo>
                    <a:pt x="5011932" y="1165089"/>
                    <a:pt x="5017722" y="1170882"/>
                    <a:pt x="5021582" y="1178607"/>
                  </a:cubicBezTo>
                  <a:cubicBezTo>
                    <a:pt x="5036378" y="1206287"/>
                    <a:pt x="4994562" y="1222380"/>
                    <a:pt x="4996492" y="1223023"/>
                  </a:cubicBezTo>
                  <a:cubicBezTo>
                    <a:pt x="5014505" y="1231392"/>
                    <a:pt x="5009359" y="1242979"/>
                    <a:pt x="4997779" y="1251347"/>
                  </a:cubicBezTo>
                  <a:cubicBezTo>
                    <a:pt x="4979123" y="1264865"/>
                    <a:pt x="4978479" y="1281601"/>
                    <a:pt x="4981696" y="1301557"/>
                  </a:cubicBezTo>
                  <a:cubicBezTo>
                    <a:pt x="4986842" y="1333099"/>
                    <a:pt x="4973333" y="1356916"/>
                    <a:pt x="4946313" y="1371721"/>
                  </a:cubicBezTo>
                  <a:cubicBezTo>
                    <a:pt x="4935377" y="1378159"/>
                    <a:pt x="4928300" y="1385240"/>
                    <a:pt x="4923154" y="1395539"/>
                  </a:cubicBezTo>
                  <a:cubicBezTo>
                    <a:pt x="4916077" y="1408413"/>
                    <a:pt x="4903211" y="1410988"/>
                    <a:pt x="4890344" y="1409701"/>
                  </a:cubicBezTo>
                  <a:cubicBezTo>
                    <a:pt x="4876835" y="1408413"/>
                    <a:pt x="4875548" y="1395539"/>
                    <a:pt x="4874905" y="1385883"/>
                  </a:cubicBezTo>
                  <a:cubicBezTo>
                    <a:pt x="4871688" y="1333099"/>
                    <a:pt x="4835662" y="1292545"/>
                    <a:pt x="4824726" y="1241691"/>
                  </a:cubicBezTo>
                  <a:cubicBezTo>
                    <a:pt x="4770043" y="1301557"/>
                    <a:pt x="4752674" y="1306706"/>
                    <a:pt x="4706355" y="1279670"/>
                  </a:cubicBezTo>
                  <a:cubicBezTo>
                    <a:pt x="4705068" y="1277095"/>
                    <a:pt x="4703781" y="1274521"/>
                    <a:pt x="4702495" y="1271946"/>
                  </a:cubicBezTo>
                  <a:cubicBezTo>
                    <a:pt x="4694132" y="1258428"/>
                    <a:pt x="4713431" y="1241047"/>
                    <a:pt x="4696705" y="1228173"/>
                  </a:cubicBezTo>
                  <a:cubicBezTo>
                    <a:pt x="4696062" y="1200493"/>
                    <a:pt x="4670329" y="1175388"/>
                    <a:pt x="4688342" y="1145778"/>
                  </a:cubicBezTo>
                  <a:cubicBezTo>
                    <a:pt x="4671615" y="1139340"/>
                    <a:pt x="4676762" y="1129041"/>
                    <a:pt x="4683195" y="1118098"/>
                  </a:cubicBezTo>
                  <a:cubicBezTo>
                    <a:pt x="4685125" y="1116167"/>
                    <a:pt x="4687698" y="1114879"/>
                    <a:pt x="4689628" y="1114235"/>
                  </a:cubicBezTo>
                  <a:cubicBezTo>
                    <a:pt x="4697348" y="1112948"/>
                    <a:pt x="4694132" y="1107155"/>
                    <a:pt x="4694132" y="1102649"/>
                  </a:cubicBezTo>
                  <a:cubicBezTo>
                    <a:pt x="4695418" y="1100074"/>
                    <a:pt x="4697991" y="1096855"/>
                    <a:pt x="4700565" y="1096855"/>
                  </a:cubicBezTo>
                  <a:cubicBezTo>
                    <a:pt x="4720508" y="1098143"/>
                    <a:pt x="4710215" y="1083337"/>
                    <a:pt x="4711501" y="1074968"/>
                  </a:cubicBezTo>
                  <a:cubicBezTo>
                    <a:pt x="4729514" y="1057589"/>
                    <a:pt x="4759750" y="1052439"/>
                    <a:pt x="4762967" y="1020897"/>
                  </a:cubicBezTo>
                  <a:cubicBezTo>
                    <a:pt x="4763815" y="1018848"/>
                    <a:pt x="4764018" y="1018907"/>
                    <a:pt x="4764253" y="1018965"/>
                  </a:cubicBezTo>
                  <a:cubicBezTo>
                    <a:pt x="4791273" y="1024115"/>
                    <a:pt x="4798349" y="989998"/>
                    <a:pt x="4822152" y="988711"/>
                  </a:cubicBezTo>
                  <a:cubicBezTo>
                    <a:pt x="4831802" y="991286"/>
                    <a:pt x="4840165" y="992573"/>
                    <a:pt x="4835662" y="991286"/>
                  </a:cubicBezTo>
                  <a:cubicBezTo>
                    <a:pt x="4817649" y="980343"/>
                    <a:pt x="4817649" y="965537"/>
                    <a:pt x="4831802" y="953307"/>
                  </a:cubicBezTo>
                  <a:cubicBezTo>
                    <a:pt x="4845312" y="941076"/>
                    <a:pt x="4853675" y="923696"/>
                    <a:pt x="4867828" y="911465"/>
                  </a:cubicBezTo>
                  <a:cubicBezTo>
                    <a:pt x="4871045" y="908890"/>
                    <a:pt x="4874905" y="907603"/>
                    <a:pt x="4878765" y="906959"/>
                  </a:cubicBezTo>
                  <a:lnTo>
                    <a:pt x="4884052" y="905913"/>
                  </a:lnTo>
                  <a:cubicBezTo>
                    <a:pt x="4886042" y="903981"/>
                    <a:pt x="4879890" y="899878"/>
                    <a:pt x="4881338" y="897947"/>
                  </a:cubicBezTo>
                  <a:cubicBezTo>
                    <a:pt x="4880694" y="889579"/>
                    <a:pt x="4882624" y="881854"/>
                    <a:pt x="4885198" y="874130"/>
                  </a:cubicBezTo>
                  <a:cubicBezTo>
                    <a:pt x="4889058" y="865118"/>
                    <a:pt x="4898064" y="860612"/>
                    <a:pt x="4903854" y="852887"/>
                  </a:cubicBezTo>
                  <a:cubicBezTo>
                    <a:pt x="4908357" y="848381"/>
                    <a:pt x="4912861" y="843875"/>
                    <a:pt x="4907071" y="836794"/>
                  </a:cubicBezTo>
                  <a:cubicBezTo>
                    <a:pt x="4899994" y="820058"/>
                    <a:pt x="4909644" y="812977"/>
                    <a:pt x="4922510" y="806540"/>
                  </a:cubicBezTo>
                  <a:cubicBezTo>
                    <a:pt x="4928944" y="803965"/>
                    <a:pt x="4934733" y="799459"/>
                    <a:pt x="4940523" y="796240"/>
                  </a:cubicBezTo>
                  <a:cubicBezTo>
                    <a:pt x="4953390" y="757617"/>
                    <a:pt x="4985556" y="738950"/>
                    <a:pt x="5018365" y="721569"/>
                  </a:cubicBezTo>
                  <a:cubicBezTo>
                    <a:pt x="5027372" y="724144"/>
                    <a:pt x="5035735" y="733156"/>
                    <a:pt x="5044098" y="721569"/>
                  </a:cubicBezTo>
                  <a:cubicBezTo>
                    <a:pt x="5050531" y="718351"/>
                    <a:pt x="5051818" y="712557"/>
                    <a:pt x="5051818" y="706764"/>
                  </a:cubicBezTo>
                  <a:cubicBezTo>
                    <a:pt x="5063398" y="693890"/>
                    <a:pt x="5078837" y="695821"/>
                    <a:pt x="5091704" y="700970"/>
                  </a:cubicBezTo>
                  <a:cubicBezTo>
                    <a:pt x="5103283" y="706120"/>
                    <a:pt x="5105857" y="699683"/>
                    <a:pt x="5109717" y="692602"/>
                  </a:cubicBezTo>
                  <a:cubicBezTo>
                    <a:pt x="5111647" y="690671"/>
                    <a:pt x="5114220" y="690027"/>
                    <a:pt x="5116793" y="690027"/>
                  </a:cubicBezTo>
                  <a:cubicBezTo>
                    <a:pt x="5132876" y="667497"/>
                    <a:pt x="5159252" y="681015"/>
                    <a:pt x="5179195" y="672004"/>
                  </a:cubicBezTo>
                  <a:cubicBezTo>
                    <a:pt x="5193348" y="667497"/>
                    <a:pt x="5206215" y="668141"/>
                    <a:pt x="5219081" y="676509"/>
                  </a:cubicBezTo>
                  <a:cubicBezTo>
                    <a:pt x="5232591" y="688740"/>
                    <a:pt x="5251890" y="679728"/>
                    <a:pt x="5266043" y="690027"/>
                  </a:cubicBezTo>
                  <a:cubicBezTo>
                    <a:pt x="5272477" y="704189"/>
                    <a:pt x="5258967" y="709339"/>
                    <a:pt x="5252534" y="717707"/>
                  </a:cubicBezTo>
                  <a:cubicBezTo>
                    <a:pt x="5265400" y="722213"/>
                    <a:pt x="5276337" y="720282"/>
                    <a:pt x="5287916" y="718351"/>
                  </a:cubicBezTo>
                  <a:cubicBezTo>
                    <a:pt x="5296279" y="717063"/>
                    <a:pt x="5307859" y="713845"/>
                    <a:pt x="5311719" y="720282"/>
                  </a:cubicBezTo>
                  <a:cubicBezTo>
                    <a:pt x="5324586" y="741525"/>
                    <a:pt x="5349032" y="739593"/>
                    <a:pt x="5367045" y="749249"/>
                  </a:cubicBezTo>
                  <a:cubicBezTo>
                    <a:pt x="5377338" y="753111"/>
                    <a:pt x="5386988" y="756974"/>
                    <a:pt x="5398567" y="754399"/>
                  </a:cubicBezTo>
                  <a:cubicBezTo>
                    <a:pt x="5406287" y="751180"/>
                    <a:pt x="5413364" y="755043"/>
                    <a:pt x="5420440" y="757617"/>
                  </a:cubicBezTo>
                  <a:cubicBezTo>
                    <a:pt x="5453250" y="780791"/>
                    <a:pt x="5496995" y="788516"/>
                    <a:pt x="5517582" y="829070"/>
                  </a:cubicBezTo>
                  <a:cubicBezTo>
                    <a:pt x="5522728" y="837438"/>
                    <a:pt x="5525302" y="846450"/>
                    <a:pt x="5524658" y="856749"/>
                  </a:cubicBezTo>
                  <a:cubicBezTo>
                    <a:pt x="5522085" y="872842"/>
                    <a:pt x="5518225" y="888292"/>
                    <a:pt x="5502785" y="897947"/>
                  </a:cubicBezTo>
                  <a:cubicBezTo>
                    <a:pt x="5439097" y="919834"/>
                    <a:pt x="5382484" y="895372"/>
                    <a:pt x="5326516" y="868336"/>
                  </a:cubicBezTo>
                  <a:lnTo>
                    <a:pt x="5316464" y="865842"/>
                  </a:lnTo>
                  <a:cubicBezTo>
                    <a:pt x="5316705" y="867211"/>
                    <a:pt x="5320725" y="870589"/>
                    <a:pt x="5329089" y="875417"/>
                  </a:cubicBezTo>
                  <a:cubicBezTo>
                    <a:pt x="5361255" y="894085"/>
                    <a:pt x="5386988" y="915328"/>
                    <a:pt x="5385701" y="957169"/>
                  </a:cubicBezTo>
                  <a:cubicBezTo>
                    <a:pt x="5385058" y="974549"/>
                    <a:pt x="5401784" y="980986"/>
                    <a:pt x="5412720" y="989998"/>
                  </a:cubicBezTo>
                  <a:cubicBezTo>
                    <a:pt x="5421084" y="996436"/>
                    <a:pt x="5433307" y="1000942"/>
                    <a:pt x="5441027" y="992573"/>
                  </a:cubicBezTo>
                  <a:cubicBezTo>
                    <a:pt x="5450676" y="981630"/>
                    <a:pt x="5435237" y="977768"/>
                    <a:pt x="5430733" y="970687"/>
                  </a:cubicBezTo>
                  <a:cubicBezTo>
                    <a:pt x="5425587" y="962962"/>
                    <a:pt x="5416580" y="955238"/>
                    <a:pt x="5422370" y="945582"/>
                  </a:cubicBezTo>
                  <a:cubicBezTo>
                    <a:pt x="5428803" y="934639"/>
                    <a:pt x="5440383" y="937214"/>
                    <a:pt x="5450676" y="940432"/>
                  </a:cubicBezTo>
                  <a:cubicBezTo>
                    <a:pt x="5457753" y="942364"/>
                    <a:pt x="5463543" y="947513"/>
                    <a:pt x="5470619" y="948801"/>
                  </a:cubicBezTo>
                  <a:cubicBezTo>
                    <a:pt x="5489919" y="953950"/>
                    <a:pt x="5498925" y="946870"/>
                    <a:pt x="5493136" y="926914"/>
                  </a:cubicBezTo>
                  <a:cubicBezTo>
                    <a:pt x="5488632" y="910822"/>
                    <a:pt x="5495709" y="903741"/>
                    <a:pt x="5507289" y="896660"/>
                  </a:cubicBezTo>
                  <a:cubicBezTo>
                    <a:pt x="5515652" y="890223"/>
                    <a:pt x="5521442" y="880567"/>
                    <a:pt x="5530448" y="874773"/>
                  </a:cubicBezTo>
                  <a:cubicBezTo>
                    <a:pt x="5542671" y="866405"/>
                    <a:pt x="5556181" y="865118"/>
                    <a:pt x="5570334" y="869624"/>
                  </a:cubicBezTo>
                  <a:cubicBezTo>
                    <a:pt x="5572907" y="867694"/>
                    <a:pt x="5579984" y="880567"/>
                    <a:pt x="5578054" y="867693"/>
                  </a:cubicBezTo>
                  <a:cubicBezTo>
                    <a:pt x="5576767" y="858681"/>
                    <a:pt x="5570334" y="850956"/>
                    <a:pt x="5567761" y="841944"/>
                  </a:cubicBezTo>
                  <a:cubicBezTo>
                    <a:pt x="5565187" y="831001"/>
                    <a:pt x="5567761" y="818770"/>
                    <a:pt x="5561327" y="808471"/>
                  </a:cubicBezTo>
                  <a:cubicBezTo>
                    <a:pt x="5557468" y="794309"/>
                    <a:pt x="5535595" y="783366"/>
                    <a:pt x="5545244" y="768561"/>
                  </a:cubicBezTo>
                  <a:cubicBezTo>
                    <a:pt x="5554251" y="754399"/>
                    <a:pt x="5573551" y="773710"/>
                    <a:pt x="5588347" y="766629"/>
                  </a:cubicBezTo>
                  <a:cubicBezTo>
                    <a:pt x="5597997" y="765986"/>
                    <a:pt x="5607003" y="765986"/>
                    <a:pt x="5616010" y="768561"/>
                  </a:cubicBezTo>
                  <a:cubicBezTo>
                    <a:pt x="5625016" y="771779"/>
                    <a:pt x="5632736" y="777573"/>
                    <a:pt x="5637239" y="785941"/>
                  </a:cubicBezTo>
                  <a:cubicBezTo>
                    <a:pt x="5644959" y="799459"/>
                    <a:pt x="5651392" y="812977"/>
                    <a:pt x="5628233" y="818770"/>
                  </a:cubicBezTo>
                  <a:cubicBezTo>
                    <a:pt x="5622443" y="820701"/>
                    <a:pt x="5614723" y="821989"/>
                    <a:pt x="5616653" y="830357"/>
                  </a:cubicBezTo>
                  <a:cubicBezTo>
                    <a:pt x="5618583" y="838082"/>
                    <a:pt x="5625660" y="841944"/>
                    <a:pt x="5632736" y="844519"/>
                  </a:cubicBezTo>
                  <a:cubicBezTo>
                    <a:pt x="5639169" y="847094"/>
                    <a:pt x="5645602" y="846450"/>
                    <a:pt x="5648819" y="840013"/>
                  </a:cubicBezTo>
                  <a:cubicBezTo>
                    <a:pt x="5652679" y="831645"/>
                    <a:pt x="5656539" y="822633"/>
                    <a:pt x="5660399" y="814264"/>
                  </a:cubicBezTo>
                  <a:cubicBezTo>
                    <a:pt x="5670049" y="796884"/>
                    <a:pt x="5682915" y="784653"/>
                    <a:pt x="5701571" y="777572"/>
                  </a:cubicBezTo>
                  <a:cubicBezTo>
                    <a:pt x="5730521" y="766629"/>
                    <a:pt x="5760757" y="758261"/>
                    <a:pt x="5783916" y="735731"/>
                  </a:cubicBezTo>
                  <a:cubicBezTo>
                    <a:pt x="5789063" y="730581"/>
                    <a:pt x="5796783" y="729294"/>
                    <a:pt x="5804503" y="730581"/>
                  </a:cubicBezTo>
                  <a:cubicBezTo>
                    <a:pt x="5807719" y="731225"/>
                    <a:pt x="5810292" y="732512"/>
                    <a:pt x="5812222" y="734443"/>
                  </a:cubicBezTo>
                  <a:cubicBezTo>
                    <a:pt x="5816726" y="749249"/>
                    <a:pt x="5812222" y="762767"/>
                    <a:pt x="5804503" y="782079"/>
                  </a:cubicBezTo>
                  <a:cubicBezTo>
                    <a:pt x="5814152" y="769204"/>
                    <a:pt x="5814796" y="756330"/>
                    <a:pt x="5825732" y="751180"/>
                  </a:cubicBezTo>
                  <a:cubicBezTo>
                    <a:pt x="5834095" y="747318"/>
                    <a:pt x="5842459" y="747318"/>
                    <a:pt x="5851465" y="747962"/>
                  </a:cubicBezTo>
                  <a:cubicBezTo>
                    <a:pt x="5854038" y="748605"/>
                    <a:pt x="5856612" y="748605"/>
                    <a:pt x="5859185" y="749249"/>
                  </a:cubicBezTo>
                  <a:cubicBezTo>
                    <a:pt x="5870121" y="752468"/>
                    <a:pt x="5875268" y="742812"/>
                    <a:pt x="5882344" y="738306"/>
                  </a:cubicBezTo>
                  <a:cubicBezTo>
                    <a:pt x="5884918" y="737662"/>
                    <a:pt x="5888134" y="736375"/>
                    <a:pt x="5890708" y="736375"/>
                  </a:cubicBezTo>
                  <a:cubicBezTo>
                    <a:pt x="5901001" y="735087"/>
                    <a:pt x="5910650" y="733800"/>
                    <a:pt x="5920944" y="733800"/>
                  </a:cubicBezTo>
                  <a:cubicBezTo>
                    <a:pt x="5928020" y="734444"/>
                    <a:pt x="5937670" y="743456"/>
                    <a:pt x="5938313" y="726719"/>
                  </a:cubicBezTo>
                  <a:cubicBezTo>
                    <a:pt x="5938313" y="706764"/>
                    <a:pt x="5954396" y="699039"/>
                    <a:pt x="5969193" y="697108"/>
                  </a:cubicBezTo>
                  <a:cubicBezTo>
                    <a:pt x="5997499" y="693246"/>
                    <a:pt x="6027091" y="688096"/>
                    <a:pt x="6052824" y="707408"/>
                  </a:cubicBezTo>
                  <a:cubicBezTo>
                    <a:pt x="6075984" y="724788"/>
                    <a:pt x="6106863" y="724788"/>
                    <a:pt x="6133883" y="749249"/>
                  </a:cubicBezTo>
                  <a:cubicBezTo>
                    <a:pt x="6130023" y="724788"/>
                    <a:pt x="6121016" y="712557"/>
                    <a:pt x="6107507" y="702902"/>
                  </a:cubicBezTo>
                  <a:cubicBezTo>
                    <a:pt x="6104290" y="700327"/>
                    <a:pt x="6100430" y="699039"/>
                    <a:pt x="6096570" y="697752"/>
                  </a:cubicBezTo>
                  <a:cubicBezTo>
                    <a:pt x="6084347" y="693246"/>
                    <a:pt x="6077914" y="679728"/>
                    <a:pt x="6083704" y="673291"/>
                  </a:cubicBezTo>
                  <a:cubicBezTo>
                    <a:pt x="6104933" y="648186"/>
                    <a:pt x="6049608" y="606988"/>
                    <a:pt x="6103003" y="590895"/>
                  </a:cubicBezTo>
                  <a:cubicBezTo>
                    <a:pt x="6120373" y="588964"/>
                    <a:pt x="6122946" y="575446"/>
                    <a:pt x="6124233" y="561284"/>
                  </a:cubicBezTo>
                  <a:cubicBezTo>
                    <a:pt x="6124876" y="547766"/>
                    <a:pt x="6122946" y="534248"/>
                    <a:pt x="6130023" y="521374"/>
                  </a:cubicBezTo>
                  <a:cubicBezTo>
                    <a:pt x="6145462" y="502063"/>
                    <a:pt x="6164762" y="516224"/>
                    <a:pt x="6182775" y="514293"/>
                  </a:cubicBezTo>
                  <a:cubicBezTo>
                    <a:pt x="6198858" y="516224"/>
                    <a:pt x="6213654" y="520087"/>
                    <a:pt x="6223947" y="534248"/>
                  </a:cubicBezTo>
                  <a:cubicBezTo>
                    <a:pt x="6229094" y="545191"/>
                    <a:pt x="6229094" y="556135"/>
                    <a:pt x="6227807" y="567721"/>
                  </a:cubicBezTo>
                  <a:cubicBezTo>
                    <a:pt x="6225877" y="579952"/>
                    <a:pt x="6218801" y="592826"/>
                    <a:pt x="6231667" y="603126"/>
                  </a:cubicBezTo>
                  <a:cubicBezTo>
                    <a:pt x="6236171" y="608919"/>
                    <a:pt x="6240030" y="616000"/>
                    <a:pt x="6239387" y="623081"/>
                  </a:cubicBezTo>
                  <a:cubicBezTo>
                    <a:pt x="6236814" y="661060"/>
                    <a:pt x="6242604" y="695177"/>
                    <a:pt x="6269623" y="724788"/>
                  </a:cubicBezTo>
                  <a:cubicBezTo>
                    <a:pt x="6282490" y="738950"/>
                    <a:pt x="6269623" y="755686"/>
                    <a:pt x="6266407" y="769848"/>
                  </a:cubicBezTo>
                  <a:cubicBezTo>
                    <a:pt x="6259330" y="808471"/>
                    <a:pt x="6227164" y="839369"/>
                    <a:pt x="6196928" y="841944"/>
                  </a:cubicBezTo>
                  <a:cubicBezTo>
                    <a:pt x="6250324" y="852243"/>
                    <a:pt x="6285063" y="824564"/>
                    <a:pt x="6283776" y="770492"/>
                  </a:cubicBezTo>
                  <a:cubicBezTo>
                    <a:pt x="6283133" y="746674"/>
                    <a:pt x="6289566" y="727363"/>
                    <a:pt x="6312726" y="720282"/>
                  </a:cubicBezTo>
                  <a:cubicBezTo>
                    <a:pt x="6335885" y="712557"/>
                    <a:pt x="6364191" y="748605"/>
                    <a:pt x="6360331" y="740881"/>
                  </a:cubicBezTo>
                  <a:cubicBezTo>
                    <a:pt x="6348108" y="722857"/>
                    <a:pt x="6332669" y="709982"/>
                    <a:pt x="6308222" y="715132"/>
                  </a:cubicBezTo>
                  <a:cubicBezTo>
                    <a:pt x="6265120" y="724144"/>
                    <a:pt x="6242604" y="706764"/>
                    <a:pt x="6254827" y="664279"/>
                  </a:cubicBezTo>
                  <a:cubicBezTo>
                    <a:pt x="6263190" y="636599"/>
                    <a:pt x="6254184" y="621794"/>
                    <a:pt x="6239387" y="604413"/>
                  </a:cubicBezTo>
                  <a:cubicBezTo>
                    <a:pt x="6234241" y="597976"/>
                    <a:pt x="6232311" y="589608"/>
                    <a:pt x="6232311" y="580596"/>
                  </a:cubicBezTo>
                  <a:cubicBezTo>
                    <a:pt x="6232954" y="557422"/>
                    <a:pt x="6262547" y="550985"/>
                    <a:pt x="6263190" y="527811"/>
                  </a:cubicBezTo>
                  <a:cubicBezTo>
                    <a:pt x="6265120" y="519443"/>
                    <a:pt x="6268337" y="512362"/>
                    <a:pt x="6276700" y="508500"/>
                  </a:cubicBezTo>
                  <a:cubicBezTo>
                    <a:pt x="6285706" y="506569"/>
                    <a:pt x="6292783" y="509787"/>
                    <a:pt x="6298573" y="516224"/>
                  </a:cubicBezTo>
                  <a:cubicBezTo>
                    <a:pt x="6303719" y="525236"/>
                    <a:pt x="6303719" y="534248"/>
                    <a:pt x="6301146" y="543904"/>
                  </a:cubicBezTo>
                  <a:cubicBezTo>
                    <a:pt x="6288280" y="564503"/>
                    <a:pt x="6283133" y="576090"/>
                    <a:pt x="6296643" y="554847"/>
                  </a:cubicBezTo>
                  <a:cubicBezTo>
                    <a:pt x="6299859" y="550985"/>
                    <a:pt x="6302433" y="547766"/>
                    <a:pt x="6306936" y="545191"/>
                  </a:cubicBezTo>
                  <a:cubicBezTo>
                    <a:pt x="6311439" y="543260"/>
                    <a:pt x="6315942" y="543260"/>
                    <a:pt x="6320446" y="543904"/>
                  </a:cubicBezTo>
                  <a:cubicBezTo>
                    <a:pt x="6329452" y="543904"/>
                    <a:pt x="6343605" y="550985"/>
                    <a:pt x="6339745" y="531030"/>
                  </a:cubicBezTo>
                  <a:cubicBezTo>
                    <a:pt x="6333955" y="507856"/>
                    <a:pt x="6349395" y="509787"/>
                    <a:pt x="6362905" y="512362"/>
                  </a:cubicBezTo>
                  <a:cubicBezTo>
                    <a:pt x="6380918" y="515581"/>
                    <a:pt x="6395071" y="527167"/>
                    <a:pt x="6408580" y="538111"/>
                  </a:cubicBezTo>
                  <a:cubicBezTo>
                    <a:pt x="6424663" y="550341"/>
                    <a:pt x="6442676" y="558066"/>
                    <a:pt x="6463263" y="554204"/>
                  </a:cubicBezTo>
                  <a:cubicBezTo>
                    <a:pt x="6481276" y="555491"/>
                    <a:pt x="6485779" y="567078"/>
                    <a:pt x="6478059" y="580596"/>
                  </a:cubicBezTo>
                  <a:cubicBezTo>
                    <a:pt x="6460689" y="612782"/>
                    <a:pt x="6467766" y="637886"/>
                    <a:pt x="6494785" y="657842"/>
                  </a:cubicBezTo>
                  <a:cubicBezTo>
                    <a:pt x="6485136" y="632737"/>
                    <a:pt x="6488995" y="603769"/>
                    <a:pt x="6485779" y="576090"/>
                  </a:cubicBezTo>
                  <a:cubicBezTo>
                    <a:pt x="6483849" y="556135"/>
                    <a:pt x="6476129" y="553560"/>
                    <a:pt x="6461333" y="553559"/>
                  </a:cubicBezTo>
                  <a:cubicBezTo>
                    <a:pt x="6434957" y="550341"/>
                    <a:pt x="6416300" y="538111"/>
                    <a:pt x="6406007" y="511718"/>
                  </a:cubicBezTo>
                  <a:cubicBezTo>
                    <a:pt x="6394427" y="480176"/>
                    <a:pt x="6399574" y="465371"/>
                    <a:pt x="6431740" y="453140"/>
                  </a:cubicBezTo>
                  <a:cubicBezTo>
                    <a:pt x="6442676" y="451209"/>
                    <a:pt x="6454256" y="451853"/>
                    <a:pt x="6465193" y="447990"/>
                  </a:cubicBezTo>
                  <a:cubicBezTo>
                    <a:pt x="6488995" y="449278"/>
                    <a:pt x="6508295" y="429323"/>
                    <a:pt x="6532741" y="430610"/>
                  </a:cubicBezTo>
                  <a:cubicBezTo>
                    <a:pt x="6541748" y="433829"/>
                    <a:pt x="6550111" y="438335"/>
                    <a:pt x="6550111" y="449921"/>
                  </a:cubicBezTo>
                  <a:cubicBezTo>
                    <a:pt x="6548824" y="455071"/>
                    <a:pt x="6544964" y="458290"/>
                    <a:pt x="6541104" y="461509"/>
                  </a:cubicBezTo>
                  <a:cubicBezTo>
                    <a:pt x="6545608" y="459577"/>
                    <a:pt x="6548824" y="455715"/>
                    <a:pt x="6551398" y="451853"/>
                  </a:cubicBezTo>
                  <a:cubicBezTo>
                    <a:pt x="6563621" y="438335"/>
                    <a:pt x="6548181" y="431254"/>
                    <a:pt x="6544321" y="420954"/>
                  </a:cubicBezTo>
                  <a:cubicBezTo>
                    <a:pt x="6531455" y="375894"/>
                    <a:pt x="6532098" y="373963"/>
                    <a:pt x="6559761" y="359801"/>
                  </a:cubicBezTo>
                  <a:cubicBezTo>
                    <a:pt x="6570697" y="358514"/>
                    <a:pt x="6577774" y="352721"/>
                    <a:pt x="6582920" y="343709"/>
                  </a:cubicBezTo>
                  <a:cubicBezTo>
                    <a:pt x="6597073" y="328260"/>
                    <a:pt x="6613800" y="323110"/>
                    <a:pt x="6635673" y="323110"/>
                  </a:cubicBezTo>
                  <a:cubicBezTo>
                    <a:pt x="6660762" y="323754"/>
                    <a:pt x="6680062" y="304442"/>
                    <a:pt x="6701935" y="293499"/>
                  </a:cubicBezTo>
                  <a:cubicBezTo>
                    <a:pt x="6705794" y="291568"/>
                    <a:pt x="6710298" y="290280"/>
                    <a:pt x="6714801" y="289637"/>
                  </a:cubicBezTo>
                  <a:cubicBezTo>
                    <a:pt x="6743107" y="279981"/>
                    <a:pt x="6769483" y="292855"/>
                    <a:pt x="6797146" y="296074"/>
                  </a:cubicBezTo>
                  <a:cubicBezTo>
                    <a:pt x="6810012" y="297361"/>
                    <a:pt x="6829955" y="305086"/>
                    <a:pt x="6820949" y="276762"/>
                  </a:cubicBezTo>
                  <a:cubicBezTo>
                    <a:pt x="6817089" y="264532"/>
                    <a:pt x="6827382" y="260026"/>
                    <a:pt x="6837032" y="258738"/>
                  </a:cubicBezTo>
                  <a:cubicBezTo>
                    <a:pt x="6853115" y="256807"/>
                    <a:pt x="6868555" y="256807"/>
                    <a:pt x="6887854" y="260025"/>
                  </a:cubicBezTo>
                  <a:cubicBezTo>
                    <a:pt x="6865981" y="235565"/>
                    <a:pt x="6873058" y="216897"/>
                    <a:pt x="6895574" y="200804"/>
                  </a:cubicBezTo>
                  <a:cubicBezTo>
                    <a:pt x="6897504" y="200160"/>
                    <a:pt x="6898791" y="198229"/>
                    <a:pt x="6900077" y="196942"/>
                  </a:cubicBezTo>
                  <a:cubicBezTo>
                    <a:pt x="6909245" y="189700"/>
                    <a:pt x="6915517" y="176303"/>
                    <a:pt x="6927037" y="173315"/>
                  </a:cubicBezTo>
                  <a:close/>
                  <a:moveTo>
                    <a:pt x="5030237" y="167332"/>
                  </a:moveTo>
                  <a:cubicBezTo>
                    <a:pt x="5038557" y="166687"/>
                    <a:pt x="5043036" y="170559"/>
                    <a:pt x="5044316" y="178947"/>
                  </a:cubicBezTo>
                  <a:cubicBezTo>
                    <a:pt x="5044956" y="191852"/>
                    <a:pt x="5055836" y="193142"/>
                    <a:pt x="5064155" y="197659"/>
                  </a:cubicBezTo>
                  <a:lnTo>
                    <a:pt x="5071435" y="198546"/>
                  </a:lnTo>
                  <a:cubicBezTo>
                    <a:pt x="5072315" y="197175"/>
                    <a:pt x="5071835" y="194433"/>
                    <a:pt x="5070555" y="191206"/>
                  </a:cubicBezTo>
                  <a:cubicBezTo>
                    <a:pt x="5069915" y="184754"/>
                    <a:pt x="5073755" y="178301"/>
                    <a:pt x="5078234" y="179592"/>
                  </a:cubicBezTo>
                  <a:cubicBezTo>
                    <a:pt x="5107033" y="186690"/>
                    <a:pt x="5140311" y="177011"/>
                    <a:pt x="5165269" y="201530"/>
                  </a:cubicBezTo>
                  <a:cubicBezTo>
                    <a:pt x="5169109" y="201530"/>
                    <a:pt x="5172949" y="202176"/>
                    <a:pt x="5176789" y="202175"/>
                  </a:cubicBezTo>
                  <a:cubicBezTo>
                    <a:pt x="5183188" y="220243"/>
                    <a:pt x="5165269" y="248633"/>
                    <a:pt x="5140311" y="250569"/>
                  </a:cubicBezTo>
                  <a:cubicBezTo>
                    <a:pt x="5105753" y="253150"/>
                    <a:pt x="5070555" y="266700"/>
                    <a:pt x="5036637" y="247343"/>
                  </a:cubicBezTo>
                  <a:cubicBezTo>
                    <a:pt x="5034717" y="246697"/>
                    <a:pt x="5034077" y="244762"/>
                    <a:pt x="5032797" y="242826"/>
                  </a:cubicBezTo>
                  <a:cubicBezTo>
                    <a:pt x="5039197" y="229921"/>
                    <a:pt x="5053276" y="236374"/>
                    <a:pt x="5071195" y="229276"/>
                  </a:cubicBezTo>
                  <a:cubicBezTo>
                    <a:pt x="5040477" y="221533"/>
                    <a:pt x="5021278" y="231212"/>
                    <a:pt x="5002719" y="241536"/>
                  </a:cubicBezTo>
                  <a:cubicBezTo>
                    <a:pt x="4987360" y="242181"/>
                    <a:pt x="4997599" y="226695"/>
                    <a:pt x="4990560" y="222178"/>
                  </a:cubicBezTo>
                  <a:cubicBezTo>
                    <a:pt x="4984800" y="218952"/>
                    <a:pt x="4978400" y="215726"/>
                    <a:pt x="4979680" y="209273"/>
                  </a:cubicBezTo>
                  <a:cubicBezTo>
                    <a:pt x="4980960" y="202821"/>
                    <a:pt x="4989280" y="203466"/>
                    <a:pt x="4992479" y="205402"/>
                  </a:cubicBezTo>
                  <a:cubicBezTo>
                    <a:pt x="5012318" y="214435"/>
                    <a:pt x="5011038" y="202176"/>
                    <a:pt x="5008478" y="189271"/>
                  </a:cubicBezTo>
                  <a:cubicBezTo>
                    <a:pt x="5011678" y="185399"/>
                    <a:pt x="5014878" y="181528"/>
                    <a:pt x="5017438" y="178301"/>
                  </a:cubicBezTo>
                  <a:cubicBezTo>
                    <a:pt x="5019358" y="171849"/>
                    <a:pt x="5023838" y="168623"/>
                    <a:pt x="5030237" y="167332"/>
                  </a:cubicBezTo>
                  <a:close/>
                  <a:moveTo>
                    <a:pt x="2280982" y="161095"/>
                  </a:moveTo>
                  <a:cubicBezTo>
                    <a:pt x="2292814" y="159796"/>
                    <a:pt x="2304887" y="162394"/>
                    <a:pt x="2315512" y="165966"/>
                  </a:cubicBezTo>
                  <a:cubicBezTo>
                    <a:pt x="2331610" y="171161"/>
                    <a:pt x="2348997" y="176357"/>
                    <a:pt x="2365739" y="180903"/>
                  </a:cubicBezTo>
                  <a:cubicBezTo>
                    <a:pt x="2389564" y="188047"/>
                    <a:pt x="2391496" y="208179"/>
                    <a:pt x="2401155" y="223765"/>
                  </a:cubicBezTo>
                  <a:cubicBezTo>
                    <a:pt x="2408238" y="234156"/>
                    <a:pt x="2399223" y="241300"/>
                    <a:pt x="2387632" y="240001"/>
                  </a:cubicBezTo>
                  <a:cubicBezTo>
                    <a:pt x="2383125" y="239352"/>
                    <a:pt x="2377329" y="236754"/>
                    <a:pt x="2374110" y="233507"/>
                  </a:cubicBezTo>
                  <a:cubicBezTo>
                    <a:pt x="2348353" y="210127"/>
                    <a:pt x="2320020" y="206880"/>
                    <a:pt x="2287823" y="217920"/>
                  </a:cubicBezTo>
                  <a:cubicBezTo>
                    <a:pt x="2276233" y="222467"/>
                    <a:pt x="2261422" y="223116"/>
                    <a:pt x="2254983" y="206231"/>
                  </a:cubicBezTo>
                  <a:cubicBezTo>
                    <a:pt x="2265286" y="195840"/>
                    <a:pt x="2278164" y="206231"/>
                    <a:pt x="2289111" y="198438"/>
                  </a:cubicBezTo>
                  <a:cubicBezTo>
                    <a:pt x="2281384" y="180253"/>
                    <a:pt x="2261422" y="188696"/>
                    <a:pt x="2247900" y="179604"/>
                  </a:cubicBezTo>
                  <a:cubicBezTo>
                    <a:pt x="2257559" y="167590"/>
                    <a:pt x="2269149" y="162394"/>
                    <a:pt x="2280982" y="161095"/>
                  </a:cubicBezTo>
                  <a:close/>
                  <a:moveTo>
                    <a:pt x="5742986" y="160702"/>
                  </a:moveTo>
                  <a:cubicBezTo>
                    <a:pt x="5749056" y="160541"/>
                    <a:pt x="5755047" y="161989"/>
                    <a:pt x="5761038" y="166816"/>
                  </a:cubicBezTo>
                  <a:cubicBezTo>
                    <a:pt x="5751578" y="180975"/>
                    <a:pt x="5737073" y="179688"/>
                    <a:pt x="5723829" y="176470"/>
                  </a:cubicBezTo>
                  <a:cubicBezTo>
                    <a:pt x="5715000" y="173896"/>
                    <a:pt x="5719415" y="168103"/>
                    <a:pt x="5724460" y="164242"/>
                  </a:cubicBezTo>
                  <a:cubicBezTo>
                    <a:pt x="5730767" y="162633"/>
                    <a:pt x="5736916" y="160863"/>
                    <a:pt x="5742986" y="160702"/>
                  </a:cubicBezTo>
                  <a:close/>
                  <a:moveTo>
                    <a:pt x="5672984" y="133887"/>
                  </a:moveTo>
                  <a:cubicBezTo>
                    <a:pt x="5676942" y="132861"/>
                    <a:pt x="5681143" y="133335"/>
                    <a:pt x="5685667" y="136494"/>
                  </a:cubicBezTo>
                  <a:cubicBezTo>
                    <a:pt x="5692775" y="141550"/>
                    <a:pt x="5687605" y="145973"/>
                    <a:pt x="5685667" y="151028"/>
                  </a:cubicBezTo>
                  <a:cubicBezTo>
                    <a:pt x="5677912" y="160507"/>
                    <a:pt x="5679850" y="173146"/>
                    <a:pt x="5674681" y="183257"/>
                  </a:cubicBezTo>
                  <a:cubicBezTo>
                    <a:pt x="5661110" y="192735"/>
                    <a:pt x="5646246" y="195263"/>
                    <a:pt x="5630090" y="195263"/>
                  </a:cubicBezTo>
                  <a:cubicBezTo>
                    <a:pt x="5628151" y="192735"/>
                    <a:pt x="5626213" y="190840"/>
                    <a:pt x="5624274" y="188312"/>
                  </a:cubicBezTo>
                  <a:cubicBezTo>
                    <a:pt x="5619750" y="186416"/>
                    <a:pt x="5619750" y="182625"/>
                    <a:pt x="5620396" y="178201"/>
                  </a:cubicBezTo>
                  <a:cubicBezTo>
                    <a:pt x="5628151" y="168090"/>
                    <a:pt x="5641076" y="164299"/>
                    <a:pt x="5648831" y="154820"/>
                  </a:cubicBezTo>
                  <a:cubicBezTo>
                    <a:pt x="5652708" y="149764"/>
                    <a:pt x="5655940" y="143445"/>
                    <a:pt x="5661756" y="140286"/>
                  </a:cubicBezTo>
                  <a:cubicBezTo>
                    <a:pt x="5665310" y="137442"/>
                    <a:pt x="5669026" y="134914"/>
                    <a:pt x="5672984" y="133887"/>
                  </a:cubicBezTo>
                  <a:close/>
                  <a:moveTo>
                    <a:pt x="5915820" y="116508"/>
                  </a:moveTo>
                  <a:cubicBezTo>
                    <a:pt x="5920899" y="116265"/>
                    <a:pt x="5925821" y="117558"/>
                    <a:pt x="5930583" y="122403"/>
                  </a:cubicBezTo>
                  <a:cubicBezTo>
                    <a:pt x="5929948" y="124341"/>
                    <a:pt x="5931218" y="125634"/>
                    <a:pt x="5933123" y="126280"/>
                  </a:cubicBezTo>
                  <a:lnTo>
                    <a:pt x="5931853" y="139847"/>
                  </a:lnTo>
                  <a:cubicBezTo>
                    <a:pt x="5917248" y="139201"/>
                    <a:pt x="5914708" y="168275"/>
                    <a:pt x="5895023" y="155353"/>
                  </a:cubicBezTo>
                  <a:cubicBezTo>
                    <a:pt x="5888038" y="150831"/>
                    <a:pt x="5874703" y="158584"/>
                    <a:pt x="5873433" y="145016"/>
                  </a:cubicBezTo>
                  <a:cubicBezTo>
                    <a:pt x="5872163" y="134033"/>
                    <a:pt x="5879783" y="128218"/>
                    <a:pt x="5888673" y="124341"/>
                  </a:cubicBezTo>
                  <a:cubicBezTo>
                    <a:pt x="5892483" y="123049"/>
                    <a:pt x="5896293" y="121111"/>
                    <a:pt x="5900103" y="119819"/>
                  </a:cubicBezTo>
                  <a:cubicBezTo>
                    <a:pt x="5905501" y="118527"/>
                    <a:pt x="5910739" y="116750"/>
                    <a:pt x="5915820" y="116508"/>
                  </a:cubicBezTo>
                  <a:close/>
                  <a:moveTo>
                    <a:pt x="5893767" y="92755"/>
                  </a:moveTo>
                  <a:cubicBezTo>
                    <a:pt x="5904914" y="92075"/>
                    <a:pt x="5913438" y="92755"/>
                    <a:pt x="5905570" y="107724"/>
                  </a:cubicBezTo>
                  <a:lnTo>
                    <a:pt x="5899012" y="113166"/>
                  </a:lnTo>
                  <a:cubicBezTo>
                    <a:pt x="5894422" y="113847"/>
                    <a:pt x="5888521" y="115888"/>
                    <a:pt x="5885898" y="110445"/>
                  </a:cubicBezTo>
                  <a:cubicBezTo>
                    <a:pt x="5883275" y="102961"/>
                    <a:pt x="5887210" y="96838"/>
                    <a:pt x="5893767" y="92755"/>
                  </a:cubicBezTo>
                  <a:close/>
                  <a:moveTo>
                    <a:pt x="6856819" y="90853"/>
                  </a:moveTo>
                  <a:cubicBezTo>
                    <a:pt x="6870825" y="92490"/>
                    <a:pt x="6883194" y="111772"/>
                    <a:pt x="6897747" y="100130"/>
                  </a:cubicBezTo>
                  <a:cubicBezTo>
                    <a:pt x="6902274" y="102717"/>
                    <a:pt x="6906154" y="105951"/>
                    <a:pt x="6910035" y="108538"/>
                  </a:cubicBezTo>
                  <a:cubicBezTo>
                    <a:pt x="6913269" y="113712"/>
                    <a:pt x="6917149" y="118239"/>
                    <a:pt x="6923617" y="120179"/>
                  </a:cubicBezTo>
                  <a:cubicBezTo>
                    <a:pt x="6932672" y="123413"/>
                    <a:pt x="6946900" y="125354"/>
                    <a:pt x="6943020" y="138289"/>
                  </a:cubicBezTo>
                  <a:cubicBezTo>
                    <a:pt x="6939786" y="149284"/>
                    <a:pt x="6930085" y="158985"/>
                    <a:pt x="6914562" y="157045"/>
                  </a:cubicBezTo>
                  <a:cubicBezTo>
                    <a:pt x="6890632" y="154458"/>
                    <a:pt x="6864762" y="148637"/>
                    <a:pt x="6851180" y="180975"/>
                  </a:cubicBezTo>
                  <a:cubicBezTo>
                    <a:pt x="6857647" y="106598"/>
                    <a:pt x="6857647" y="106598"/>
                    <a:pt x="6842125" y="96896"/>
                  </a:cubicBezTo>
                  <a:cubicBezTo>
                    <a:pt x="6847299" y="91722"/>
                    <a:pt x="6852150" y="90307"/>
                    <a:pt x="6856819" y="90853"/>
                  </a:cubicBezTo>
                  <a:close/>
                  <a:moveTo>
                    <a:pt x="5831840" y="90170"/>
                  </a:moveTo>
                  <a:cubicBezTo>
                    <a:pt x="5836920" y="88900"/>
                    <a:pt x="5838825" y="90170"/>
                    <a:pt x="5837555" y="95885"/>
                  </a:cubicBezTo>
                  <a:cubicBezTo>
                    <a:pt x="5826760" y="111760"/>
                    <a:pt x="5808345" y="108585"/>
                    <a:pt x="5793105" y="114300"/>
                  </a:cubicBezTo>
                  <a:lnTo>
                    <a:pt x="5786835" y="101044"/>
                  </a:lnTo>
                  <a:cubicBezTo>
                    <a:pt x="5788184" y="97949"/>
                    <a:pt x="5792788" y="96202"/>
                    <a:pt x="5800090" y="95885"/>
                  </a:cubicBezTo>
                  <a:cubicBezTo>
                    <a:pt x="5810885" y="94615"/>
                    <a:pt x="5822315" y="98425"/>
                    <a:pt x="5831840" y="90170"/>
                  </a:cubicBezTo>
                  <a:close/>
                  <a:moveTo>
                    <a:pt x="5973866" y="89495"/>
                  </a:moveTo>
                  <a:cubicBezTo>
                    <a:pt x="5979379" y="89096"/>
                    <a:pt x="5985866" y="92449"/>
                    <a:pt x="5992677" y="95962"/>
                  </a:cubicBezTo>
                  <a:cubicBezTo>
                    <a:pt x="5999163" y="106180"/>
                    <a:pt x="5999163" y="116399"/>
                    <a:pt x="5992677" y="126617"/>
                  </a:cubicBezTo>
                  <a:cubicBezTo>
                    <a:pt x="5988785" y="129172"/>
                    <a:pt x="5984893" y="131726"/>
                    <a:pt x="5981001" y="134281"/>
                  </a:cubicBezTo>
                  <a:cubicBezTo>
                    <a:pt x="5970622" y="138113"/>
                    <a:pt x="5960244" y="136197"/>
                    <a:pt x="5950514" y="135558"/>
                  </a:cubicBezTo>
                  <a:cubicBezTo>
                    <a:pt x="5940784" y="134920"/>
                    <a:pt x="5938838" y="129172"/>
                    <a:pt x="5942082" y="120869"/>
                  </a:cubicBezTo>
                  <a:cubicBezTo>
                    <a:pt x="5948568" y="115760"/>
                    <a:pt x="5958947" y="111928"/>
                    <a:pt x="5960893" y="105542"/>
                  </a:cubicBezTo>
                  <a:cubicBezTo>
                    <a:pt x="5963811" y="94046"/>
                    <a:pt x="5968352" y="89894"/>
                    <a:pt x="5973866" y="89495"/>
                  </a:cubicBezTo>
                  <a:close/>
                  <a:moveTo>
                    <a:pt x="2576215" y="65028"/>
                  </a:moveTo>
                  <a:cubicBezTo>
                    <a:pt x="2581575" y="65349"/>
                    <a:pt x="2587389" y="67114"/>
                    <a:pt x="2593848" y="70964"/>
                  </a:cubicBezTo>
                  <a:cubicBezTo>
                    <a:pt x="2616458" y="83799"/>
                    <a:pt x="2624209" y="113320"/>
                    <a:pt x="2651341" y="121021"/>
                  </a:cubicBezTo>
                  <a:cubicBezTo>
                    <a:pt x="2661030" y="123588"/>
                    <a:pt x="2665552" y="136423"/>
                    <a:pt x="2681056" y="128080"/>
                  </a:cubicBezTo>
                  <a:cubicBezTo>
                    <a:pt x="2690099" y="123588"/>
                    <a:pt x="2709479" y="146049"/>
                    <a:pt x="2706249" y="153750"/>
                  </a:cubicBezTo>
                  <a:cubicBezTo>
                    <a:pt x="2696559" y="177496"/>
                    <a:pt x="2704311" y="176212"/>
                    <a:pt x="2722398" y="170436"/>
                  </a:cubicBezTo>
                  <a:cubicBezTo>
                    <a:pt x="2726274" y="169153"/>
                    <a:pt x="2730796" y="169795"/>
                    <a:pt x="2731442" y="175570"/>
                  </a:cubicBezTo>
                  <a:cubicBezTo>
                    <a:pt x="2732088" y="180704"/>
                    <a:pt x="2730796" y="187122"/>
                    <a:pt x="2724982" y="187764"/>
                  </a:cubicBezTo>
                  <a:cubicBezTo>
                    <a:pt x="2705603" y="189689"/>
                    <a:pt x="2692683" y="207658"/>
                    <a:pt x="2672658" y="205733"/>
                  </a:cubicBezTo>
                  <a:cubicBezTo>
                    <a:pt x="2662968" y="205091"/>
                    <a:pt x="2654570" y="203808"/>
                    <a:pt x="2649403" y="219852"/>
                  </a:cubicBezTo>
                  <a:cubicBezTo>
                    <a:pt x="2643589" y="236537"/>
                    <a:pt x="2618396" y="233970"/>
                    <a:pt x="2604830" y="230119"/>
                  </a:cubicBezTo>
                  <a:cubicBezTo>
                    <a:pt x="2579637" y="222418"/>
                    <a:pt x="2555090" y="209583"/>
                    <a:pt x="2532480" y="194823"/>
                  </a:cubicBezTo>
                  <a:cubicBezTo>
                    <a:pt x="2516977" y="184555"/>
                    <a:pt x="2535710" y="180704"/>
                    <a:pt x="2541524" y="175570"/>
                  </a:cubicBezTo>
                  <a:cubicBezTo>
                    <a:pt x="2556382" y="170436"/>
                    <a:pt x="2571239" y="169153"/>
                    <a:pt x="2588035" y="173645"/>
                  </a:cubicBezTo>
                  <a:cubicBezTo>
                    <a:pt x="2571885" y="155034"/>
                    <a:pt x="2557028" y="180063"/>
                    <a:pt x="2541524" y="171078"/>
                  </a:cubicBezTo>
                  <a:cubicBezTo>
                    <a:pt x="2528605" y="155034"/>
                    <a:pt x="2506641" y="174929"/>
                    <a:pt x="2493076" y="159526"/>
                  </a:cubicBezTo>
                  <a:cubicBezTo>
                    <a:pt x="2493076" y="148616"/>
                    <a:pt x="2505349" y="151184"/>
                    <a:pt x="2511163" y="144766"/>
                  </a:cubicBezTo>
                  <a:cubicBezTo>
                    <a:pt x="2504057" y="150542"/>
                    <a:pt x="2498244" y="149258"/>
                    <a:pt x="2491784" y="146049"/>
                  </a:cubicBezTo>
                  <a:cubicBezTo>
                    <a:pt x="2489200" y="136423"/>
                    <a:pt x="2505349" y="116529"/>
                    <a:pt x="2517623" y="115245"/>
                  </a:cubicBezTo>
                  <a:cubicBezTo>
                    <a:pt x="2524729" y="114603"/>
                    <a:pt x="2532480" y="115245"/>
                    <a:pt x="2537648" y="115245"/>
                  </a:cubicBezTo>
                  <a:cubicBezTo>
                    <a:pt x="2549276" y="101768"/>
                    <a:pt x="2515685" y="95351"/>
                    <a:pt x="2535064" y="83799"/>
                  </a:cubicBezTo>
                  <a:cubicBezTo>
                    <a:pt x="2548145" y="76098"/>
                    <a:pt x="2560136" y="64065"/>
                    <a:pt x="2576215" y="65028"/>
                  </a:cubicBezTo>
                  <a:close/>
                  <a:moveTo>
                    <a:pt x="5937747" y="59987"/>
                  </a:moveTo>
                  <a:cubicBezTo>
                    <a:pt x="5941458" y="59745"/>
                    <a:pt x="5945843" y="61676"/>
                    <a:pt x="5950229" y="63285"/>
                  </a:cubicBezTo>
                  <a:cubicBezTo>
                    <a:pt x="5956301" y="76801"/>
                    <a:pt x="5950229" y="79375"/>
                    <a:pt x="5937410" y="77444"/>
                  </a:cubicBezTo>
                  <a:cubicBezTo>
                    <a:pt x="5934711" y="74870"/>
                    <a:pt x="5932012" y="72295"/>
                    <a:pt x="5929313" y="69721"/>
                  </a:cubicBezTo>
                  <a:cubicBezTo>
                    <a:pt x="5931000" y="62641"/>
                    <a:pt x="5934036" y="60228"/>
                    <a:pt x="5937747" y="59987"/>
                  </a:cubicBezTo>
                  <a:close/>
                  <a:moveTo>
                    <a:pt x="3975192" y="52780"/>
                  </a:moveTo>
                  <a:cubicBezTo>
                    <a:pt x="3964733" y="54731"/>
                    <a:pt x="3954158" y="56083"/>
                    <a:pt x="3943724" y="57787"/>
                  </a:cubicBezTo>
                  <a:cubicBezTo>
                    <a:pt x="3935363" y="59074"/>
                    <a:pt x="3927644" y="59717"/>
                    <a:pt x="3921856" y="66796"/>
                  </a:cubicBezTo>
                  <a:cubicBezTo>
                    <a:pt x="3916710" y="70657"/>
                    <a:pt x="3912207" y="74518"/>
                    <a:pt x="3901916" y="78379"/>
                  </a:cubicBezTo>
                  <a:cubicBezTo>
                    <a:pt x="3915423" y="75161"/>
                    <a:pt x="3921212" y="67439"/>
                    <a:pt x="3928288" y="62935"/>
                  </a:cubicBezTo>
                  <a:close/>
                  <a:moveTo>
                    <a:pt x="6701894" y="33603"/>
                  </a:moveTo>
                  <a:cubicBezTo>
                    <a:pt x="6719557" y="34452"/>
                    <a:pt x="6734336" y="48410"/>
                    <a:pt x="6751638" y="50352"/>
                  </a:cubicBezTo>
                  <a:cubicBezTo>
                    <a:pt x="6749075" y="62004"/>
                    <a:pt x="6738822" y="58768"/>
                    <a:pt x="6734336" y="63299"/>
                  </a:cubicBezTo>
                  <a:cubicBezTo>
                    <a:pt x="6731132" y="69125"/>
                    <a:pt x="6726646" y="73009"/>
                    <a:pt x="6720238" y="73009"/>
                  </a:cubicBezTo>
                  <a:lnTo>
                    <a:pt x="6708397" y="76802"/>
                  </a:lnTo>
                  <a:cubicBezTo>
                    <a:pt x="6712245" y="74625"/>
                    <a:pt x="6716575" y="73418"/>
                    <a:pt x="6720904" y="72934"/>
                  </a:cubicBezTo>
                  <a:cubicBezTo>
                    <a:pt x="6740169" y="69707"/>
                    <a:pt x="6761359" y="81969"/>
                    <a:pt x="6778697" y="63900"/>
                  </a:cubicBezTo>
                  <a:cubicBezTo>
                    <a:pt x="6783834" y="61318"/>
                    <a:pt x="6788971" y="60350"/>
                    <a:pt x="6794108" y="60431"/>
                  </a:cubicBezTo>
                  <a:cubicBezTo>
                    <a:pt x="6799245" y="60512"/>
                    <a:pt x="6804382" y="61641"/>
                    <a:pt x="6809519" y="63254"/>
                  </a:cubicBezTo>
                  <a:cubicBezTo>
                    <a:pt x="6829425" y="86486"/>
                    <a:pt x="6810161" y="109072"/>
                    <a:pt x="6807593" y="131659"/>
                  </a:cubicBezTo>
                  <a:cubicBezTo>
                    <a:pt x="6806951" y="138112"/>
                    <a:pt x="6792824" y="134240"/>
                    <a:pt x="6785118" y="134240"/>
                  </a:cubicBezTo>
                  <a:cubicBezTo>
                    <a:pt x="6772917" y="133595"/>
                    <a:pt x="6760717" y="132949"/>
                    <a:pt x="6748516" y="132304"/>
                  </a:cubicBezTo>
                  <a:cubicBezTo>
                    <a:pt x="6733747" y="125851"/>
                    <a:pt x="6717694" y="127141"/>
                    <a:pt x="6702925" y="125206"/>
                  </a:cubicBezTo>
                  <a:lnTo>
                    <a:pt x="6700998" y="124560"/>
                  </a:lnTo>
                  <a:lnTo>
                    <a:pt x="6699714" y="125851"/>
                  </a:lnTo>
                  <a:cubicBezTo>
                    <a:pt x="6693935" y="123269"/>
                    <a:pt x="6687513" y="127141"/>
                    <a:pt x="6681734" y="126496"/>
                  </a:cubicBezTo>
                  <a:cubicBezTo>
                    <a:pt x="6672102" y="125205"/>
                    <a:pt x="6661828" y="122624"/>
                    <a:pt x="6659902" y="112299"/>
                  </a:cubicBezTo>
                  <a:cubicBezTo>
                    <a:pt x="6657975" y="101974"/>
                    <a:pt x="6666965" y="98102"/>
                    <a:pt x="6675313" y="95520"/>
                  </a:cubicBezTo>
                  <a:cubicBezTo>
                    <a:pt x="6686175" y="92310"/>
                    <a:pt x="6693858" y="82710"/>
                    <a:pt x="6704067" y="78188"/>
                  </a:cubicBezTo>
                  <a:cubicBezTo>
                    <a:pt x="6700467" y="78628"/>
                    <a:pt x="6697168" y="79930"/>
                    <a:pt x="6693964" y="81424"/>
                  </a:cubicBezTo>
                  <a:cubicBezTo>
                    <a:pt x="6671535" y="90487"/>
                    <a:pt x="6649106" y="88545"/>
                    <a:pt x="6626677" y="81424"/>
                  </a:cubicBezTo>
                  <a:cubicBezTo>
                    <a:pt x="6611938" y="71714"/>
                    <a:pt x="6625396" y="63946"/>
                    <a:pt x="6628600" y="55531"/>
                  </a:cubicBezTo>
                  <a:cubicBezTo>
                    <a:pt x="6630522" y="53589"/>
                    <a:pt x="6633085" y="52294"/>
                    <a:pt x="6636290" y="51647"/>
                  </a:cubicBezTo>
                  <a:cubicBezTo>
                    <a:pt x="6647824" y="47763"/>
                    <a:pt x="6659359" y="48411"/>
                    <a:pt x="6671535" y="49705"/>
                  </a:cubicBezTo>
                  <a:cubicBezTo>
                    <a:pt x="6679866" y="51000"/>
                    <a:pt x="6684992" y="47763"/>
                    <a:pt x="6683070" y="38053"/>
                  </a:cubicBezTo>
                  <a:cubicBezTo>
                    <a:pt x="6689798" y="34493"/>
                    <a:pt x="6696007" y="33320"/>
                    <a:pt x="6701894" y="33603"/>
                  </a:cubicBezTo>
                  <a:close/>
                  <a:moveTo>
                    <a:pt x="3872972" y="13386"/>
                  </a:moveTo>
                  <a:cubicBezTo>
                    <a:pt x="3883906" y="10168"/>
                    <a:pt x="3894198" y="9525"/>
                    <a:pt x="3904489" y="13386"/>
                  </a:cubicBezTo>
                  <a:cubicBezTo>
                    <a:pt x="3905132" y="15316"/>
                    <a:pt x="3906419" y="15960"/>
                    <a:pt x="3908348" y="14673"/>
                  </a:cubicBezTo>
                  <a:cubicBezTo>
                    <a:pt x="3925072" y="21108"/>
                    <a:pt x="3943724" y="14029"/>
                    <a:pt x="3961091" y="19821"/>
                  </a:cubicBezTo>
                  <a:cubicBezTo>
                    <a:pt x="3964950" y="19821"/>
                    <a:pt x="3969453" y="19821"/>
                    <a:pt x="3973312" y="19821"/>
                  </a:cubicBezTo>
                  <a:cubicBezTo>
                    <a:pt x="4002899" y="14673"/>
                    <a:pt x="4031844" y="15960"/>
                    <a:pt x="4061431" y="19177"/>
                  </a:cubicBezTo>
                  <a:cubicBezTo>
                    <a:pt x="4063361" y="22395"/>
                    <a:pt x="4076868" y="23038"/>
                    <a:pt x="4065290" y="29473"/>
                  </a:cubicBezTo>
                  <a:cubicBezTo>
                    <a:pt x="4057572" y="33978"/>
                    <a:pt x="4045994" y="32691"/>
                    <a:pt x="4036346" y="33978"/>
                  </a:cubicBezTo>
                  <a:lnTo>
                    <a:pt x="3997649" y="47918"/>
                  </a:lnTo>
                  <a:cubicBezTo>
                    <a:pt x="4026712" y="41807"/>
                    <a:pt x="4056013" y="38455"/>
                    <a:pt x="4086516" y="44917"/>
                  </a:cubicBezTo>
                  <a:cubicBezTo>
                    <a:pt x="4090375" y="46848"/>
                    <a:pt x="4094234" y="51352"/>
                    <a:pt x="4099380" y="46204"/>
                  </a:cubicBezTo>
                  <a:lnTo>
                    <a:pt x="4112083" y="44756"/>
                  </a:lnTo>
                  <a:cubicBezTo>
                    <a:pt x="4114013" y="47009"/>
                    <a:pt x="4113853" y="51674"/>
                    <a:pt x="4112244" y="57787"/>
                  </a:cubicBezTo>
                  <a:cubicBezTo>
                    <a:pt x="4108385" y="68083"/>
                    <a:pt x="4107099" y="77092"/>
                    <a:pt x="4121893" y="77735"/>
                  </a:cubicBezTo>
                  <a:cubicBezTo>
                    <a:pt x="4129611" y="78379"/>
                    <a:pt x="4136686" y="78379"/>
                    <a:pt x="4136686" y="88674"/>
                  </a:cubicBezTo>
                  <a:cubicBezTo>
                    <a:pt x="4132184" y="98327"/>
                    <a:pt x="4123822" y="102188"/>
                    <a:pt x="4113531" y="102831"/>
                  </a:cubicBezTo>
                  <a:cubicBezTo>
                    <a:pt x="4071722" y="104762"/>
                    <a:pt x="4029914" y="121492"/>
                    <a:pt x="3986819" y="109266"/>
                  </a:cubicBezTo>
                  <a:cubicBezTo>
                    <a:pt x="3963664" y="102188"/>
                    <a:pt x="3964950" y="132432"/>
                    <a:pt x="3953373" y="133075"/>
                  </a:cubicBezTo>
                  <a:cubicBezTo>
                    <a:pt x="3980387" y="122779"/>
                    <a:pt x="4015120" y="118275"/>
                    <a:pt x="4049853" y="115058"/>
                  </a:cubicBezTo>
                  <a:cubicBezTo>
                    <a:pt x="4067220" y="113127"/>
                    <a:pt x="4082657" y="115701"/>
                    <a:pt x="4072365" y="140153"/>
                  </a:cubicBezTo>
                  <a:cubicBezTo>
                    <a:pt x="4090375" y="139510"/>
                    <a:pt x="4104526" y="133719"/>
                    <a:pt x="4112244" y="115701"/>
                  </a:cubicBezTo>
                  <a:cubicBezTo>
                    <a:pt x="4116104" y="104762"/>
                    <a:pt x="4124465" y="98970"/>
                    <a:pt x="4136686" y="101544"/>
                  </a:cubicBezTo>
                  <a:cubicBezTo>
                    <a:pt x="4173349" y="118918"/>
                    <a:pt x="4173992" y="125353"/>
                    <a:pt x="4146334" y="152380"/>
                  </a:cubicBezTo>
                  <a:cubicBezTo>
                    <a:pt x="4140546" y="158815"/>
                    <a:pt x="4138616" y="168467"/>
                    <a:pt x="4134113" y="176189"/>
                  </a:cubicBezTo>
                  <a:lnTo>
                    <a:pt x="4136103" y="184002"/>
                  </a:lnTo>
                  <a:cubicBezTo>
                    <a:pt x="4138938" y="185832"/>
                    <a:pt x="4143761" y="173294"/>
                    <a:pt x="4145691" y="178120"/>
                  </a:cubicBezTo>
                  <a:cubicBezTo>
                    <a:pt x="4151480" y="174259"/>
                    <a:pt x="4157269" y="171041"/>
                    <a:pt x="4162414" y="166537"/>
                  </a:cubicBezTo>
                  <a:cubicBezTo>
                    <a:pt x="4179781" y="151093"/>
                    <a:pt x="4192645" y="122779"/>
                    <a:pt x="4223519" y="149163"/>
                  </a:cubicBezTo>
                  <a:cubicBezTo>
                    <a:pt x="4231237" y="154954"/>
                    <a:pt x="4246674" y="160102"/>
                    <a:pt x="4251177" y="139510"/>
                  </a:cubicBezTo>
                  <a:cubicBezTo>
                    <a:pt x="4253106" y="131788"/>
                    <a:pt x="4264041" y="134362"/>
                    <a:pt x="4270473" y="134362"/>
                  </a:cubicBezTo>
                  <a:cubicBezTo>
                    <a:pt x="4293628" y="134362"/>
                    <a:pt x="4316140" y="133719"/>
                    <a:pt x="4338653" y="136293"/>
                  </a:cubicBezTo>
                  <a:cubicBezTo>
                    <a:pt x="4347657" y="136936"/>
                    <a:pt x="4362451" y="139511"/>
                    <a:pt x="4361165" y="153023"/>
                  </a:cubicBezTo>
                  <a:cubicBezTo>
                    <a:pt x="4359878" y="160102"/>
                    <a:pt x="4348301" y="163319"/>
                    <a:pt x="4338653" y="163963"/>
                  </a:cubicBezTo>
                  <a:cubicBezTo>
                    <a:pt x="4320000" y="165250"/>
                    <a:pt x="4310352" y="174902"/>
                    <a:pt x="4311638" y="194207"/>
                  </a:cubicBezTo>
                  <a:cubicBezTo>
                    <a:pt x="4292342" y="206433"/>
                    <a:pt x="4286553" y="203859"/>
                    <a:pt x="4262111" y="214799"/>
                  </a:cubicBezTo>
                  <a:cubicBezTo>
                    <a:pt x="4260825" y="216086"/>
                    <a:pt x="4258895" y="217373"/>
                    <a:pt x="4256966" y="218016"/>
                  </a:cubicBezTo>
                  <a:lnTo>
                    <a:pt x="4248524" y="222360"/>
                  </a:lnTo>
                  <a:cubicBezTo>
                    <a:pt x="4248282" y="223808"/>
                    <a:pt x="4250534" y="225738"/>
                    <a:pt x="4255036" y="229599"/>
                  </a:cubicBezTo>
                  <a:cubicBezTo>
                    <a:pt x="4251177" y="236678"/>
                    <a:pt x="4246674" y="244399"/>
                    <a:pt x="4242815" y="251478"/>
                  </a:cubicBezTo>
                  <a:cubicBezTo>
                    <a:pt x="4229951" y="264991"/>
                    <a:pt x="4215800" y="277217"/>
                    <a:pt x="4201650" y="288800"/>
                  </a:cubicBezTo>
                  <a:cubicBezTo>
                    <a:pt x="4183640" y="302957"/>
                    <a:pt x="4180424" y="315827"/>
                    <a:pt x="4200364" y="330627"/>
                  </a:cubicBezTo>
                  <a:cubicBezTo>
                    <a:pt x="4210012" y="337706"/>
                    <a:pt x="4217730" y="346071"/>
                    <a:pt x="4220303" y="357654"/>
                  </a:cubicBezTo>
                  <a:cubicBezTo>
                    <a:pt x="4219017" y="377602"/>
                    <a:pt x="4206796" y="374385"/>
                    <a:pt x="4194575" y="369237"/>
                  </a:cubicBezTo>
                  <a:cubicBezTo>
                    <a:pt x="4194575" y="375028"/>
                    <a:pt x="4200364" y="373098"/>
                    <a:pt x="4202936" y="375672"/>
                  </a:cubicBezTo>
                  <a:cubicBezTo>
                    <a:pt x="4205509" y="377602"/>
                    <a:pt x="4208725" y="378246"/>
                    <a:pt x="4211941" y="378246"/>
                  </a:cubicBezTo>
                  <a:cubicBezTo>
                    <a:pt x="4227378" y="378889"/>
                    <a:pt x="4238956" y="384037"/>
                    <a:pt x="4235740" y="402055"/>
                  </a:cubicBezTo>
                  <a:cubicBezTo>
                    <a:pt x="4232524" y="418786"/>
                    <a:pt x="4219660" y="423290"/>
                    <a:pt x="4204866" y="422003"/>
                  </a:cubicBezTo>
                  <a:cubicBezTo>
                    <a:pt x="4188786" y="420073"/>
                    <a:pt x="4172706" y="413638"/>
                    <a:pt x="4155339" y="426507"/>
                  </a:cubicBezTo>
                  <a:cubicBezTo>
                    <a:pt x="4177851" y="436803"/>
                    <a:pt x="4190716" y="451604"/>
                    <a:pt x="4184283" y="476700"/>
                  </a:cubicBezTo>
                  <a:cubicBezTo>
                    <a:pt x="4184927" y="487639"/>
                    <a:pt x="4168203" y="488926"/>
                    <a:pt x="4170776" y="501152"/>
                  </a:cubicBezTo>
                  <a:cubicBezTo>
                    <a:pt x="4172063" y="503083"/>
                    <a:pt x="4173349" y="505013"/>
                    <a:pt x="4174635" y="506300"/>
                  </a:cubicBezTo>
                  <a:cubicBezTo>
                    <a:pt x="4180424" y="510161"/>
                    <a:pt x="4186213" y="510161"/>
                    <a:pt x="4192002" y="512092"/>
                  </a:cubicBezTo>
                  <a:cubicBezTo>
                    <a:pt x="4199720" y="515953"/>
                    <a:pt x="4209368" y="519170"/>
                    <a:pt x="4205509" y="530110"/>
                  </a:cubicBezTo>
                  <a:cubicBezTo>
                    <a:pt x="4201007" y="541049"/>
                    <a:pt x="4189429" y="541049"/>
                    <a:pt x="4178495" y="541049"/>
                  </a:cubicBezTo>
                  <a:cubicBezTo>
                    <a:pt x="4165631" y="542336"/>
                    <a:pt x="4156626" y="523031"/>
                    <a:pt x="4142475" y="534614"/>
                  </a:cubicBezTo>
                  <a:cubicBezTo>
                    <a:pt x="4148264" y="544910"/>
                    <a:pt x="4161128" y="538475"/>
                    <a:pt x="4168203" y="546197"/>
                  </a:cubicBezTo>
                  <a:cubicBezTo>
                    <a:pt x="4179138" y="562928"/>
                    <a:pt x="4176565" y="576441"/>
                    <a:pt x="4161128" y="588667"/>
                  </a:cubicBezTo>
                  <a:cubicBezTo>
                    <a:pt x="4133470" y="601537"/>
                    <a:pt x="4111601" y="582232"/>
                    <a:pt x="4087159" y="575797"/>
                  </a:cubicBezTo>
                  <a:cubicBezTo>
                    <a:pt x="4076225" y="572580"/>
                    <a:pt x="4065933" y="562928"/>
                    <a:pt x="4060788" y="584807"/>
                  </a:cubicBezTo>
                  <a:cubicBezTo>
                    <a:pt x="4057572" y="598320"/>
                    <a:pt x="4039562" y="598320"/>
                    <a:pt x="4024768" y="594459"/>
                  </a:cubicBezTo>
                  <a:cubicBezTo>
                    <a:pt x="4047280" y="631138"/>
                    <a:pt x="4087159" y="637573"/>
                    <a:pt x="4118677" y="656877"/>
                  </a:cubicBezTo>
                  <a:cubicBezTo>
                    <a:pt x="4141832" y="674895"/>
                    <a:pt x="4134757" y="699991"/>
                    <a:pt x="4132827" y="723157"/>
                  </a:cubicBezTo>
                  <a:cubicBezTo>
                    <a:pt x="4132184" y="732809"/>
                    <a:pt x="4124465" y="741175"/>
                    <a:pt x="4113531" y="738601"/>
                  </a:cubicBezTo>
                  <a:cubicBezTo>
                    <a:pt x="4094234" y="734096"/>
                    <a:pt x="4067863" y="749540"/>
                    <a:pt x="4056929" y="720583"/>
                  </a:cubicBezTo>
                  <a:cubicBezTo>
                    <a:pt x="4051140" y="707070"/>
                    <a:pt x="4042135" y="696130"/>
                    <a:pt x="4033130" y="685191"/>
                  </a:cubicBezTo>
                  <a:lnTo>
                    <a:pt x="4028775" y="683683"/>
                  </a:lnTo>
                  <a:lnTo>
                    <a:pt x="4019623" y="680043"/>
                  </a:lnTo>
                  <a:cubicBezTo>
                    <a:pt x="4019037" y="679926"/>
                    <a:pt x="4018473" y="679851"/>
                    <a:pt x="4017912" y="679921"/>
                  </a:cubicBezTo>
                  <a:cubicBezTo>
                    <a:pt x="4017421" y="679404"/>
                    <a:pt x="4016916" y="679400"/>
                    <a:pt x="4016407" y="679400"/>
                  </a:cubicBezTo>
                  <a:cubicBezTo>
                    <a:pt x="4014477" y="679400"/>
                    <a:pt x="4012547" y="679400"/>
                    <a:pt x="4010618" y="679400"/>
                  </a:cubicBezTo>
                  <a:lnTo>
                    <a:pt x="4017912" y="679921"/>
                  </a:lnTo>
                  <a:lnTo>
                    <a:pt x="4028775" y="683683"/>
                  </a:lnTo>
                  <a:cubicBezTo>
                    <a:pt x="4034419" y="685578"/>
                    <a:pt x="4037618" y="690002"/>
                    <a:pt x="4036346" y="698061"/>
                  </a:cubicBezTo>
                  <a:cubicBezTo>
                    <a:pt x="4034416" y="707070"/>
                    <a:pt x="4025411" y="709644"/>
                    <a:pt x="4017050" y="711574"/>
                  </a:cubicBezTo>
                  <a:cubicBezTo>
                    <a:pt x="4006759" y="713505"/>
                    <a:pt x="3995824" y="712861"/>
                    <a:pt x="3988106" y="721227"/>
                  </a:cubicBezTo>
                  <a:cubicBezTo>
                    <a:pt x="3986176" y="736027"/>
                    <a:pt x="4020266" y="722513"/>
                    <a:pt x="4006115" y="745036"/>
                  </a:cubicBezTo>
                  <a:cubicBezTo>
                    <a:pt x="3997110" y="749540"/>
                    <a:pt x="3986819" y="752114"/>
                    <a:pt x="3979744" y="752114"/>
                  </a:cubicBezTo>
                  <a:cubicBezTo>
                    <a:pt x="3988106" y="753401"/>
                    <a:pt x="3997754" y="748897"/>
                    <a:pt x="4008045" y="745679"/>
                  </a:cubicBezTo>
                  <a:cubicBezTo>
                    <a:pt x="4031200" y="736670"/>
                    <a:pt x="4054999" y="729592"/>
                    <a:pt x="4078154" y="745036"/>
                  </a:cubicBezTo>
                  <a:cubicBezTo>
                    <a:pt x="4084586" y="750827"/>
                    <a:pt x="4081370" y="756619"/>
                    <a:pt x="4078154" y="762410"/>
                  </a:cubicBezTo>
                  <a:cubicBezTo>
                    <a:pt x="4054356" y="795872"/>
                    <a:pt x="4022839" y="819037"/>
                    <a:pt x="3986176" y="835768"/>
                  </a:cubicBezTo>
                  <a:cubicBezTo>
                    <a:pt x="3975885" y="838342"/>
                    <a:pt x="3964950" y="838342"/>
                    <a:pt x="3954659" y="841559"/>
                  </a:cubicBezTo>
                  <a:cubicBezTo>
                    <a:pt x="3943724" y="844133"/>
                    <a:pt x="3933433" y="844777"/>
                    <a:pt x="3922499" y="840916"/>
                  </a:cubicBezTo>
                  <a:cubicBezTo>
                    <a:pt x="3920569" y="840916"/>
                    <a:pt x="3918639" y="841559"/>
                    <a:pt x="3917353" y="842846"/>
                  </a:cubicBezTo>
                  <a:cubicBezTo>
                    <a:pt x="3905132" y="856360"/>
                    <a:pt x="3885193" y="840272"/>
                    <a:pt x="3873615" y="854429"/>
                  </a:cubicBezTo>
                  <a:cubicBezTo>
                    <a:pt x="3848530" y="893682"/>
                    <a:pt x="3824732" y="935509"/>
                    <a:pt x="3784853" y="962536"/>
                  </a:cubicBezTo>
                  <a:cubicBezTo>
                    <a:pt x="3770702" y="972188"/>
                    <a:pt x="3751406" y="970901"/>
                    <a:pt x="3735326" y="976693"/>
                  </a:cubicBezTo>
                  <a:cubicBezTo>
                    <a:pt x="3728894" y="979267"/>
                    <a:pt x="3725035" y="972188"/>
                    <a:pt x="3723748" y="965110"/>
                  </a:cubicBezTo>
                  <a:cubicBezTo>
                    <a:pt x="3722462" y="961892"/>
                    <a:pt x="3725035" y="958031"/>
                    <a:pt x="3724392" y="954814"/>
                  </a:cubicBezTo>
                  <a:cubicBezTo>
                    <a:pt x="3719246" y="957388"/>
                    <a:pt x="3719246" y="961892"/>
                    <a:pt x="3719889" y="966397"/>
                  </a:cubicBezTo>
                  <a:cubicBezTo>
                    <a:pt x="3718603" y="981840"/>
                    <a:pt x="3707025" y="985701"/>
                    <a:pt x="3694804" y="988275"/>
                  </a:cubicBezTo>
                  <a:cubicBezTo>
                    <a:pt x="3682583" y="990849"/>
                    <a:pt x="3671006" y="994067"/>
                    <a:pt x="3666503" y="1007580"/>
                  </a:cubicBezTo>
                  <a:cubicBezTo>
                    <a:pt x="3665860" y="1014659"/>
                    <a:pt x="3666503" y="1021093"/>
                    <a:pt x="3663930" y="1027528"/>
                  </a:cubicBezTo>
                  <a:cubicBezTo>
                    <a:pt x="3663287" y="1030102"/>
                    <a:pt x="3661358" y="1032033"/>
                    <a:pt x="3660071" y="1033963"/>
                  </a:cubicBezTo>
                  <a:cubicBezTo>
                    <a:pt x="3651066" y="1039755"/>
                    <a:pt x="3652996" y="1050051"/>
                    <a:pt x="3649780" y="1058416"/>
                  </a:cubicBezTo>
                  <a:cubicBezTo>
                    <a:pt x="3628554" y="1078364"/>
                    <a:pt x="3622122" y="1106678"/>
                    <a:pt x="3612474" y="1132417"/>
                  </a:cubicBezTo>
                  <a:cubicBezTo>
                    <a:pt x="3600253" y="1165879"/>
                    <a:pt x="3577098" y="1194836"/>
                    <a:pt x="3569379" y="1230228"/>
                  </a:cubicBezTo>
                  <a:cubicBezTo>
                    <a:pt x="3568736" y="1234089"/>
                    <a:pt x="3563590" y="1235376"/>
                    <a:pt x="3559088" y="1236663"/>
                  </a:cubicBezTo>
                  <a:cubicBezTo>
                    <a:pt x="3547510" y="1227011"/>
                    <a:pt x="3532717" y="1231515"/>
                    <a:pt x="3520496" y="1225724"/>
                  </a:cubicBezTo>
                  <a:cubicBezTo>
                    <a:pt x="3509561" y="1220576"/>
                    <a:pt x="3503129" y="1210923"/>
                    <a:pt x="3495411" y="1202558"/>
                  </a:cubicBezTo>
                  <a:cubicBezTo>
                    <a:pt x="3494124" y="1199984"/>
                    <a:pt x="3492838" y="1197410"/>
                    <a:pt x="3492838" y="1194836"/>
                  </a:cubicBezTo>
                  <a:cubicBezTo>
                    <a:pt x="3488335" y="1178749"/>
                    <a:pt x="3480617" y="1195480"/>
                    <a:pt x="3474828" y="1192906"/>
                  </a:cubicBezTo>
                  <a:cubicBezTo>
                    <a:pt x="3465180" y="1195480"/>
                    <a:pt x="3454889" y="1194836"/>
                    <a:pt x="3448457" y="1186471"/>
                  </a:cubicBezTo>
                  <a:cubicBezTo>
                    <a:pt x="3427231" y="1158157"/>
                    <a:pt x="3392498" y="1137565"/>
                    <a:pt x="3395071" y="1095095"/>
                  </a:cubicBezTo>
                  <a:cubicBezTo>
                    <a:pt x="3395714" y="1086086"/>
                    <a:pt x="3387996" y="1080295"/>
                    <a:pt x="3383493" y="1073860"/>
                  </a:cubicBezTo>
                  <a:cubicBezTo>
                    <a:pt x="3369986" y="1054555"/>
                    <a:pt x="3368699" y="1037181"/>
                    <a:pt x="3389282" y="1022381"/>
                  </a:cubicBezTo>
                  <a:lnTo>
                    <a:pt x="3395151" y="1007902"/>
                  </a:lnTo>
                  <a:cubicBezTo>
                    <a:pt x="3393945" y="1004524"/>
                    <a:pt x="3389282" y="1002754"/>
                    <a:pt x="3380277" y="1003075"/>
                  </a:cubicBezTo>
                  <a:cubicBezTo>
                    <a:pt x="3365483" y="991493"/>
                    <a:pt x="3372559" y="976049"/>
                    <a:pt x="3372559" y="961892"/>
                  </a:cubicBezTo>
                  <a:cubicBezTo>
                    <a:pt x="3370629" y="958675"/>
                    <a:pt x="3377704" y="951596"/>
                    <a:pt x="3367413" y="952883"/>
                  </a:cubicBezTo>
                  <a:cubicBezTo>
                    <a:pt x="3359051" y="953527"/>
                    <a:pt x="3352619" y="949666"/>
                    <a:pt x="3347474" y="943231"/>
                  </a:cubicBezTo>
                  <a:cubicBezTo>
                    <a:pt x="3333323" y="914274"/>
                    <a:pt x="3357122" y="913630"/>
                    <a:pt x="3373845" y="907195"/>
                  </a:cubicBezTo>
                  <a:lnTo>
                    <a:pt x="3393141" y="902691"/>
                  </a:lnTo>
                  <a:cubicBezTo>
                    <a:pt x="3386709" y="903335"/>
                    <a:pt x="3376418" y="906552"/>
                    <a:pt x="3365483" y="909126"/>
                  </a:cubicBezTo>
                  <a:cubicBezTo>
                    <a:pt x="3353262" y="911056"/>
                    <a:pt x="3344258" y="906552"/>
                    <a:pt x="3343614" y="894325"/>
                  </a:cubicBezTo>
                  <a:cubicBezTo>
                    <a:pt x="3342971" y="880169"/>
                    <a:pt x="3355835" y="876951"/>
                    <a:pt x="3366770" y="873734"/>
                  </a:cubicBezTo>
                  <a:cubicBezTo>
                    <a:pt x="3372559" y="873734"/>
                    <a:pt x="3378991" y="874377"/>
                    <a:pt x="3384780" y="873734"/>
                  </a:cubicBezTo>
                  <a:cubicBezTo>
                    <a:pt x="3377704" y="873090"/>
                    <a:pt x="3370629" y="871160"/>
                    <a:pt x="3368699" y="862794"/>
                  </a:cubicBezTo>
                  <a:cubicBezTo>
                    <a:pt x="3368056" y="856360"/>
                    <a:pt x="3371915" y="852499"/>
                    <a:pt x="3377704" y="849925"/>
                  </a:cubicBezTo>
                  <a:cubicBezTo>
                    <a:pt x="3380277" y="848638"/>
                    <a:pt x="3382850" y="850568"/>
                    <a:pt x="3384136" y="847994"/>
                  </a:cubicBezTo>
                  <a:cubicBezTo>
                    <a:pt x="3380277" y="847994"/>
                    <a:pt x="3377061" y="847351"/>
                    <a:pt x="3373202" y="845421"/>
                  </a:cubicBezTo>
                  <a:cubicBezTo>
                    <a:pt x="3366770" y="838985"/>
                    <a:pt x="3366770" y="833194"/>
                    <a:pt x="3373845" y="826759"/>
                  </a:cubicBezTo>
                  <a:cubicBezTo>
                    <a:pt x="3381563" y="821611"/>
                    <a:pt x="3392498" y="824829"/>
                    <a:pt x="3399573" y="816463"/>
                  </a:cubicBezTo>
                  <a:cubicBezTo>
                    <a:pt x="3404719" y="808741"/>
                    <a:pt x="3408578" y="800376"/>
                    <a:pt x="3418226" y="797158"/>
                  </a:cubicBezTo>
                  <a:cubicBezTo>
                    <a:pt x="3419352" y="791850"/>
                    <a:pt x="3416940" y="790724"/>
                    <a:pt x="3417583" y="789436"/>
                  </a:cubicBezTo>
                  <a:cubicBezTo>
                    <a:pt x="3409221" y="767558"/>
                    <a:pt x="3428517" y="756619"/>
                    <a:pt x="3444598" y="735383"/>
                  </a:cubicBezTo>
                  <a:cubicBezTo>
                    <a:pt x="3406648" y="748253"/>
                    <a:pt x="3386709" y="728948"/>
                    <a:pt x="3364840" y="714148"/>
                  </a:cubicBezTo>
                  <a:cubicBezTo>
                    <a:pt x="3353262" y="701922"/>
                    <a:pt x="3357122" y="694843"/>
                    <a:pt x="3372559" y="691626"/>
                  </a:cubicBezTo>
                  <a:cubicBezTo>
                    <a:pt x="3383493" y="689695"/>
                    <a:pt x="3394428" y="692269"/>
                    <a:pt x="3404719" y="696774"/>
                  </a:cubicBezTo>
                  <a:cubicBezTo>
                    <a:pt x="3411794" y="697431"/>
                    <a:pt x="3422729" y="709635"/>
                    <a:pt x="3423372" y="690982"/>
                  </a:cubicBezTo>
                  <a:cubicBezTo>
                    <a:pt x="3422729" y="688408"/>
                    <a:pt x="3421442" y="686478"/>
                    <a:pt x="3420156" y="683904"/>
                  </a:cubicBezTo>
                  <a:cubicBezTo>
                    <a:pt x="3413724" y="674252"/>
                    <a:pt x="3409864" y="663312"/>
                    <a:pt x="3401503" y="654303"/>
                  </a:cubicBezTo>
                  <a:cubicBezTo>
                    <a:pt x="3400216" y="653016"/>
                    <a:pt x="3398930" y="651086"/>
                    <a:pt x="3397644" y="649155"/>
                  </a:cubicBezTo>
                  <a:cubicBezTo>
                    <a:pt x="3391855" y="655590"/>
                    <a:pt x="3393141" y="666530"/>
                    <a:pt x="3384136" y="670391"/>
                  </a:cubicBezTo>
                  <a:cubicBezTo>
                    <a:pt x="3374488" y="674252"/>
                    <a:pt x="3364840" y="677469"/>
                    <a:pt x="3353906" y="672321"/>
                  </a:cubicBezTo>
                  <a:cubicBezTo>
                    <a:pt x="3349403" y="656234"/>
                    <a:pt x="3364840" y="638860"/>
                    <a:pt x="3351976" y="622772"/>
                  </a:cubicBezTo>
                  <a:cubicBezTo>
                    <a:pt x="3355192" y="607329"/>
                    <a:pt x="3387352" y="610546"/>
                    <a:pt x="3376418" y="585450"/>
                  </a:cubicBezTo>
                  <a:cubicBezTo>
                    <a:pt x="3372559" y="582232"/>
                    <a:pt x="3374488" y="576441"/>
                    <a:pt x="3371272" y="573224"/>
                  </a:cubicBezTo>
                  <a:cubicBezTo>
                    <a:pt x="3362267" y="568076"/>
                    <a:pt x="3341685" y="568719"/>
                    <a:pt x="3359695" y="550058"/>
                  </a:cubicBezTo>
                  <a:cubicBezTo>
                    <a:pt x="3340398" y="538475"/>
                    <a:pt x="3362911" y="502439"/>
                    <a:pt x="3329464" y="499222"/>
                  </a:cubicBezTo>
                  <a:cubicBezTo>
                    <a:pt x="3317243" y="497935"/>
                    <a:pt x="3317243" y="488283"/>
                    <a:pt x="3316600" y="477987"/>
                  </a:cubicBezTo>
                  <a:cubicBezTo>
                    <a:pt x="3316600" y="465117"/>
                    <a:pt x="3323032" y="445812"/>
                    <a:pt x="3310811" y="440664"/>
                  </a:cubicBezTo>
                  <a:cubicBezTo>
                    <a:pt x="3289585" y="431655"/>
                    <a:pt x="3275435" y="411064"/>
                    <a:pt x="3251636" y="409133"/>
                  </a:cubicBezTo>
                  <a:cubicBezTo>
                    <a:pt x="3244561" y="408490"/>
                    <a:pt x="3240058" y="407203"/>
                    <a:pt x="3236199" y="402055"/>
                  </a:cubicBezTo>
                  <a:cubicBezTo>
                    <a:pt x="3228481" y="399481"/>
                    <a:pt x="3222692" y="390472"/>
                    <a:pt x="3213044" y="396263"/>
                  </a:cubicBezTo>
                  <a:cubicBezTo>
                    <a:pt x="3187316" y="380176"/>
                    <a:pt x="3170592" y="406559"/>
                    <a:pt x="3149367" y="411707"/>
                  </a:cubicBezTo>
                  <a:cubicBezTo>
                    <a:pt x="3127498" y="416855"/>
                    <a:pt x="3115920" y="413638"/>
                    <a:pt x="3106915" y="395620"/>
                  </a:cubicBezTo>
                  <a:cubicBezTo>
                    <a:pt x="3100483" y="383394"/>
                    <a:pt x="3091478" y="377602"/>
                    <a:pt x="3078614" y="378246"/>
                  </a:cubicBezTo>
                  <a:cubicBezTo>
                    <a:pt x="3079900" y="365376"/>
                    <a:pt x="3088262" y="362802"/>
                    <a:pt x="3094694" y="358297"/>
                  </a:cubicBezTo>
                  <a:cubicBezTo>
                    <a:pt x="3097910" y="353149"/>
                    <a:pt x="3106272" y="355080"/>
                    <a:pt x="3108201" y="348645"/>
                  </a:cubicBezTo>
                  <a:cubicBezTo>
                    <a:pt x="3103699" y="353149"/>
                    <a:pt x="3099197" y="349932"/>
                    <a:pt x="3094694" y="347358"/>
                  </a:cubicBezTo>
                  <a:cubicBezTo>
                    <a:pt x="3086332" y="332558"/>
                    <a:pt x="3058675" y="341567"/>
                    <a:pt x="3055459" y="317114"/>
                  </a:cubicBezTo>
                  <a:cubicBezTo>
                    <a:pt x="3074112" y="308749"/>
                    <a:pt x="3089548" y="324192"/>
                    <a:pt x="3106272" y="323549"/>
                  </a:cubicBezTo>
                  <a:cubicBezTo>
                    <a:pt x="3110774" y="323549"/>
                    <a:pt x="3117850" y="324836"/>
                    <a:pt x="3115920" y="317114"/>
                  </a:cubicBezTo>
                  <a:cubicBezTo>
                    <a:pt x="3115920" y="313896"/>
                    <a:pt x="3110774" y="311966"/>
                    <a:pt x="3107558" y="309392"/>
                  </a:cubicBezTo>
                  <a:cubicBezTo>
                    <a:pt x="3113347" y="299740"/>
                    <a:pt x="3122995" y="296522"/>
                    <a:pt x="3133286" y="293948"/>
                  </a:cubicBezTo>
                  <a:cubicBezTo>
                    <a:pt x="3141005" y="293305"/>
                    <a:pt x="3148723" y="293948"/>
                    <a:pt x="3160944" y="292661"/>
                  </a:cubicBezTo>
                  <a:cubicBezTo>
                    <a:pt x="3147437" y="293948"/>
                    <a:pt x="3138432" y="292661"/>
                    <a:pt x="3129427" y="293948"/>
                  </a:cubicBezTo>
                  <a:cubicBezTo>
                    <a:pt x="3116563" y="300383"/>
                    <a:pt x="3103056" y="304244"/>
                    <a:pt x="3088905" y="295879"/>
                  </a:cubicBezTo>
                  <a:cubicBezTo>
                    <a:pt x="3086332" y="282365"/>
                    <a:pt x="3074755" y="279148"/>
                    <a:pt x="3064464" y="274000"/>
                  </a:cubicBezTo>
                  <a:cubicBezTo>
                    <a:pt x="3043238" y="263061"/>
                    <a:pt x="3043881" y="252765"/>
                    <a:pt x="3065107" y="241825"/>
                  </a:cubicBezTo>
                  <a:cubicBezTo>
                    <a:pt x="3081187" y="234104"/>
                    <a:pt x="3096624" y="223808"/>
                    <a:pt x="3116563" y="228312"/>
                  </a:cubicBezTo>
                  <a:cubicBezTo>
                    <a:pt x="3124282" y="230243"/>
                    <a:pt x="3133286" y="230886"/>
                    <a:pt x="3137146" y="224451"/>
                  </a:cubicBezTo>
                  <a:cubicBezTo>
                    <a:pt x="3147437" y="206433"/>
                    <a:pt x="3163517" y="207720"/>
                    <a:pt x="3177668" y="214155"/>
                  </a:cubicBezTo>
                  <a:cubicBezTo>
                    <a:pt x="3204682" y="225738"/>
                    <a:pt x="3211757" y="190346"/>
                    <a:pt x="3237486" y="196137"/>
                  </a:cubicBezTo>
                  <a:cubicBezTo>
                    <a:pt x="3225908" y="180694"/>
                    <a:pt x="3216260" y="179407"/>
                    <a:pt x="3204039" y="188416"/>
                  </a:cubicBezTo>
                  <a:cubicBezTo>
                    <a:pt x="3191175" y="198068"/>
                    <a:pt x="3182170" y="194207"/>
                    <a:pt x="3174452" y="179407"/>
                  </a:cubicBezTo>
                  <a:cubicBezTo>
                    <a:pt x="3164803" y="160745"/>
                    <a:pt x="3180240" y="160745"/>
                    <a:pt x="3190532" y="158171"/>
                  </a:cubicBezTo>
                  <a:cubicBezTo>
                    <a:pt x="3212401" y="151093"/>
                    <a:pt x="3227838" y="120849"/>
                    <a:pt x="3257425" y="138223"/>
                  </a:cubicBezTo>
                  <a:cubicBezTo>
                    <a:pt x="3265143" y="118918"/>
                    <a:pt x="3277364" y="122779"/>
                    <a:pt x="3290872" y="131145"/>
                  </a:cubicBezTo>
                  <a:cubicBezTo>
                    <a:pt x="3291515" y="131779"/>
                    <a:pt x="3299233" y="125997"/>
                    <a:pt x="3299233" y="123423"/>
                  </a:cubicBezTo>
                  <a:cubicBezTo>
                    <a:pt x="3292801" y="85457"/>
                    <a:pt x="3321745" y="88674"/>
                    <a:pt x="3344258" y="84170"/>
                  </a:cubicBezTo>
                  <a:cubicBezTo>
                    <a:pt x="3351333" y="85457"/>
                    <a:pt x="3358408" y="88031"/>
                    <a:pt x="3362911" y="94466"/>
                  </a:cubicBezTo>
                  <a:cubicBezTo>
                    <a:pt x="3364840" y="96396"/>
                    <a:pt x="3366770" y="98970"/>
                    <a:pt x="3368056" y="102188"/>
                  </a:cubicBezTo>
                  <a:cubicBezTo>
                    <a:pt x="3369986" y="98327"/>
                    <a:pt x="3366127" y="96396"/>
                    <a:pt x="3364840" y="93822"/>
                  </a:cubicBezTo>
                  <a:cubicBezTo>
                    <a:pt x="3362911" y="89318"/>
                    <a:pt x="3362911" y="86100"/>
                    <a:pt x="3365483" y="82239"/>
                  </a:cubicBezTo>
                  <a:cubicBezTo>
                    <a:pt x="3380277" y="79022"/>
                    <a:pt x="3394428" y="78379"/>
                    <a:pt x="3408578" y="82883"/>
                  </a:cubicBezTo>
                  <a:cubicBezTo>
                    <a:pt x="3411151" y="82883"/>
                    <a:pt x="3413081" y="82239"/>
                    <a:pt x="3415010" y="82239"/>
                  </a:cubicBezTo>
                  <a:cubicBezTo>
                    <a:pt x="3425301" y="77092"/>
                    <a:pt x="3436879" y="84170"/>
                    <a:pt x="3446527" y="77092"/>
                  </a:cubicBezTo>
                  <a:cubicBezTo>
                    <a:pt x="3457462" y="70657"/>
                    <a:pt x="3465180" y="73231"/>
                    <a:pt x="3470969" y="84170"/>
                  </a:cubicBezTo>
                  <a:cubicBezTo>
                    <a:pt x="3469683" y="91892"/>
                    <a:pt x="3474185" y="97040"/>
                    <a:pt x="3479331" y="101544"/>
                  </a:cubicBezTo>
                  <a:cubicBezTo>
                    <a:pt x="3493481" y="102831"/>
                    <a:pt x="3507632" y="94466"/>
                    <a:pt x="3521782" y="100901"/>
                  </a:cubicBezTo>
                  <a:cubicBezTo>
                    <a:pt x="3529501" y="103475"/>
                    <a:pt x="3537219" y="106692"/>
                    <a:pt x="3544937" y="107979"/>
                  </a:cubicBezTo>
                  <a:lnTo>
                    <a:pt x="3558123" y="107014"/>
                  </a:lnTo>
                  <a:cubicBezTo>
                    <a:pt x="3560535" y="104918"/>
                    <a:pt x="3560374" y="100900"/>
                    <a:pt x="3555872" y="94466"/>
                  </a:cubicBezTo>
                  <a:cubicBezTo>
                    <a:pt x="3549440" y="85457"/>
                    <a:pt x="3541078" y="77092"/>
                    <a:pt x="3553299" y="68083"/>
                  </a:cubicBezTo>
                  <a:cubicBezTo>
                    <a:pt x="3562947" y="61648"/>
                    <a:pt x="3575168" y="62291"/>
                    <a:pt x="3584816" y="69370"/>
                  </a:cubicBezTo>
                  <a:cubicBezTo>
                    <a:pt x="3609258" y="87387"/>
                    <a:pt x="3646564" y="81596"/>
                    <a:pt x="3663287" y="113770"/>
                  </a:cubicBezTo>
                  <a:cubicBezTo>
                    <a:pt x="3665217" y="116346"/>
                    <a:pt x="3687729" y="126638"/>
                    <a:pt x="3681297" y="99614"/>
                  </a:cubicBezTo>
                  <a:cubicBezTo>
                    <a:pt x="3677438" y="82239"/>
                    <a:pt x="3703809" y="95109"/>
                    <a:pt x="3709598" y="82239"/>
                  </a:cubicBezTo>
                  <a:cubicBezTo>
                    <a:pt x="3715387" y="76448"/>
                    <a:pt x="3722462" y="77092"/>
                    <a:pt x="3725678" y="77092"/>
                  </a:cubicBezTo>
                  <a:cubicBezTo>
                    <a:pt x="3719246" y="75805"/>
                    <a:pt x="3707668" y="75805"/>
                    <a:pt x="3697377" y="71300"/>
                  </a:cubicBezTo>
                  <a:cubicBezTo>
                    <a:pt x="3694161" y="70657"/>
                    <a:pt x="3690302" y="70013"/>
                    <a:pt x="3687086" y="70013"/>
                  </a:cubicBezTo>
                  <a:cubicBezTo>
                    <a:pt x="3676151" y="58430"/>
                    <a:pt x="3667146" y="47491"/>
                    <a:pt x="3691588" y="42343"/>
                  </a:cubicBezTo>
                  <a:cubicBezTo>
                    <a:pt x="3697377" y="41056"/>
                    <a:pt x="3700593" y="38482"/>
                    <a:pt x="3702523" y="33334"/>
                  </a:cubicBezTo>
                  <a:cubicBezTo>
                    <a:pt x="3718603" y="25612"/>
                    <a:pt x="3733397" y="13386"/>
                    <a:pt x="3745617" y="41056"/>
                  </a:cubicBezTo>
                  <a:cubicBezTo>
                    <a:pt x="3756552" y="64222"/>
                    <a:pt x="3782280" y="59717"/>
                    <a:pt x="3803506" y="60361"/>
                  </a:cubicBezTo>
                  <a:cubicBezTo>
                    <a:pt x="3808008" y="60361"/>
                    <a:pt x="3812511" y="57143"/>
                    <a:pt x="3811224" y="52639"/>
                  </a:cubicBezTo>
                  <a:cubicBezTo>
                    <a:pt x="3795787" y="14673"/>
                    <a:pt x="3827948" y="25612"/>
                    <a:pt x="3844028" y="20464"/>
                  </a:cubicBezTo>
                  <a:cubicBezTo>
                    <a:pt x="3853676" y="17890"/>
                    <a:pt x="3863324" y="15960"/>
                    <a:pt x="3872972" y="13386"/>
                  </a:cubicBezTo>
                  <a:close/>
                  <a:moveTo>
                    <a:pt x="3031787" y="0"/>
                  </a:moveTo>
                  <a:cubicBezTo>
                    <a:pt x="3036289" y="1938"/>
                    <a:pt x="3040147" y="3877"/>
                    <a:pt x="3044649" y="5815"/>
                  </a:cubicBezTo>
                  <a:cubicBezTo>
                    <a:pt x="3058796" y="10338"/>
                    <a:pt x="3074230" y="9692"/>
                    <a:pt x="3086449" y="20030"/>
                  </a:cubicBezTo>
                  <a:cubicBezTo>
                    <a:pt x="3090950" y="22615"/>
                    <a:pt x="3096095" y="27784"/>
                    <a:pt x="3099953" y="19384"/>
                  </a:cubicBezTo>
                  <a:cubicBezTo>
                    <a:pt x="3110242" y="8400"/>
                    <a:pt x="3119889" y="20676"/>
                    <a:pt x="3130178" y="20030"/>
                  </a:cubicBezTo>
                  <a:cubicBezTo>
                    <a:pt x="3143039" y="25846"/>
                    <a:pt x="3157187" y="19384"/>
                    <a:pt x="3169405" y="24553"/>
                  </a:cubicBezTo>
                  <a:cubicBezTo>
                    <a:pt x="3182910" y="33599"/>
                    <a:pt x="3197058" y="38768"/>
                    <a:pt x="3213134" y="38768"/>
                  </a:cubicBezTo>
                  <a:cubicBezTo>
                    <a:pt x="3217636" y="45230"/>
                    <a:pt x="3223424" y="49107"/>
                    <a:pt x="3231784" y="43937"/>
                  </a:cubicBezTo>
                  <a:cubicBezTo>
                    <a:pt x="3259436" y="27784"/>
                    <a:pt x="3280657" y="56214"/>
                    <a:pt x="3311525" y="52983"/>
                  </a:cubicBezTo>
                  <a:cubicBezTo>
                    <a:pt x="3277442" y="90460"/>
                    <a:pt x="3236285" y="89167"/>
                    <a:pt x="3197058" y="94336"/>
                  </a:cubicBezTo>
                  <a:cubicBezTo>
                    <a:pt x="3186125" y="95629"/>
                    <a:pt x="3174550" y="94336"/>
                    <a:pt x="3163618" y="94336"/>
                  </a:cubicBezTo>
                  <a:cubicBezTo>
                    <a:pt x="3161045" y="115013"/>
                    <a:pt x="3142396" y="111136"/>
                    <a:pt x="3130821" y="117597"/>
                  </a:cubicBezTo>
                  <a:cubicBezTo>
                    <a:pt x="3144968" y="109844"/>
                    <a:pt x="3161688" y="111782"/>
                    <a:pt x="3177122" y="107905"/>
                  </a:cubicBezTo>
                  <a:cubicBezTo>
                    <a:pt x="3184196" y="107905"/>
                    <a:pt x="3191270" y="107905"/>
                    <a:pt x="3198344" y="107905"/>
                  </a:cubicBezTo>
                  <a:cubicBezTo>
                    <a:pt x="3167476" y="119536"/>
                    <a:pt x="3148184" y="152489"/>
                    <a:pt x="3110886" y="149258"/>
                  </a:cubicBezTo>
                  <a:cubicBezTo>
                    <a:pt x="3102526" y="148612"/>
                    <a:pt x="3089021" y="156366"/>
                    <a:pt x="3085806" y="162827"/>
                  </a:cubicBezTo>
                  <a:cubicBezTo>
                    <a:pt x="3071658" y="197719"/>
                    <a:pt x="3042077" y="191258"/>
                    <a:pt x="3015067" y="195781"/>
                  </a:cubicBezTo>
                  <a:cubicBezTo>
                    <a:pt x="2990631" y="199657"/>
                    <a:pt x="2967480" y="217103"/>
                    <a:pt x="2941114" y="200950"/>
                  </a:cubicBezTo>
                  <a:cubicBezTo>
                    <a:pt x="2944329" y="228088"/>
                    <a:pt x="2944329" y="228088"/>
                    <a:pt x="2967480" y="228087"/>
                  </a:cubicBezTo>
                  <a:cubicBezTo>
                    <a:pt x="2973268" y="228734"/>
                    <a:pt x="2980341" y="226795"/>
                    <a:pt x="2984200" y="233903"/>
                  </a:cubicBezTo>
                  <a:cubicBezTo>
                    <a:pt x="2988058" y="241657"/>
                    <a:pt x="2971338" y="241010"/>
                    <a:pt x="2975840" y="250057"/>
                  </a:cubicBezTo>
                  <a:cubicBezTo>
                    <a:pt x="2956548" y="256518"/>
                    <a:pt x="2950117" y="288179"/>
                    <a:pt x="2921179" y="276548"/>
                  </a:cubicBezTo>
                  <a:cubicBezTo>
                    <a:pt x="2910889" y="272025"/>
                    <a:pt x="2903173" y="283010"/>
                    <a:pt x="2898028" y="289471"/>
                  </a:cubicBezTo>
                  <a:cubicBezTo>
                    <a:pt x="2882594" y="308855"/>
                    <a:pt x="2865231" y="312086"/>
                    <a:pt x="2843367" y="303040"/>
                  </a:cubicBezTo>
                  <a:cubicBezTo>
                    <a:pt x="2841437" y="302394"/>
                    <a:pt x="2838865" y="303040"/>
                    <a:pt x="2838865" y="304978"/>
                  </a:cubicBezTo>
                  <a:cubicBezTo>
                    <a:pt x="2838865" y="306271"/>
                    <a:pt x="2842080" y="307563"/>
                    <a:pt x="2843367" y="308855"/>
                  </a:cubicBezTo>
                  <a:cubicBezTo>
                    <a:pt x="2855585" y="315317"/>
                    <a:pt x="2862659" y="327593"/>
                    <a:pt x="2876807" y="331470"/>
                  </a:cubicBezTo>
                  <a:cubicBezTo>
                    <a:pt x="2881308" y="332116"/>
                    <a:pt x="2891597" y="337285"/>
                    <a:pt x="2888382" y="346977"/>
                  </a:cubicBezTo>
                  <a:cubicBezTo>
                    <a:pt x="2886453" y="355377"/>
                    <a:pt x="2881308" y="361839"/>
                    <a:pt x="2872305" y="364423"/>
                  </a:cubicBezTo>
                  <a:cubicBezTo>
                    <a:pt x="2855585" y="368300"/>
                    <a:pt x="2838222" y="366362"/>
                    <a:pt x="2823431" y="359254"/>
                  </a:cubicBezTo>
                  <a:cubicBezTo>
                    <a:pt x="2790635" y="343747"/>
                    <a:pt x="2760410" y="341162"/>
                    <a:pt x="2722469" y="346977"/>
                  </a:cubicBezTo>
                  <a:cubicBezTo>
                    <a:pt x="2687743" y="352147"/>
                    <a:pt x="2645300" y="348270"/>
                    <a:pt x="2608644" y="332762"/>
                  </a:cubicBezTo>
                  <a:cubicBezTo>
                    <a:pt x="2603500" y="330178"/>
                    <a:pt x="2603500" y="326301"/>
                    <a:pt x="2603500" y="322424"/>
                  </a:cubicBezTo>
                  <a:cubicBezTo>
                    <a:pt x="2604143" y="313378"/>
                    <a:pt x="2609288" y="304978"/>
                    <a:pt x="2618291" y="304978"/>
                  </a:cubicBezTo>
                  <a:cubicBezTo>
                    <a:pt x="2638869" y="303686"/>
                    <a:pt x="2657518" y="291409"/>
                    <a:pt x="2679383" y="299163"/>
                  </a:cubicBezTo>
                  <a:lnTo>
                    <a:pt x="2678740" y="290117"/>
                  </a:lnTo>
                  <a:cubicBezTo>
                    <a:pt x="2671023" y="282363"/>
                    <a:pt x="2653017" y="288825"/>
                    <a:pt x="2652374" y="272671"/>
                  </a:cubicBezTo>
                  <a:cubicBezTo>
                    <a:pt x="2652374" y="264271"/>
                    <a:pt x="2663306" y="263625"/>
                    <a:pt x="2669737" y="261041"/>
                  </a:cubicBezTo>
                  <a:cubicBezTo>
                    <a:pt x="2682598" y="256518"/>
                    <a:pt x="2696103" y="250056"/>
                    <a:pt x="2709607" y="264271"/>
                  </a:cubicBezTo>
                  <a:cubicBezTo>
                    <a:pt x="2729542" y="284948"/>
                    <a:pt x="2751407" y="302394"/>
                    <a:pt x="2783561" y="296579"/>
                  </a:cubicBezTo>
                  <a:cubicBezTo>
                    <a:pt x="2794493" y="294640"/>
                    <a:pt x="2801567" y="291409"/>
                    <a:pt x="2797708" y="278487"/>
                  </a:cubicBezTo>
                  <a:cubicBezTo>
                    <a:pt x="2793850" y="264271"/>
                    <a:pt x="2785490" y="272671"/>
                    <a:pt x="2778416" y="275256"/>
                  </a:cubicBezTo>
                  <a:cubicBezTo>
                    <a:pt x="2768127" y="277840"/>
                    <a:pt x="2758481" y="283010"/>
                    <a:pt x="2748835" y="273964"/>
                  </a:cubicBezTo>
                  <a:cubicBezTo>
                    <a:pt x="2735973" y="260395"/>
                    <a:pt x="2756552" y="254579"/>
                    <a:pt x="2755265" y="241010"/>
                  </a:cubicBezTo>
                  <a:cubicBezTo>
                    <a:pt x="2737902" y="253287"/>
                    <a:pt x="2719896" y="242949"/>
                    <a:pt x="2701890" y="245533"/>
                  </a:cubicBezTo>
                  <a:cubicBezTo>
                    <a:pt x="2695460" y="246826"/>
                    <a:pt x="2689029" y="242949"/>
                    <a:pt x="2687100" y="235841"/>
                  </a:cubicBezTo>
                  <a:cubicBezTo>
                    <a:pt x="2685170" y="229380"/>
                    <a:pt x="2689672" y="224211"/>
                    <a:pt x="2694173" y="219688"/>
                  </a:cubicBezTo>
                  <a:cubicBezTo>
                    <a:pt x="2716681" y="200950"/>
                    <a:pt x="2741761" y="200950"/>
                    <a:pt x="2768127" y="210642"/>
                  </a:cubicBezTo>
                  <a:cubicBezTo>
                    <a:pt x="2775844" y="209350"/>
                    <a:pt x="2781631" y="214519"/>
                    <a:pt x="2787419" y="217103"/>
                  </a:cubicBezTo>
                  <a:cubicBezTo>
                    <a:pt x="2786776" y="215165"/>
                    <a:pt x="2784847" y="215811"/>
                    <a:pt x="2783561" y="214519"/>
                  </a:cubicBezTo>
                  <a:cubicBezTo>
                    <a:pt x="2777773" y="209996"/>
                    <a:pt x="2766198" y="207411"/>
                    <a:pt x="2775844" y="196427"/>
                  </a:cubicBezTo>
                  <a:cubicBezTo>
                    <a:pt x="2779702" y="195781"/>
                    <a:pt x="2784847" y="196427"/>
                    <a:pt x="2785490" y="191257"/>
                  </a:cubicBezTo>
                  <a:cubicBezTo>
                    <a:pt x="2785489" y="189319"/>
                    <a:pt x="2779702" y="188027"/>
                    <a:pt x="2778416" y="185442"/>
                  </a:cubicBezTo>
                  <a:cubicBezTo>
                    <a:pt x="2770056" y="171227"/>
                    <a:pt x="2735973" y="165412"/>
                    <a:pt x="2755909" y="144089"/>
                  </a:cubicBezTo>
                  <a:cubicBezTo>
                    <a:pt x="2766841" y="132459"/>
                    <a:pt x="2793850" y="145382"/>
                    <a:pt x="2811213" y="154427"/>
                  </a:cubicBezTo>
                  <a:cubicBezTo>
                    <a:pt x="2818930" y="158307"/>
                    <a:pt x="2824074" y="167997"/>
                    <a:pt x="2831148" y="173812"/>
                  </a:cubicBezTo>
                  <a:cubicBezTo>
                    <a:pt x="2845296" y="184150"/>
                    <a:pt x="2848511" y="182212"/>
                    <a:pt x="2854942" y="165412"/>
                  </a:cubicBezTo>
                  <a:cubicBezTo>
                    <a:pt x="2859444" y="153781"/>
                    <a:pt x="2870376" y="152489"/>
                    <a:pt x="2880665" y="150550"/>
                  </a:cubicBezTo>
                  <a:cubicBezTo>
                    <a:pt x="2892240" y="149905"/>
                    <a:pt x="2900600" y="142797"/>
                    <a:pt x="2907031" y="133105"/>
                  </a:cubicBezTo>
                  <a:cubicBezTo>
                    <a:pt x="2919892" y="126643"/>
                    <a:pt x="2934040" y="126643"/>
                    <a:pt x="2955905" y="133105"/>
                  </a:cubicBezTo>
                  <a:cubicBezTo>
                    <a:pt x="2942400" y="115659"/>
                    <a:pt x="2928252" y="106613"/>
                    <a:pt x="2946902" y="87875"/>
                  </a:cubicBezTo>
                  <a:cubicBezTo>
                    <a:pt x="2913462" y="95629"/>
                    <a:pt x="2899314" y="116951"/>
                    <a:pt x="2877450" y="125997"/>
                  </a:cubicBezTo>
                  <a:cubicBezTo>
                    <a:pt x="2838865" y="142151"/>
                    <a:pt x="2831148" y="141505"/>
                    <a:pt x="2804139" y="105967"/>
                  </a:cubicBezTo>
                  <a:cubicBezTo>
                    <a:pt x="2797708" y="96921"/>
                    <a:pt x="2791921" y="102090"/>
                    <a:pt x="2786776" y="105321"/>
                  </a:cubicBezTo>
                  <a:cubicBezTo>
                    <a:pt x="2777773" y="109844"/>
                    <a:pt x="2769413" y="113721"/>
                    <a:pt x="2762982" y="102090"/>
                  </a:cubicBezTo>
                  <a:cubicBezTo>
                    <a:pt x="2746262" y="94336"/>
                    <a:pt x="2728899" y="95629"/>
                    <a:pt x="2712179" y="101444"/>
                  </a:cubicBezTo>
                  <a:cubicBezTo>
                    <a:pt x="2698675" y="102090"/>
                    <a:pt x="2686456" y="98859"/>
                    <a:pt x="2674238" y="94336"/>
                  </a:cubicBezTo>
                  <a:cubicBezTo>
                    <a:pt x="2674881" y="78183"/>
                    <a:pt x="2693530" y="81414"/>
                    <a:pt x="2699318" y="71075"/>
                  </a:cubicBezTo>
                  <a:lnTo>
                    <a:pt x="2698400" y="69932"/>
                  </a:lnTo>
                  <a:cubicBezTo>
                    <a:pt x="2698475" y="70445"/>
                    <a:pt x="2698612" y="70942"/>
                    <a:pt x="2698751" y="71438"/>
                  </a:cubicBezTo>
                  <a:cubicBezTo>
                    <a:pt x="2684044" y="67516"/>
                    <a:pt x="2670617" y="58364"/>
                    <a:pt x="2652713" y="66862"/>
                  </a:cubicBezTo>
                  <a:cubicBezTo>
                    <a:pt x="2659746" y="38100"/>
                    <a:pt x="2684044" y="59018"/>
                    <a:pt x="2692357" y="43983"/>
                  </a:cubicBezTo>
                  <a:lnTo>
                    <a:pt x="2692625" y="45134"/>
                  </a:lnTo>
                  <a:cubicBezTo>
                    <a:pt x="2692444" y="44566"/>
                    <a:pt x="2692660" y="44253"/>
                    <a:pt x="2692887" y="43937"/>
                  </a:cubicBezTo>
                  <a:cubicBezTo>
                    <a:pt x="2717967" y="31015"/>
                    <a:pt x="2742404" y="40707"/>
                    <a:pt x="2767484" y="45230"/>
                  </a:cubicBezTo>
                  <a:cubicBezTo>
                    <a:pt x="2787419" y="50399"/>
                    <a:pt x="2771342" y="28430"/>
                    <a:pt x="2781631" y="25846"/>
                  </a:cubicBezTo>
                  <a:cubicBezTo>
                    <a:pt x="2809927" y="8400"/>
                    <a:pt x="2835007" y="23261"/>
                    <a:pt x="2860730" y="34245"/>
                  </a:cubicBezTo>
                  <a:cubicBezTo>
                    <a:pt x="2878093" y="41359"/>
                    <a:pt x="2890954" y="54922"/>
                    <a:pt x="2912819" y="32953"/>
                  </a:cubicBezTo>
                  <a:cubicBezTo>
                    <a:pt x="2940471" y="4523"/>
                    <a:pt x="2980985" y="9046"/>
                    <a:pt x="3015710" y="33599"/>
                  </a:cubicBezTo>
                  <a:cubicBezTo>
                    <a:pt x="3000920" y="7754"/>
                    <a:pt x="3011852" y="646"/>
                    <a:pt x="3031787" y="0"/>
                  </a:cubicBezTo>
                  <a:close/>
                </a:path>
              </a:pathLst>
            </a:custGeom>
            <a:solidFill>
              <a:srgbClr val="FFFFFF">
                <a:alpha val="29800"/>
              </a:srgbClr>
            </a:solidFill>
            <a:ln>
              <a:noFill/>
            </a:ln>
          </p:spPr>
          <p:txBody>
            <a:bodyPr spcFirstLastPara="1" wrap="square" lIns="91433" tIns="45700" rIns="91433" bIns="45700" anchor="t" anchorCtr="0">
              <a:noAutofit/>
            </a:bodyPr>
            <a:lstStyle/>
            <a:p>
              <a:pPr>
                <a:buClr>
                  <a:schemeClr val="dk1"/>
                </a:buClr>
                <a:buSzPts val="1400"/>
              </a:pPr>
              <a:endParaRPr>
                <a:latin typeface="Open Sans"/>
                <a:ea typeface="Open Sans"/>
                <a:cs typeface="Open Sans"/>
                <a:sym typeface="Open Sans"/>
              </a:endParaRPr>
            </a:p>
          </p:txBody>
        </p:sp>
        <p:sp>
          <p:nvSpPr>
            <p:cNvPr id="162" name="Google Shape;167;p35">
              <a:extLst>
                <a:ext uri="{FF2B5EF4-FFF2-40B4-BE49-F238E27FC236}">
                  <a16:creationId xmlns:a16="http://schemas.microsoft.com/office/drawing/2014/main" id="{59D8E798-D53A-5648-90B2-D2C7783EA829}"/>
                </a:ext>
              </a:extLst>
            </p:cNvPr>
            <p:cNvSpPr/>
            <p:nvPr/>
          </p:nvSpPr>
          <p:spPr>
            <a:xfrm>
              <a:off x="725214" y="4857903"/>
              <a:ext cx="124800" cy="124800"/>
            </a:xfrm>
            <a:prstGeom prst="ellipse">
              <a:avLst/>
            </a:prstGeom>
            <a:solidFill>
              <a:schemeClr val="accent2"/>
            </a:solidFill>
            <a:ln w="12700" cap="flat" cmpd="sng">
              <a:solidFill>
                <a:schemeClr val="accent2"/>
              </a:solidFill>
              <a:prstDash val="solid"/>
              <a:round/>
              <a:headEnd type="none" w="sm" len="sm"/>
              <a:tailEnd type="none" w="sm" len="sm"/>
            </a:ln>
          </p:spPr>
          <p:txBody>
            <a:bodyPr spcFirstLastPara="1" wrap="square" lIns="91433" tIns="45700" rIns="91433" bIns="45700" anchor="ctr" anchorCtr="0">
              <a:noAutofit/>
            </a:bodyPr>
            <a:lstStyle/>
            <a:p>
              <a:pPr algn="ctr">
                <a:buClr>
                  <a:schemeClr val="lt1"/>
                </a:buClr>
                <a:buSzPts val="1400"/>
              </a:pPr>
              <a:endParaRPr>
                <a:solidFill>
                  <a:srgbClr val="FFFFFF"/>
                </a:solidFill>
                <a:latin typeface="Open Sans"/>
                <a:ea typeface="Open Sans"/>
                <a:cs typeface="Open Sans"/>
                <a:sym typeface="Open Sans"/>
              </a:endParaRPr>
            </a:p>
          </p:txBody>
        </p:sp>
        <p:sp>
          <p:nvSpPr>
            <p:cNvPr id="163" name="Google Shape;168;p35">
              <a:extLst>
                <a:ext uri="{FF2B5EF4-FFF2-40B4-BE49-F238E27FC236}">
                  <a16:creationId xmlns:a16="http://schemas.microsoft.com/office/drawing/2014/main" id="{52952F5B-2D06-8448-8672-DAE3536B6EAA}"/>
                </a:ext>
              </a:extLst>
            </p:cNvPr>
            <p:cNvSpPr/>
            <p:nvPr/>
          </p:nvSpPr>
          <p:spPr>
            <a:xfrm>
              <a:off x="1218983" y="4847393"/>
              <a:ext cx="124800" cy="124800"/>
            </a:xfrm>
            <a:prstGeom prst="ellipse">
              <a:avLst/>
            </a:prstGeom>
            <a:solidFill>
              <a:schemeClr val="accent2"/>
            </a:solidFill>
            <a:ln w="12700" cap="flat" cmpd="sng">
              <a:solidFill>
                <a:schemeClr val="accent2"/>
              </a:solidFill>
              <a:prstDash val="solid"/>
              <a:round/>
              <a:headEnd type="none" w="sm" len="sm"/>
              <a:tailEnd type="none" w="sm" len="sm"/>
            </a:ln>
          </p:spPr>
          <p:txBody>
            <a:bodyPr spcFirstLastPara="1" wrap="square" lIns="91433" tIns="45700" rIns="91433" bIns="45700" anchor="ctr" anchorCtr="0">
              <a:noAutofit/>
            </a:bodyPr>
            <a:lstStyle/>
            <a:p>
              <a:pPr algn="ctr">
                <a:buClr>
                  <a:schemeClr val="lt1"/>
                </a:buClr>
                <a:buSzPts val="1400"/>
              </a:pPr>
              <a:endParaRPr>
                <a:solidFill>
                  <a:srgbClr val="FFFFFF"/>
                </a:solidFill>
                <a:latin typeface="Open Sans"/>
                <a:ea typeface="Open Sans"/>
                <a:cs typeface="Open Sans"/>
                <a:sym typeface="Open Sans"/>
              </a:endParaRPr>
            </a:p>
          </p:txBody>
        </p:sp>
        <p:sp>
          <p:nvSpPr>
            <p:cNvPr id="164" name="Google Shape;169;p35">
              <a:extLst>
                <a:ext uri="{FF2B5EF4-FFF2-40B4-BE49-F238E27FC236}">
                  <a16:creationId xmlns:a16="http://schemas.microsoft.com/office/drawing/2014/main" id="{04DF6181-4627-F245-84C6-F8DB6ADFDB33}"/>
                </a:ext>
              </a:extLst>
            </p:cNvPr>
            <p:cNvSpPr/>
            <p:nvPr/>
          </p:nvSpPr>
          <p:spPr>
            <a:xfrm>
              <a:off x="2317989" y="4907320"/>
              <a:ext cx="124800" cy="124800"/>
            </a:xfrm>
            <a:prstGeom prst="ellipse">
              <a:avLst/>
            </a:prstGeom>
            <a:solidFill>
              <a:schemeClr val="accent2"/>
            </a:solidFill>
            <a:ln w="12700" cap="flat" cmpd="sng">
              <a:solidFill>
                <a:schemeClr val="accent2"/>
              </a:solidFill>
              <a:prstDash val="solid"/>
              <a:round/>
              <a:headEnd type="none" w="sm" len="sm"/>
              <a:tailEnd type="none" w="sm" len="sm"/>
            </a:ln>
          </p:spPr>
          <p:txBody>
            <a:bodyPr spcFirstLastPara="1" wrap="square" lIns="91433" tIns="45700" rIns="91433" bIns="45700" anchor="ctr" anchorCtr="0">
              <a:noAutofit/>
            </a:bodyPr>
            <a:lstStyle/>
            <a:p>
              <a:pPr algn="ctr">
                <a:buClr>
                  <a:schemeClr val="lt1"/>
                </a:buClr>
                <a:buSzPts val="1400"/>
              </a:pPr>
              <a:endParaRPr>
                <a:solidFill>
                  <a:srgbClr val="FFFFFF"/>
                </a:solidFill>
                <a:latin typeface="Open Sans"/>
                <a:ea typeface="Open Sans"/>
                <a:cs typeface="Open Sans"/>
                <a:sym typeface="Open Sans"/>
              </a:endParaRPr>
            </a:p>
          </p:txBody>
        </p:sp>
        <p:sp>
          <p:nvSpPr>
            <p:cNvPr id="165" name="Google Shape;170;p35">
              <a:extLst>
                <a:ext uri="{FF2B5EF4-FFF2-40B4-BE49-F238E27FC236}">
                  <a16:creationId xmlns:a16="http://schemas.microsoft.com/office/drawing/2014/main" id="{BF06595B-DC13-1C4B-803B-07520EF055C7}"/>
                </a:ext>
              </a:extLst>
            </p:cNvPr>
            <p:cNvSpPr/>
            <p:nvPr/>
          </p:nvSpPr>
          <p:spPr>
            <a:xfrm>
              <a:off x="1944879" y="4668352"/>
              <a:ext cx="124800" cy="124800"/>
            </a:xfrm>
            <a:prstGeom prst="ellipse">
              <a:avLst/>
            </a:prstGeom>
            <a:solidFill>
              <a:schemeClr val="accent2"/>
            </a:solidFill>
            <a:ln w="12700" cap="flat" cmpd="sng">
              <a:solidFill>
                <a:schemeClr val="accent2"/>
              </a:solidFill>
              <a:prstDash val="solid"/>
              <a:round/>
              <a:headEnd type="none" w="sm" len="sm"/>
              <a:tailEnd type="none" w="sm" len="sm"/>
            </a:ln>
          </p:spPr>
          <p:txBody>
            <a:bodyPr spcFirstLastPara="1" wrap="square" lIns="91433" tIns="45700" rIns="91433" bIns="45700" anchor="ctr" anchorCtr="0">
              <a:noAutofit/>
            </a:bodyPr>
            <a:lstStyle/>
            <a:p>
              <a:pPr algn="ctr">
                <a:buClr>
                  <a:schemeClr val="lt1"/>
                </a:buClr>
                <a:buSzPts val="1400"/>
              </a:pPr>
              <a:endParaRPr>
                <a:solidFill>
                  <a:srgbClr val="FFFFFF"/>
                </a:solidFill>
                <a:latin typeface="Open Sans"/>
                <a:ea typeface="Open Sans"/>
                <a:cs typeface="Open Sans"/>
                <a:sym typeface="Open Sans"/>
              </a:endParaRPr>
            </a:p>
          </p:txBody>
        </p:sp>
      </p:grpSp>
      <p:cxnSp>
        <p:nvCxnSpPr>
          <p:cNvPr id="166" name="Google Shape;171;p35">
            <a:extLst>
              <a:ext uri="{FF2B5EF4-FFF2-40B4-BE49-F238E27FC236}">
                <a16:creationId xmlns:a16="http://schemas.microsoft.com/office/drawing/2014/main" id="{9F396D20-4193-E547-A7E2-56C01E61DFB3}"/>
              </a:ext>
            </a:extLst>
          </p:cNvPr>
          <p:cNvCxnSpPr/>
          <p:nvPr/>
        </p:nvCxnSpPr>
        <p:spPr>
          <a:xfrm rot="10800000">
            <a:off x="6839976" y="2742959"/>
            <a:ext cx="613600" cy="0"/>
          </a:xfrm>
          <a:prstGeom prst="straightConnector1">
            <a:avLst/>
          </a:prstGeom>
          <a:noFill/>
          <a:ln w="12700" cap="flat" cmpd="sng">
            <a:solidFill>
              <a:schemeClr val="accent4"/>
            </a:solidFill>
            <a:prstDash val="dash"/>
            <a:round/>
            <a:headEnd type="none" w="sm" len="sm"/>
            <a:tailEnd type="none" w="sm" len="sm"/>
          </a:ln>
        </p:spPr>
      </p:cxnSp>
      <p:sp>
        <p:nvSpPr>
          <p:cNvPr id="167" name="Google Shape;172;p35">
            <a:extLst>
              <a:ext uri="{FF2B5EF4-FFF2-40B4-BE49-F238E27FC236}">
                <a16:creationId xmlns:a16="http://schemas.microsoft.com/office/drawing/2014/main" id="{7D8E3C0A-A85B-1647-A804-B30EE159378E}"/>
              </a:ext>
            </a:extLst>
          </p:cNvPr>
          <p:cNvSpPr/>
          <p:nvPr/>
        </p:nvSpPr>
        <p:spPr>
          <a:xfrm>
            <a:off x="1085851" y="5489602"/>
            <a:ext cx="6367736" cy="278508"/>
          </a:xfrm>
          <a:custGeom>
            <a:avLst/>
            <a:gdLst/>
            <a:ahLst/>
            <a:cxnLst/>
            <a:rect l="l" t="t" r="r" b="b"/>
            <a:pathLst>
              <a:path w="111682" h="439750" extrusionOk="0">
                <a:moveTo>
                  <a:pt x="0" y="0"/>
                </a:moveTo>
                <a:lnTo>
                  <a:pt x="0" y="439750"/>
                </a:lnTo>
                <a:lnTo>
                  <a:pt x="111682" y="439750"/>
                </a:lnTo>
              </a:path>
            </a:pathLst>
          </a:custGeom>
          <a:noFill/>
          <a:ln w="12700" cap="flat" cmpd="sng">
            <a:solidFill>
              <a:schemeClr val="accent4"/>
            </a:solidFill>
            <a:prstDash val="dash"/>
            <a:round/>
            <a:headEnd type="none" w="sm" len="sm"/>
            <a:tailEnd type="none" w="sm" len="sm"/>
          </a:ln>
        </p:spPr>
        <p:txBody>
          <a:bodyPr spcFirstLastPara="1" wrap="square" lIns="91433" tIns="45700" rIns="91433" bIns="45700" anchor="ctr" anchorCtr="0">
            <a:noAutofit/>
          </a:bodyPr>
          <a:lstStyle/>
          <a:p>
            <a:pPr algn="ctr">
              <a:buClr>
                <a:schemeClr val="lt1"/>
              </a:buClr>
              <a:buSzPts val="1400"/>
            </a:pPr>
            <a:endParaRPr>
              <a:solidFill>
                <a:srgbClr val="FFFFFF"/>
              </a:solidFill>
              <a:latin typeface="Open Sans"/>
              <a:ea typeface="Open Sans"/>
              <a:cs typeface="Open Sans"/>
              <a:sym typeface="Open Sans"/>
            </a:endParaRPr>
          </a:p>
        </p:txBody>
      </p:sp>
      <p:grpSp>
        <p:nvGrpSpPr>
          <p:cNvPr id="169" name="Google Shape;174;p35">
            <a:extLst>
              <a:ext uri="{FF2B5EF4-FFF2-40B4-BE49-F238E27FC236}">
                <a16:creationId xmlns:a16="http://schemas.microsoft.com/office/drawing/2014/main" id="{B6EDE50F-840A-404B-8094-14DF0038479F}"/>
              </a:ext>
            </a:extLst>
          </p:cNvPr>
          <p:cNvGrpSpPr/>
          <p:nvPr/>
        </p:nvGrpSpPr>
        <p:grpSpPr>
          <a:xfrm>
            <a:off x="464054" y="1288247"/>
            <a:ext cx="2348100" cy="717863"/>
            <a:chOff x="397565" y="1099066"/>
            <a:chExt cx="2348100" cy="717862"/>
          </a:xfrm>
        </p:grpSpPr>
        <p:sp>
          <p:nvSpPr>
            <p:cNvPr id="170" name="Google Shape;175;p35">
              <a:extLst>
                <a:ext uri="{FF2B5EF4-FFF2-40B4-BE49-F238E27FC236}">
                  <a16:creationId xmlns:a16="http://schemas.microsoft.com/office/drawing/2014/main" id="{3FD75F31-BC6F-C845-91B8-1E0362304072}"/>
                </a:ext>
              </a:extLst>
            </p:cNvPr>
            <p:cNvSpPr txBox="1"/>
            <p:nvPr/>
          </p:nvSpPr>
          <p:spPr>
            <a:xfrm>
              <a:off x="397565" y="1099066"/>
              <a:ext cx="923700" cy="261600"/>
            </a:xfrm>
            <a:prstGeom prst="rect">
              <a:avLst/>
            </a:prstGeom>
            <a:solidFill>
              <a:schemeClr val="accent2"/>
            </a:solidFill>
            <a:ln>
              <a:noFill/>
            </a:ln>
          </p:spPr>
          <p:txBody>
            <a:bodyPr spcFirstLastPara="1" wrap="square" lIns="91433" tIns="45700" rIns="91433" bIns="45700" anchor="t" anchorCtr="0">
              <a:noAutofit/>
            </a:bodyPr>
            <a:lstStyle/>
            <a:p>
              <a:pPr>
                <a:buClr>
                  <a:srgbClr val="0A1828"/>
                </a:buClr>
                <a:buSzPts val="800"/>
              </a:pPr>
              <a:r>
                <a:rPr lang="en" sz="1067" b="1">
                  <a:solidFill>
                    <a:srgbClr val="0A1828"/>
                  </a:solidFill>
                  <a:latin typeface="Open Sans"/>
                  <a:ea typeface="Open Sans"/>
                  <a:cs typeface="Open Sans"/>
                  <a:sym typeface="Open Sans"/>
                </a:rPr>
                <a:t>FOUNDED:</a:t>
              </a:r>
              <a:endParaRPr sz="1467"/>
            </a:p>
          </p:txBody>
        </p:sp>
        <p:sp>
          <p:nvSpPr>
            <p:cNvPr id="171" name="Google Shape;176;p35">
              <a:extLst>
                <a:ext uri="{FF2B5EF4-FFF2-40B4-BE49-F238E27FC236}">
                  <a16:creationId xmlns:a16="http://schemas.microsoft.com/office/drawing/2014/main" id="{60BB62DA-E3EC-BB4E-8705-DE9740F2474F}"/>
                </a:ext>
              </a:extLst>
            </p:cNvPr>
            <p:cNvSpPr txBox="1"/>
            <p:nvPr/>
          </p:nvSpPr>
          <p:spPr>
            <a:xfrm>
              <a:off x="397565" y="1386128"/>
              <a:ext cx="2348100" cy="430800"/>
            </a:xfrm>
            <a:prstGeom prst="rect">
              <a:avLst/>
            </a:prstGeom>
            <a:noFill/>
            <a:ln>
              <a:noFill/>
            </a:ln>
          </p:spPr>
          <p:txBody>
            <a:bodyPr spcFirstLastPara="1" wrap="square" lIns="0" tIns="0" rIns="0" bIns="0" anchor="t" anchorCtr="0">
              <a:noAutofit/>
            </a:bodyPr>
            <a:lstStyle/>
            <a:p>
              <a:pPr>
                <a:buClr>
                  <a:srgbClr val="FFFFFF"/>
                </a:buClr>
                <a:buSzPts val="2100"/>
              </a:pPr>
              <a:r>
                <a:rPr lang="en" sz="2800" dirty="0">
                  <a:solidFill>
                    <a:srgbClr val="FFFFFF"/>
                  </a:solidFill>
                  <a:latin typeface="Raleway" panose="020B0503030101060003" pitchFamily="34" charset="77"/>
                  <a:ea typeface="Open Sans Light"/>
                  <a:cs typeface="Open Sans Light"/>
                  <a:sym typeface="Open Sans Light"/>
                </a:rPr>
                <a:t>November 2017</a:t>
              </a:r>
              <a:endParaRPr sz="1467" dirty="0">
                <a:latin typeface="Raleway" panose="020B0503030101060003" pitchFamily="34" charset="77"/>
              </a:endParaRPr>
            </a:p>
          </p:txBody>
        </p:sp>
      </p:grpSp>
      <p:grpSp>
        <p:nvGrpSpPr>
          <p:cNvPr id="172" name="Google Shape;177;p35">
            <a:extLst>
              <a:ext uri="{FF2B5EF4-FFF2-40B4-BE49-F238E27FC236}">
                <a16:creationId xmlns:a16="http://schemas.microsoft.com/office/drawing/2014/main" id="{47121DBA-2CB4-AE4F-9FD2-F2AFCF708716}"/>
              </a:ext>
            </a:extLst>
          </p:cNvPr>
          <p:cNvGrpSpPr/>
          <p:nvPr/>
        </p:nvGrpSpPr>
        <p:grpSpPr>
          <a:xfrm>
            <a:off x="464053" y="2600925"/>
            <a:ext cx="2432225" cy="717863"/>
            <a:chOff x="1926819" y="1099066"/>
            <a:chExt cx="2432225" cy="717862"/>
          </a:xfrm>
        </p:grpSpPr>
        <p:sp>
          <p:nvSpPr>
            <p:cNvPr id="173" name="Google Shape;178;p35">
              <a:extLst>
                <a:ext uri="{FF2B5EF4-FFF2-40B4-BE49-F238E27FC236}">
                  <a16:creationId xmlns:a16="http://schemas.microsoft.com/office/drawing/2014/main" id="{450F6B37-5574-0D4B-95FB-F69F78C42FD8}"/>
                </a:ext>
              </a:extLst>
            </p:cNvPr>
            <p:cNvSpPr txBox="1"/>
            <p:nvPr/>
          </p:nvSpPr>
          <p:spPr>
            <a:xfrm>
              <a:off x="1926820" y="1099066"/>
              <a:ext cx="1353300" cy="261600"/>
            </a:xfrm>
            <a:prstGeom prst="rect">
              <a:avLst/>
            </a:prstGeom>
            <a:solidFill>
              <a:schemeClr val="accent2"/>
            </a:solidFill>
            <a:ln>
              <a:noFill/>
            </a:ln>
          </p:spPr>
          <p:txBody>
            <a:bodyPr spcFirstLastPara="1" wrap="square" lIns="91433" tIns="45700" rIns="91433" bIns="45700" anchor="t" anchorCtr="0">
              <a:noAutofit/>
            </a:bodyPr>
            <a:lstStyle/>
            <a:p>
              <a:pPr>
                <a:buClr>
                  <a:srgbClr val="0A1828"/>
                </a:buClr>
                <a:buSzPts val="800"/>
              </a:pPr>
              <a:r>
                <a:rPr lang="en" sz="1067" b="1">
                  <a:solidFill>
                    <a:srgbClr val="0A1828"/>
                  </a:solidFill>
                  <a:latin typeface="Open Sans"/>
                  <a:ea typeface="Open Sans"/>
                  <a:cs typeface="Open Sans"/>
                  <a:sym typeface="Open Sans"/>
                </a:rPr>
                <a:t>HEADQUARTERS:</a:t>
              </a:r>
              <a:endParaRPr sz="1467"/>
            </a:p>
          </p:txBody>
        </p:sp>
        <p:sp>
          <p:nvSpPr>
            <p:cNvPr id="174" name="Google Shape;179;p35">
              <a:extLst>
                <a:ext uri="{FF2B5EF4-FFF2-40B4-BE49-F238E27FC236}">
                  <a16:creationId xmlns:a16="http://schemas.microsoft.com/office/drawing/2014/main" id="{173380E7-8C86-0D43-A024-DB492F0D2DE0}"/>
                </a:ext>
              </a:extLst>
            </p:cNvPr>
            <p:cNvSpPr txBox="1"/>
            <p:nvPr/>
          </p:nvSpPr>
          <p:spPr>
            <a:xfrm>
              <a:off x="1926819" y="1386128"/>
              <a:ext cx="2432225" cy="430800"/>
            </a:xfrm>
            <a:prstGeom prst="rect">
              <a:avLst/>
            </a:prstGeom>
            <a:noFill/>
            <a:ln>
              <a:noFill/>
            </a:ln>
          </p:spPr>
          <p:txBody>
            <a:bodyPr spcFirstLastPara="1" wrap="square" lIns="0" tIns="0" rIns="0" bIns="0" anchor="t" anchorCtr="0">
              <a:noAutofit/>
            </a:bodyPr>
            <a:lstStyle/>
            <a:p>
              <a:pPr>
                <a:buClr>
                  <a:srgbClr val="FFFFFF"/>
                </a:buClr>
                <a:buSzPts val="2100"/>
              </a:pPr>
              <a:r>
                <a:rPr lang="en" sz="2800" dirty="0">
                  <a:solidFill>
                    <a:srgbClr val="FFFFFF"/>
                  </a:solidFill>
                  <a:latin typeface="Raleway" panose="020B0503030101060003" pitchFamily="34" charset="77"/>
                  <a:ea typeface="Open Sans Light"/>
                  <a:cs typeface="Open Sans Light"/>
                  <a:sym typeface="Open Sans Light"/>
                </a:rPr>
                <a:t>San Francisco</a:t>
              </a:r>
              <a:endParaRPr sz="1467" dirty="0">
                <a:latin typeface="Raleway" panose="020B0503030101060003" pitchFamily="34" charset="77"/>
              </a:endParaRPr>
            </a:p>
          </p:txBody>
        </p:sp>
      </p:grpSp>
      <p:grpSp>
        <p:nvGrpSpPr>
          <p:cNvPr id="175" name="Google Shape;180;p35">
            <a:extLst>
              <a:ext uri="{FF2B5EF4-FFF2-40B4-BE49-F238E27FC236}">
                <a16:creationId xmlns:a16="http://schemas.microsoft.com/office/drawing/2014/main" id="{3E248199-9263-5341-BEC7-90E7C27D756E}"/>
              </a:ext>
            </a:extLst>
          </p:cNvPr>
          <p:cNvGrpSpPr/>
          <p:nvPr/>
        </p:nvGrpSpPr>
        <p:grpSpPr>
          <a:xfrm>
            <a:off x="464054" y="3715995"/>
            <a:ext cx="1806420" cy="690264"/>
            <a:chOff x="348040" y="2325601"/>
            <a:chExt cx="1354815" cy="517698"/>
          </a:xfrm>
        </p:grpSpPr>
        <p:sp>
          <p:nvSpPr>
            <p:cNvPr id="176" name="Google Shape;181;p35">
              <a:extLst>
                <a:ext uri="{FF2B5EF4-FFF2-40B4-BE49-F238E27FC236}">
                  <a16:creationId xmlns:a16="http://schemas.microsoft.com/office/drawing/2014/main" id="{D4858288-13A4-3449-AABE-3CE34D5A797F}"/>
                </a:ext>
              </a:extLst>
            </p:cNvPr>
            <p:cNvSpPr txBox="1"/>
            <p:nvPr/>
          </p:nvSpPr>
          <p:spPr>
            <a:xfrm>
              <a:off x="348040" y="2325601"/>
              <a:ext cx="898500" cy="196200"/>
            </a:xfrm>
            <a:prstGeom prst="rect">
              <a:avLst/>
            </a:prstGeom>
            <a:solidFill>
              <a:schemeClr val="accent2"/>
            </a:solidFill>
            <a:ln>
              <a:noFill/>
            </a:ln>
          </p:spPr>
          <p:txBody>
            <a:bodyPr spcFirstLastPara="1" wrap="square" lIns="91433" tIns="45700" rIns="91433" bIns="45700" anchor="t" anchorCtr="0">
              <a:noAutofit/>
            </a:bodyPr>
            <a:lstStyle/>
            <a:p>
              <a:pPr>
                <a:buClr>
                  <a:srgbClr val="0A1828"/>
                </a:buClr>
                <a:buSzPts val="800"/>
              </a:pPr>
              <a:r>
                <a:rPr lang="en" sz="1067" b="1">
                  <a:solidFill>
                    <a:srgbClr val="0A1828"/>
                  </a:solidFill>
                  <a:latin typeface="Open Sans"/>
                  <a:ea typeface="Open Sans"/>
                  <a:cs typeface="Open Sans"/>
                  <a:sym typeface="Open Sans"/>
                </a:rPr>
                <a:t>ENGINEERING:</a:t>
              </a:r>
              <a:endParaRPr sz="1467"/>
            </a:p>
          </p:txBody>
        </p:sp>
        <p:sp>
          <p:nvSpPr>
            <p:cNvPr id="177" name="Google Shape;182;p35">
              <a:extLst>
                <a:ext uri="{FF2B5EF4-FFF2-40B4-BE49-F238E27FC236}">
                  <a16:creationId xmlns:a16="http://schemas.microsoft.com/office/drawing/2014/main" id="{82D38ECB-7BB0-AF43-8B58-B44B4811CFCF}"/>
                </a:ext>
              </a:extLst>
            </p:cNvPr>
            <p:cNvSpPr txBox="1"/>
            <p:nvPr/>
          </p:nvSpPr>
          <p:spPr>
            <a:xfrm>
              <a:off x="348055" y="2540900"/>
              <a:ext cx="1354800" cy="302400"/>
            </a:xfrm>
            <a:prstGeom prst="rect">
              <a:avLst/>
            </a:prstGeom>
            <a:noFill/>
            <a:ln>
              <a:noFill/>
            </a:ln>
          </p:spPr>
          <p:txBody>
            <a:bodyPr spcFirstLastPara="1" wrap="square" lIns="0" tIns="0" rIns="0" bIns="0" anchor="t" anchorCtr="0">
              <a:noAutofit/>
            </a:bodyPr>
            <a:lstStyle/>
            <a:p>
              <a:pPr>
                <a:buClr>
                  <a:srgbClr val="FFFFFF"/>
                </a:buClr>
                <a:buSzPts val="2100"/>
              </a:pPr>
              <a:r>
                <a:rPr lang="en" sz="2800" dirty="0">
                  <a:solidFill>
                    <a:srgbClr val="FFFFFF"/>
                  </a:solidFill>
                  <a:latin typeface="Raleway" panose="020B0503030101060003" pitchFamily="34" charset="77"/>
                  <a:ea typeface="Open Sans Light"/>
                  <a:cs typeface="Open Sans Light"/>
                  <a:sym typeface="Open Sans Light"/>
                </a:rPr>
                <a:t>Tel Aviv</a:t>
              </a:r>
              <a:endParaRPr sz="1467" dirty="0">
                <a:latin typeface="Raleway" panose="020B0503030101060003" pitchFamily="34" charset="77"/>
              </a:endParaRPr>
            </a:p>
          </p:txBody>
        </p:sp>
      </p:grpSp>
      <p:grpSp>
        <p:nvGrpSpPr>
          <p:cNvPr id="178" name="Google Shape;183;p35">
            <a:extLst>
              <a:ext uri="{FF2B5EF4-FFF2-40B4-BE49-F238E27FC236}">
                <a16:creationId xmlns:a16="http://schemas.microsoft.com/office/drawing/2014/main" id="{E5730B1C-ACCE-5D4B-A1F7-A1C2B253A65D}"/>
              </a:ext>
            </a:extLst>
          </p:cNvPr>
          <p:cNvGrpSpPr/>
          <p:nvPr/>
        </p:nvGrpSpPr>
        <p:grpSpPr>
          <a:xfrm>
            <a:off x="2998364" y="545251"/>
            <a:ext cx="3830320" cy="3830320"/>
            <a:chOff x="2942898" y="385918"/>
            <a:chExt cx="4214700" cy="4214700"/>
          </a:xfrm>
        </p:grpSpPr>
        <p:sp>
          <p:nvSpPr>
            <p:cNvPr id="179" name="Google Shape;184;p35">
              <a:extLst>
                <a:ext uri="{FF2B5EF4-FFF2-40B4-BE49-F238E27FC236}">
                  <a16:creationId xmlns:a16="http://schemas.microsoft.com/office/drawing/2014/main" id="{4F6322A4-14FB-AA48-8F07-2D61751FA1C1}"/>
                </a:ext>
              </a:extLst>
            </p:cNvPr>
            <p:cNvSpPr/>
            <p:nvPr/>
          </p:nvSpPr>
          <p:spPr>
            <a:xfrm>
              <a:off x="3309712" y="752732"/>
              <a:ext cx="3480900" cy="3480900"/>
            </a:xfrm>
            <a:prstGeom prst="ellipse">
              <a:avLst/>
            </a:prstGeom>
            <a:solidFill>
              <a:srgbClr val="FFFFFF">
                <a:alpha val="20000"/>
              </a:srgbClr>
            </a:solidFill>
            <a:ln>
              <a:noFill/>
            </a:ln>
          </p:spPr>
          <p:txBody>
            <a:bodyPr spcFirstLastPara="1" wrap="square" lIns="91433" tIns="45700" rIns="91433" bIns="45700" anchor="ctr" anchorCtr="0">
              <a:noAutofit/>
            </a:bodyPr>
            <a:lstStyle/>
            <a:p>
              <a:pPr algn="ctr">
                <a:buClr>
                  <a:schemeClr val="lt1"/>
                </a:buClr>
                <a:buSzPts val="1400"/>
              </a:pPr>
              <a:endParaRPr>
                <a:solidFill>
                  <a:srgbClr val="FFFFFF"/>
                </a:solidFill>
                <a:latin typeface="Open Sans"/>
                <a:ea typeface="Open Sans"/>
                <a:cs typeface="Open Sans"/>
                <a:sym typeface="Open Sans"/>
              </a:endParaRPr>
            </a:p>
          </p:txBody>
        </p:sp>
        <p:sp>
          <p:nvSpPr>
            <p:cNvPr id="180" name="Google Shape;185;p35">
              <a:extLst>
                <a:ext uri="{FF2B5EF4-FFF2-40B4-BE49-F238E27FC236}">
                  <a16:creationId xmlns:a16="http://schemas.microsoft.com/office/drawing/2014/main" id="{7C8EC9FA-D6AD-5F4C-8823-2FAB0D38FF67}"/>
                </a:ext>
              </a:extLst>
            </p:cNvPr>
            <p:cNvSpPr/>
            <p:nvPr/>
          </p:nvSpPr>
          <p:spPr>
            <a:xfrm>
              <a:off x="3541520" y="984540"/>
              <a:ext cx="3017400" cy="3017400"/>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33" tIns="45700" rIns="91433" bIns="45700" anchor="ctr" anchorCtr="0">
              <a:noAutofit/>
            </a:bodyPr>
            <a:lstStyle/>
            <a:p>
              <a:pPr algn="ctr">
                <a:buClr>
                  <a:schemeClr val="lt1"/>
                </a:buClr>
                <a:buSzPts val="1400"/>
              </a:pPr>
              <a:endParaRPr>
                <a:solidFill>
                  <a:srgbClr val="FFFFFF"/>
                </a:solidFill>
                <a:latin typeface="Open Sans"/>
                <a:ea typeface="Open Sans"/>
                <a:cs typeface="Open Sans"/>
                <a:sym typeface="Open Sans"/>
              </a:endParaRPr>
            </a:p>
          </p:txBody>
        </p:sp>
        <p:sp>
          <p:nvSpPr>
            <p:cNvPr id="182" name="Google Shape;187;p35">
              <a:extLst>
                <a:ext uri="{FF2B5EF4-FFF2-40B4-BE49-F238E27FC236}">
                  <a16:creationId xmlns:a16="http://schemas.microsoft.com/office/drawing/2014/main" id="{890BC6CC-A2EC-0841-95B5-20764DAA599B}"/>
                </a:ext>
              </a:extLst>
            </p:cNvPr>
            <p:cNvSpPr/>
            <p:nvPr/>
          </p:nvSpPr>
          <p:spPr>
            <a:xfrm>
              <a:off x="2942898" y="385918"/>
              <a:ext cx="4214700" cy="4214700"/>
            </a:xfrm>
            <a:prstGeom prst="ellipse">
              <a:avLst/>
            </a:prstGeom>
            <a:noFill/>
            <a:ln w="25400" cap="flat" cmpd="sng">
              <a:solidFill>
                <a:schemeClr val="accent4"/>
              </a:solidFill>
              <a:prstDash val="solid"/>
              <a:round/>
              <a:headEnd type="none" w="sm" len="sm"/>
              <a:tailEnd type="none" w="sm" len="sm"/>
            </a:ln>
          </p:spPr>
          <p:txBody>
            <a:bodyPr spcFirstLastPara="1" wrap="square" lIns="91433" tIns="45700" rIns="91433" bIns="45700" anchor="ctr" anchorCtr="0">
              <a:noAutofit/>
            </a:bodyPr>
            <a:lstStyle/>
            <a:p>
              <a:pPr algn="ctr">
                <a:buClr>
                  <a:schemeClr val="lt1"/>
                </a:buClr>
                <a:buSzPts val="1400"/>
              </a:pPr>
              <a:endParaRPr>
                <a:solidFill>
                  <a:srgbClr val="FFFFFF"/>
                </a:solidFill>
                <a:latin typeface="Open Sans"/>
                <a:ea typeface="Open Sans"/>
                <a:cs typeface="Open Sans"/>
                <a:sym typeface="Open Sans"/>
              </a:endParaRPr>
            </a:p>
          </p:txBody>
        </p:sp>
      </p:grpSp>
      <p:sp>
        <p:nvSpPr>
          <p:cNvPr id="183" name="Google Shape;188;p35">
            <a:extLst>
              <a:ext uri="{FF2B5EF4-FFF2-40B4-BE49-F238E27FC236}">
                <a16:creationId xmlns:a16="http://schemas.microsoft.com/office/drawing/2014/main" id="{E009E29D-7818-F64A-9974-A9B1629D32C2}"/>
              </a:ext>
            </a:extLst>
          </p:cNvPr>
          <p:cNvSpPr txBox="1"/>
          <p:nvPr/>
        </p:nvSpPr>
        <p:spPr>
          <a:xfrm>
            <a:off x="7513699" y="4986537"/>
            <a:ext cx="1556772" cy="369200"/>
          </a:xfrm>
          <a:prstGeom prst="rect">
            <a:avLst/>
          </a:prstGeom>
          <a:noFill/>
          <a:ln>
            <a:noFill/>
          </a:ln>
        </p:spPr>
        <p:txBody>
          <a:bodyPr spcFirstLastPara="1" wrap="square" lIns="0" tIns="0" rIns="0" bIns="0" anchor="t" anchorCtr="0">
            <a:noAutofit/>
          </a:bodyPr>
          <a:lstStyle/>
          <a:p>
            <a:pPr>
              <a:buSzPts val="1800"/>
            </a:pPr>
            <a:r>
              <a:rPr lang="en" sz="2400" dirty="0">
                <a:latin typeface="Raleway Medium" panose="020B0503030101060003" pitchFamily="34" charset="77"/>
                <a:ea typeface="Open Sans"/>
                <a:cs typeface="Open Sans"/>
                <a:sym typeface="Open Sans"/>
              </a:rPr>
              <a:t>OFFICES</a:t>
            </a:r>
            <a:endParaRPr sz="1467" dirty="0">
              <a:latin typeface="Raleway Medium" panose="020B0503030101060003" pitchFamily="34" charset="77"/>
            </a:endParaRPr>
          </a:p>
        </p:txBody>
      </p:sp>
      <p:grpSp>
        <p:nvGrpSpPr>
          <p:cNvPr id="184" name="Google Shape;189;p35">
            <a:extLst>
              <a:ext uri="{FF2B5EF4-FFF2-40B4-BE49-F238E27FC236}">
                <a16:creationId xmlns:a16="http://schemas.microsoft.com/office/drawing/2014/main" id="{6D36D07B-5CFD-0949-9AD9-7DDB5DE8A951}"/>
              </a:ext>
            </a:extLst>
          </p:cNvPr>
          <p:cNvGrpSpPr/>
          <p:nvPr/>
        </p:nvGrpSpPr>
        <p:grpSpPr>
          <a:xfrm>
            <a:off x="7514251" y="5433574"/>
            <a:ext cx="3075069" cy="834177"/>
            <a:chOff x="7761260" y="5223653"/>
            <a:chExt cx="2634268" cy="714601"/>
          </a:xfrm>
        </p:grpSpPr>
        <p:sp>
          <p:nvSpPr>
            <p:cNvPr id="185" name="Google Shape;190;p35">
              <a:extLst>
                <a:ext uri="{FF2B5EF4-FFF2-40B4-BE49-F238E27FC236}">
                  <a16:creationId xmlns:a16="http://schemas.microsoft.com/office/drawing/2014/main" id="{F5D431FB-10C0-C140-9FDE-8B93C9DEF44D}"/>
                </a:ext>
              </a:extLst>
            </p:cNvPr>
            <p:cNvSpPr/>
            <p:nvPr/>
          </p:nvSpPr>
          <p:spPr>
            <a:xfrm>
              <a:off x="7761260" y="5223654"/>
              <a:ext cx="714600" cy="714600"/>
            </a:xfrm>
            <a:prstGeom prst="ellipse">
              <a:avLst/>
            </a:prstGeom>
            <a:solidFill>
              <a:schemeClr val="dk2"/>
            </a:solidFill>
            <a:ln w="127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a:buClr>
                  <a:srgbClr val="FFFFFF"/>
                </a:buClr>
                <a:buSzPts val="1200"/>
              </a:pPr>
              <a:r>
                <a:rPr lang="en" sz="1600" b="1" dirty="0">
                  <a:solidFill>
                    <a:srgbClr val="FFFFFF"/>
                  </a:solidFill>
                  <a:latin typeface="Raleway" panose="020B0503030101060003" pitchFamily="34" charset="77"/>
                  <a:ea typeface="Open Sans"/>
                  <a:cs typeface="Open Sans"/>
                  <a:sym typeface="Open Sans"/>
                </a:rPr>
                <a:t>SF</a:t>
              </a:r>
              <a:endParaRPr sz="1467" b="1" dirty="0">
                <a:latin typeface="Raleway" panose="020B0503030101060003" pitchFamily="34" charset="77"/>
              </a:endParaRPr>
            </a:p>
          </p:txBody>
        </p:sp>
        <p:sp>
          <p:nvSpPr>
            <p:cNvPr id="186" name="Google Shape;191;p35">
              <a:extLst>
                <a:ext uri="{FF2B5EF4-FFF2-40B4-BE49-F238E27FC236}">
                  <a16:creationId xmlns:a16="http://schemas.microsoft.com/office/drawing/2014/main" id="{7E6B1C12-73A1-8C41-BA70-6DBF311A4455}"/>
                </a:ext>
              </a:extLst>
            </p:cNvPr>
            <p:cNvSpPr/>
            <p:nvPr/>
          </p:nvSpPr>
          <p:spPr>
            <a:xfrm>
              <a:off x="8401149" y="5223653"/>
              <a:ext cx="714600" cy="714600"/>
            </a:xfrm>
            <a:prstGeom prst="ellipse">
              <a:avLst/>
            </a:prstGeom>
            <a:solidFill>
              <a:schemeClr val="accent1"/>
            </a:solidFill>
            <a:ln w="127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a:buClr>
                  <a:srgbClr val="FFFFFF"/>
                </a:buClr>
                <a:buSzPts val="1200"/>
              </a:pPr>
              <a:r>
                <a:rPr lang="en" sz="1500" b="1" dirty="0">
                  <a:solidFill>
                    <a:srgbClr val="FFFFFF"/>
                  </a:solidFill>
                  <a:latin typeface="Raleway" panose="020B0503030101060003" pitchFamily="34" charset="77"/>
                  <a:ea typeface="Open Sans"/>
                  <a:cs typeface="Open Sans"/>
                  <a:sym typeface="Open Sans"/>
                </a:rPr>
                <a:t>NYC</a:t>
              </a:r>
              <a:endParaRPr sz="1500" b="1" dirty="0">
                <a:latin typeface="Raleway" panose="020B0503030101060003" pitchFamily="34" charset="77"/>
              </a:endParaRPr>
            </a:p>
          </p:txBody>
        </p:sp>
        <p:sp>
          <p:nvSpPr>
            <p:cNvPr id="187" name="Google Shape;192;p35">
              <a:extLst>
                <a:ext uri="{FF2B5EF4-FFF2-40B4-BE49-F238E27FC236}">
                  <a16:creationId xmlns:a16="http://schemas.microsoft.com/office/drawing/2014/main" id="{9497F227-ED6B-AC4A-8308-54EFA1D50AEF}"/>
                </a:ext>
              </a:extLst>
            </p:cNvPr>
            <p:cNvSpPr/>
            <p:nvPr/>
          </p:nvSpPr>
          <p:spPr>
            <a:xfrm>
              <a:off x="9041038" y="5223654"/>
              <a:ext cx="714600" cy="714600"/>
            </a:xfrm>
            <a:prstGeom prst="ellipse">
              <a:avLst/>
            </a:prstGeom>
            <a:solidFill>
              <a:schemeClr val="dk2"/>
            </a:solidFill>
            <a:ln w="127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a:buClr>
                  <a:srgbClr val="FFFFFF"/>
                </a:buClr>
                <a:buSzPts val="1200"/>
              </a:pPr>
              <a:r>
                <a:rPr lang="en" sz="1600" b="1" dirty="0">
                  <a:solidFill>
                    <a:srgbClr val="FFFFFF"/>
                  </a:solidFill>
                  <a:latin typeface="Raleway" panose="020B0503030101060003" pitchFamily="34" charset="77"/>
                  <a:ea typeface="Open Sans"/>
                  <a:cs typeface="Open Sans"/>
                  <a:sym typeface="Open Sans"/>
                </a:rPr>
                <a:t>TLV</a:t>
              </a:r>
              <a:endParaRPr sz="1467" b="1" dirty="0">
                <a:latin typeface="Raleway" panose="020B0503030101060003" pitchFamily="34" charset="77"/>
              </a:endParaRPr>
            </a:p>
          </p:txBody>
        </p:sp>
        <p:sp>
          <p:nvSpPr>
            <p:cNvPr id="188" name="Google Shape;193;p35">
              <a:extLst>
                <a:ext uri="{FF2B5EF4-FFF2-40B4-BE49-F238E27FC236}">
                  <a16:creationId xmlns:a16="http://schemas.microsoft.com/office/drawing/2014/main" id="{389B13A6-CE6A-0F45-BEE1-CA699954A5B3}"/>
                </a:ext>
              </a:extLst>
            </p:cNvPr>
            <p:cNvSpPr/>
            <p:nvPr/>
          </p:nvSpPr>
          <p:spPr>
            <a:xfrm>
              <a:off x="9680928" y="5223654"/>
              <a:ext cx="714600" cy="714600"/>
            </a:xfrm>
            <a:prstGeom prst="ellipse">
              <a:avLst/>
            </a:prstGeom>
            <a:solidFill>
              <a:schemeClr val="accent1"/>
            </a:solidFill>
            <a:ln w="127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a:buClr>
                  <a:srgbClr val="FFFFFF"/>
                </a:buClr>
                <a:buSzPts val="1200"/>
              </a:pPr>
              <a:r>
                <a:rPr lang="en" sz="1500" b="1" dirty="0">
                  <a:solidFill>
                    <a:srgbClr val="FFFFFF"/>
                  </a:solidFill>
                  <a:latin typeface="Raleway" panose="020B0503030101060003" pitchFamily="34" charset="77"/>
                  <a:ea typeface="Open Sans"/>
                  <a:cs typeface="Open Sans"/>
                  <a:sym typeface="Open Sans"/>
                </a:rPr>
                <a:t>LDN</a:t>
              </a:r>
              <a:endParaRPr sz="1500" b="1" dirty="0">
                <a:latin typeface="Raleway" panose="020B0503030101060003" pitchFamily="34" charset="77"/>
              </a:endParaRPr>
            </a:p>
          </p:txBody>
        </p:sp>
      </p:grpSp>
      <p:sp>
        <p:nvSpPr>
          <p:cNvPr id="189" name="Google Shape;194;p35">
            <a:extLst>
              <a:ext uri="{FF2B5EF4-FFF2-40B4-BE49-F238E27FC236}">
                <a16:creationId xmlns:a16="http://schemas.microsoft.com/office/drawing/2014/main" id="{F27F289B-3353-6C43-B1F8-8CC9A2CF2319}"/>
              </a:ext>
            </a:extLst>
          </p:cNvPr>
          <p:cNvSpPr txBox="1"/>
          <p:nvPr/>
        </p:nvSpPr>
        <p:spPr>
          <a:xfrm>
            <a:off x="7513699" y="833363"/>
            <a:ext cx="2094995" cy="369200"/>
          </a:xfrm>
          <a:prstGeom prst="rect">
            <a:avLst/>
          </a:prstGeom>
          <a:noFill/>
          <a:ln>
            <a:noFill/>
          </a:ln>
        </p:spPr>
        <p:txBody>
          <a:bodyPr spcFirstLastPara="1" wrap="square" lIns="0" tIns="0" rIns="0" bIns="0" anchor="t" anchorCtr="0">
            <a:noAutofit/>
          </a:bodyPr>
          <a:lstStyle/>
          <a:p>
            <a:pPr>
              <a:buSzPts val="1800"/>
            </a:pPr>
            <a:r>
              <a:rPr lang="en" sz="2400" dirty="0">
                <a:latin typeface="Raleway Medium" panose="020B0503030101060003" pitchFamily="34" charset="77"/>
                <a:ea typeface="Open Sans"/>
                <a:cs typeface="Open Sans"/>
                <a:sym typeface="Open Sans"/>
              </a:rPr>
              <a:t>EMPLOYEES</a:t>
            </a:r>
            <a:endParaRPr sz="1467" dirty="0">
              <a:latin typeface="Raleway Medium" panose="020B0503030101060003" pitchFamily="34" charset="77"/>
            </a:endParaRPr>
          </a:p>
        </p:txBody>
      </p:sp>
      <p:cxnSp>
        <p:nvCxnSpPr>
          <p:cNvPr id="190" name="Google Shape;195;p35">
            <a:extLst>
              <a:ext uri="{FF2B5EF4-FFF2-40B4-BE49-F238E27FC236}">
                <a16:creationId xmlns:a16="http://schemas.microsoft.com/office/drawing/2014/main" id="{C4B44223-2C2D-2642-B650-3486318DEEEC}"/>
              </a:ext>
            </a:extLst>
          </p:cNvPr>
          <p:cNvCxnSpPr/>
          <p:nvPr/>
        </p:nvCxnSpPr>
        <p:spPr>
          <a:xfrm>
            <a:off x="7513700" y="1222773"/>
            <a:ext cx="4189600" cy="0"/>
          </a:xfrm>
          <a:prstGeom prst="straightConnector1">
            <a:avLst/>
          </a:prstGeom>
          <a:noFill/>
          <a:ln w="19050" cap="flat" cmpd="sng">
            <a:solidFill>
              <a:schemeClr val="accent2"/>
            </a:solidFill>
            <a:prstDash val="solid"/>
            <a:round/>
            <a:headEnd type="none" w="sm" len="sm"/>
            <a:tailEnd type="none" w="sm" len="sm"/>
          </a:ln>
        </p:spPr>
      </p:cxnSp>
      <p:sp>
        <p:nvSpPr>
          <p:cNvPr id="191" name="Google Shape;196;p35">
            <a:extLst>
              <a:ext uri="{FF2B5EF4-FFF2-40B4-BE49-F238E27FC236}">
                <a16:creationId xmlns:a16="http://schemas.microsoft.com/office/drawing/2014/main" id="{2D3C0F8B-0648-484F-9BB4-73F20A06F0C6}"/>
              </a:ext>
            </a:extLst>
          </p:cNvPr>
          <p:cNvSpPr txBox="1"/>
          <p:nvPr/>
        </p:nvSpPr>
        <p:spPr>
          <a:xfrm>
            <a:off x="7513698" y="2505147"/>
            <a:ext cx="2094995" cy="369200"/>
          </a:xfrm>
          <a:prstGeom prst="rect">
            <a:avLst/>
          </a:prstGeom>
          <a:noFill/>
          <a:ln>
            <a:noFill/>
          </a:ln>
        </p:spPr>
        <p:txBody>
          <a:bodyPr spcFirstLastPara="1" wrap="square" lIns="0" tIns="0" rIns="0" bIns="0" anchor="t" anchorCtr="0">
            <a:noAutofit/>
          </a:bodyPr>
          <a:lstStyle/>
          <a:p>
            <a:pPr>
              <a:buSzPts val="1800"/>
            </a:pPr>
            <a:r>
              <a:rPr lang="en" sz="2400" dirty="0">
                <a:latin typeface="Raleway Medium" panose="020B0503030101060003" pitchFamily="34" charset="77"/>
                <a:ea typeface="Open Sans"/>
                <a:cs typeface="Open Sans"/>
                <a:sym typeface="Open Sans"/>
              </a:rPr>
              <a:t>INVESTORS</a:t>
            </a:r>
            <a:endParaRPr sz="1467" dirty="0">
              <a:latin typeface="Raleway Medium" panose="020B0503030101060003" pitchFamily="34" charset="77"/>
            </a:endParaRPr>
          </a:p>
        </p:txBody>
      </p:sp>
      <p:cxnSp>
        <p:nvCxnSpPr>
          <p:cNvPr id="192" name="Google Shape;197;p35">
            <a:extLst>
              <a:ext uri="{FF2B5EF4-FFF2-40B4-BE49-F238E27FC236}">
                <a16:creationId xmlns:a16="http://schemas.microsoft.com/office/drawing/2014/main" id="{5C90AA3D-86B2-3841-88CE-72FA7FAD953A}"/>
              </a:ext>
            </a:extLst>
          </p:cNvPr>
          <p:cNvCxnSpPr/>
          <p:nvPr/>
        </p:nvCxnSpPr>
        <p:spPr>
          <a:xfrm>
            <a:off x="7513699" y="2856457"/>
            <a:ext cx="4189600" cy="0"/>
          </a:xfrm>
          <a:prstGeom prst="straightConnector1">
            <a:avLst/>
          </a:prstGeom>
          <a:noFill/>
          <a:ln w="19050" cap="flat" cmpd="sng">
            <a:solidFill>
              <a:schemeClr val="accent2"/>
            </a:solidFill>
            <a:prstDash val="solid"/>
            <a:round/>
            <a:headEnd type="none" w="sm" len="sm"/>
            <a:tailEnd type="none" w="sm" len="sm"/>
          </a:ln>
        </p:spPr>
      </p:cxnSp>
      <p:sp>
        <p:nvSpPr>
          <p:cNvPr id="193" name="Google Shape;198;p35">
            <a:extLst>
              <a:ext uri="{FF2B5EF4-FFF2-40B4-BE49-F238E27FC236}">
                <a16:creationId xmlns:a16="http://schemas.microsoft.com/office/drawing/2014/main" id="{B924C1D3-1153-B749-8690-6E1015892B50}"/>
              </a:ext>
            </a:extLst>
          </p:cNvPr>
          <p:cNvSpPr/>
          <p:nvPr/>
        </p:nvSpPr>
        <p:spPr>
          <a:xfrm>
            <a:off x="7515779" y="1455055"/>
            <a:ext cx="641600" cy="972400"/>
          </a:xfrm>
          <a:prstGeom prst="rect">
            <a:avLst/>
          </a:prstGeom>
          <a:solidFill>
            <a:schemeClr val="accent2"/>
          </a:solidFill>
          <a:ln>
            <a:noFill/>
          </a:ln>
        </p:spPr>
        <p:txBody>
          <a:bodyPr spcFirstLastPara="1" wrap="square" lIns="91433" tIns="45700" rIns="91433" bIns="45700" anchor="ctr" anchorCtr="0">
            <a:noAutofit/>
          </a:bodyPr>
          <a:lstStyle/>
          <a:p>
            <a:pPr algn="ctr"/>
            <a:r>
              <a:rPr lang="en" sz="2800" b="1" dirty="0">
                <a:solidFill>
                  <a:srgbClr val="0A1828"/>
                </a:solidFill>
                <a:latin typeface="Raleway" panose="020B0503030101060003" pitchFamily="34" charset="77"/>
                <a:sym typeface="Open Sans"/>
              </a:rPr>
              <a:t>35</a:t>
            </a:r>
            <a:endParaRPr sz="2800" b="1" dirty="0">
              <a:latin typeface="Raleway" panose="020B0503030101060003" pitchFamily="34" charset="77"/>
            </a:endParaRPr>
          </a:p>
        </p:txBody>
      </p:sp>
      <p:sp>
        <p:nvSpPr>
          <p:cNvPr id="194" name="Google Shape;199;p35">
            <a:extLst>
              <a:ext uri="{FF2B5EF4-FFF2-40B4-BE49-F238E27FC236}">
                <a16:creationId xmlns:a16="http://schemas.microsoft.com/office/drawing/2014/main" id="{CCF890D7-141B-044A-9334-C2B7DD6F4DC1}"/>
              </a:ext>
            </a:extLst>
          </p:cNvPr>
          <p:cNvSpPr/>
          <p:nvPr/>
        </p:nvSpPr>
        <p:spPr>
          <a:xfrm>
            <a:off x="8464921" y="1468691"/>
            <a:ext cx="605600" cy="403200"/>
          </a:xfrm>
          <a:prstGeom prst="rect">
            <a:avLst/>
          </a:prstGeom>
          <a:solidFill>
            <a:schemeClr val="accent2"/>
          </a:solidFill>
          <a:ln>
            <a:noFill/>
          </a:ln>
        </p:spPr>
        <p:txBody>
          <a:bodyPr spcFirstLastPara="1" wrap="square" lIns="91433" tIns="45700" rIns="91433" bIns="45700" anchor="ctr" anchorCtr="0">
            <a:noAutofit/>
          </a:bodyPr>
          <a:lstStyle/>
          <a:p>
            <a:pPr algn="ctr">
              <a:buClr>
                <a:srgbClr val="0A1828"/>
              </a:buClr>
              <a:buSzPts val="1100"/>
            </a:pPr>
            <a:r>
              <a:rPr lang="en" sz="1600" b="1" dirty="0">
                <a:solidFill>
                  <a:srgbClr val="0A1828"/>
                </a:solidFill>
                <a:latin typeface="Raleway" panose="020B0503030101060003" pitchFamily="34" charset="77"/>
                <a:ea typeface="Open Sans"/>
                <a:cs typeface="Open Sans"/>
                <a:sym typeface="Open Sans"/>
              </a:rPr>
              <a:t>12</a:t>
            </a:r>
            <a:endParaRPr sz="1600" b="1" dirty="0">
              <a:latin typeface="Raleway" panose="020B0503030101060003" pitchFamily="34" charset="77"/>
            </a:endParaRPr>
          </a:p>
        </p:txBody>
      </p:sp>
      <p:sp>
        <p:nvSpPr>
          <p:cNvPr id="195" name="Google Shape;200;p35">
            <a:extLst>
              <a:ext uri="{FF2B5EF4-FFF2-40B4-BE49-F238E27FC236}">
                <a16:creationId xmlns:a16="http://schemas.microsoft.com/office/drawing/2014/main" id="{CC6A6F02-7793-6949-AFF8-9F23D3EEFE3A}"/>
              </a:ext>
            </a:extLst>
          </p:cNvPr>
          <p:cNvSpPr/>
          <p:nvPr/>
        </p:nvSpPr>
        <p:spPr>
          <a:xfrm>
            <a:off x="9070472" y="1468691"/>
            <a:ext cx="2631200" cy="403200"/>
          </a:xfrm>
          <a:prstGeom prst="rect">
            <a:avLst/>
          </a:prstGeom>
          <a:solidFill>
            <a:schemeClr val="dk2"/>
          </a:solidFill>
          <a:ln>
            <a:noFill/>
          </a:ln>
        </p:spPr>
        <p:txBody>
          <a:bodyPr spcFirstLastPara="1" wrap="square" lIns="91433" tIns="45700" rIns="91433" bIns="45700" anchor="ctr" anchorCtr="0">
            <a:noAutofit/>
          </a:bodyPr>
          <a:lstStyle/>
          <a:p>
            <a:pPr>
              <a:buClr>
                <a:srgbClr val="FFFFFF"/>
              </a:buClr>
              <a:buSzPts val="1100"/>
            </a:pPr>
            <a:r>
              <a:rPr lang="en" sz="1467" dirty="0">
                <a:solidFill>
                  <a:srgbClr val="FFFFFF"/>
                </a:solidFill>
                <a:latin typeface="Raleway" panose="020B0503030101060003" pitchFamily="34" charset="77"/>
                <a:ea typeface="Open Sans"/>
                <a:cs typeface="Open Sans"/>
                <a:sym typeface="Open Sans"/>
              </a:rPr>
              <a:t>Sales / Marketing / Ops</a:t>
            </a:r>
            <a:endParaRPr sz="1467" dirty="0">
              <a:latin typeface="Raleway" panose="020B0503030101060003" pitchFamily="34" charset="77"/>
            </a:endParaRPr>
          </a:p>
        </p:txBody>
      </p:sp>
      <p:sp>
        <p:nvSpPr>
          <p:cNvPr id="196" name="Google Shape;201;p35">
            <a:extLst>
              <a:ext uri="{FF2B5EF4-FFF2-40B4-BE49-F238E27FC236}">
                <a16:creationId xmlns:a16="http://schemas.microsoft.com/office/drawing/2014/main" id="{402001D8-5CA6-DC41-AB93-10C1C6C1277B}"/>
              </a:ext>
            </a:extLst>
          </p:cNvPr>
          <p:cNvSpPr/>
          <p:nvPr/>
        </p:nvSpPr>
        <p:spPr>
          <a:xfrm>
            <a:off x="8464920" y="2024183"/>
            <a:ext cx="605600" cy="403200"/>
          </a:xfrm>
          <a:prstGeom prst="rect">
            <a:avLst/>
          </a:prstGeom>
          <a:solidFill>
            <a:schemeClr val="accent2"/>
          </a:solidFill>
          <a:ln>
            <a:noFill/>
          </a:ln>
        </p:spPr>
        <p:txBody>
          <a:bodyPr spcFirstLastPara="1" wrap="square" lIns="91433" tIns="45700" rIns="91433" bIns="45700" anchor="ctr" anchorCtr="0">
            <a:noAutofit/>
          </a:bodyPr>
          <a:lstStyle/>
          <a:p>
            <a:pPr algn="ctr">
              <a:buClr>
                <a:srgbClr val="0A1828"/>
              </a:buClr>
              <a:buSzPts val="1100"/>
            </a:pPr>
            <a:r>
              <a:rPr lang="en" sz="1600" b="1" dirty="0">
                <a:solidFill>
                  <a:srgbClr val="0A1828"/>
                </a:solidFill>
                <a:latin typeface="Raleway" panose="020B0503030101060003" pitchFamily="34" charset="77"/>
                <a:sym typeface="Open Sans"/>
              </a:rPr>
              <a:t>23</a:t>
            </a:r>
            <a:endParaRPr sz="1600" b="1" dirty="0">
              <a:latin typeface="Raleway" panose="020B0503030101060003" pitchFamily="34" charset="77"/>
            </a:endParaRPr>
          </a:p>
        </p:txBody>
      </p:sp>
      <p:sp>
        <p:nvSpPr>
          <p:cNvPr id="197" name="Google Shape;202;p35">
            <a:extLst>
              <a:ext uri="{FF2B5EF4-FFF2-40B4-BE49-F238E27FC236}">
                <a16:creationId xmlns:a16="http://schemas.microsoft.com/office/drawing/2014/main" id="{FD38B5E7-F17F-F84E-9AAB-E26EB7789580}"/>
              </a:ext>
            </a:extLst>
          </p:cNvPr>
          <p:cNvSpPr/>
          <p:nvPr/>
        </p:nvSpPr>
        <p:spPr>
          <a:xfrm>
            <a:off x="9070471" y="2024183"/>
            <a:ext cx="2631200" cy="403200"/>
          </a:xfrm>
          <a:prstGeom prst="rect">
            <a:avLst/>
          </a:prstGeom>
          <a:solidFill>
            <a:schemeClr val="dk2"/>
          </a:solidFill>
          <a:ln>
            <a:noFill/>
          </a:ln>
        </p:spPr>
        <p:txBody>
          <a:bodyPr spcFirstLastPara="1" wrap="square" lIns="91433" tIns="45700" rIns="91433" bIns="45700" anchor="ctr" anchorCtr="0">
            <a:noAutofit/>
          </a:bodyPr>
          <a:lstStyle/>
          <a:p>
            <a:pPr>
              <a:buClr>
                <a:srgbClr val="FFFFFF"/>
              </a:buClr>
              <a:buSzPts val="1100"/>
            </a:pPr>
            <a:r>
              <a:rPr lang="en" sz="1467" dirty="0">
                <a:solidFill>
                  <a:srgbClr val="FFFFFF"/>
                </a:solidFill>
                <a:latin typeface="Raleway" panose="020B0503030101060003" pitchFamily="34" charset="77"/>
                <a:ea typeface="Open Sans"/>
                <a:cs typeface="Open Sans"/>
                <a:sym typeface="Open Sans"/>
              </a:rPr>
              <a:t>Engineering</a:t>
            </a:r>
            <a:endParaRPr sz="1467" dirty="0">
              <a:latin typeface="Raleway" panose="020B0503030101060003" pitchFamily="34" charset="77"/>
            </a:endParaRPr>
          </a:p>
        </p:txBody>
      </p:sp>
      <p:sp>
        <p:nvSpPr>
          <p:cNvPr id="198" name="Google Shape;203;p35">
            <a:extLst>
              <a:ext uri="{FF2B5EF4-FFF2-40B4-BE49-F238E27FC236}">
                <a16:creationId xmlns:a16="http://schemas.microsoft.com/office/drawing/2014/main" id="{4A364E05-1319-F84B-A5A7-25D2F5121073}"/>
              </a:ext>
            </a:extLst>
          </p:cNvPr>
          <p:cNvSpPr/>
          <p:nvPr/>
        </p:nvSpPr>
        <p:spPr>
          <a:xfrm rot="5400000">
            <a:off x="8215879" y="1621356"/>
            <a:ext cx="162405" cy="86833"/>
          </a:xfrm>
          <a:custGeom>
            <a:avLst/>
            <a:gdLst/>
            <a:ahLst/>
            <a:cxnLst/>
            <a:rect l="l" t="t" r="r" b="b"/>
            <a:pathLst>
              <a:path w="12180367" h="6512482" extrusionOk="0">
                <a:moveTo>
                  <a:pt x="0" y="6512482"/>
                </a:moveTo>
                <a:lnTo>
                  <a:pt x="6079713" y="0"/>
                </a:lnTo>
                <a:lnTo>
                  <a:pt x="12180367" y="6512482"/>
                </a:lnTo>
              </a:path>
            </a:pathLst>
          </a:custGeom>
          <a:noFill/>
          <a:ln w="19050" cap="flat" cmpd="sng">
            <a:solidFill>
              <a:schemeClr val="accent2"/>
            </a:solidFill>
            <a:prstDash val="solid"/>
            <a:round/>
            <a:headEnd type="none" w="sm" len="sm"/>
            <a:tailEnd type="none" w="sm" len="sm"/>
          </a:ln>
        </p:spPr>
        <p:txBody>
          <a:bodyPr spcFirstLastPara="1" wrap="square" lIns="91433" tIns="45700" rIns="91433" bIns="45700" anchor="ctr" anchorCtr="0">
            <a:noAutofit/>
          </a:bodyPr>
          <a:lstStyle/>
          <a:p>
            <a:pPr algn="ctr">
              <a:buClr>
                <a:schemeClr val="lt1"/>
              </a:buClr>
              <a:buSzPts val="1400"/>
            </a:pPr>
            <a:endParaRPr>
              <a:solidFill>
                <a:srgbClr val="FFFFFF"/>
              </a:solidFill>
              <a:latin typeface="Open Sans"/>
              <a:ea typeface="Open Sans"/>
              <a:cs typeface="Open Sans"/>
              <a:sym typeface="Open Sans"/>
            </a:endParaRPr>
          </a:p>
        </p:txBody>
      </p:sp>
      <p:sp>
        <p:nvSpPr>
          <p:cNvPr id="199" name="Google Shape;204;p35">
            <a:extLst>
              <a:ext uri="{FF2B5EF4-FFF2-40B4-BE49-F238E27FC236}">
                <a16:creationId xmlns:a16="http://schemas.microsoft.com/office/drawing/2014/main" id="{C53E8164-241B-0E42-A359-A102566F849D}"/>
              </a:ext>
            </a:extLst>
          </p:cNvPr>
          <p:cNvSpPr/>
          <p:nvPr/>
        </p:nvSpPr>
        <p:spPr>
          <a:xfrm rot="5400000">
            <a:off x="8215879" y="2176849"/>
            <a:ext cx="162405" cy="86833"/>
          </a:xfrm>
          <a:custGeom>
            <a:avLst/>
            <a:gdLst/>
            <a:ahLst/>
            <a:cxnLst/>
            <a:rect l="l" t="t" r="r" b="b"/>
            <a:pathLst>
              <a:path w="12180367" h="6512482" extrusionOk="0">
                <a:moveTo>
                  <a:pt x="0" y="6512482"/>
                </a:moveTo>
                <a:lnTo>
                  <a:pt x="6079713" y="0"/>
                </a:lnTo>
                <a:lnTo>
                  <a:pt x="12180367" y="6512482"/>
                </a:lnTo>
              </a:path>
            </a:pathLst>
          </a:custGeom>
          <a:noFill/>
          <a:ln w="19050" cap="flat" cmpd="sng">
            <a:solidFill>
              <a:schemeClr val="accent2"/>
            </a:solidFill>
            <a:prstDash val="solid"/>
            <a:round/>
            <a:headEnd type="none" w="sm" len="sm"/>
            <a:tailEnd type="none" w="sm" len="sm"/>
          </a:ln>
        </p:spPr>
        <p:txBody>
          <a:bodyPr spcFirstLastPara="1" wrap="square" lIns="91433" tIns="45700" rIns="91433" bIns="45700" anchor="ctr" anchorCtr="0">
            <a:noAutofit/>
          </a:bodyPr>
          <a:lstStyle/>
          <a:p>
            <a:pPr algn="ctr">
              <a:buClr>
                <a:schemeClr val="lt1"/>
              </a:buClr>
              <a:buSzPts val="1400"/>
            </a:pPr>
            <a:endParaRPr>
              <a:solidFill>
                <a:srgbClr val="FFFFFF"/>
              </a:solidFill>
              <a:latin typeface="Open Sans"/>
              <a:ea typeface="Open Sans"/>
              <a:cs typeface="Open Sans"/>
              <a:sym typeface="Open Sans"/>
            </a:endParaRPr>
          </a:p>
        </p:txBody>
      </p:sp>
      <p:pic>
        <p:nvPicPr>
          <p:cNvPr id="203" name="Google Shape;208;p35">
            <a:extLst>
              <a:ext uri="{FF2B5EF4-FFF2-40B4-BE49-F238E27FC236}">
                <a16:creationId xmlns:a16="http://schemas.microsoft.com/office/drawing/2014/main" id="{24EBE4AF-152C-2F4D-B73E-19BF96731339}"/>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670252" y="4415806"/>
            <a:ext cx="994205" cy="285337"/>
          </a:xfrm>
          <a:prstGeom prst="rect">
            <a:avLst/>
          </a:prstGeom>
          <a:noFill/>
          <a:ln>
            <a:noFill/>
          </a:ln>
        </p:spPr>
      </p:pic>
      <p:grpSp>
        <p:nvGrpSpPr>
          <p:cNvPr id="206" name="Google Shape;211;p35">
            <a:extLst>
              <a:ext uri="{FF2B5EF4-FFF2-40B4-BE49-F238E27FC236}">
                <a16:creationId xmlns:a16="http://schemas.microsoft.com/office/drawing/2014/main" id="{A85A07A5-B0B9-354A-97C5-1D5425562E91}"/>
              </a:ext>
            </a:extLst>
          </p:cNvPr>
          <p:cNvGrpSpPr/>
          <p:nvPr/>
        </p:nvGrpSpPr>
        <p:grpSpPr>
          <a:xfrm>
            <a:off x="7513114" y="3005957"/>
            <a:ext cx="4189697" cy="403200"/>
            <a:chOff x="7604662" y="2978022"/>
            <a:chExt cx="3132563" cy="403200"/>
          </a:xfrm>
        </p:grpSpPr>
        <p:sp>
          <p:nvSpPr>
            <p:cNvPr id="207" name="Google Shape;212;p35">
              <a:extLst>
                <a:ext uri="{FF2B5EF4-FFF2-40B4-BE49-F238E27FC236}">
                  <a16:creationId xmlns:a16="http://schemas.microsoft.com/office/drawing/2014/main" id="{7DAF4044-BD33-BA40-A86D-33DC5853D730}"/>
                </a:ext>
              </a:extLst>
            </p:cNvPr>
            <p:cNvSpPr/>
            <p:nvPr/>
          </p:nvSpPr>
          <p:spPr>
            <a:xfrm>
              <a:off x="7604662" y="2978022"/>
              <a:ext cx="1853700" cy="403200"/>
            </a:xfrm>
            <a:prstGeom prst="rect">
              <a:avLst/>
            </a:prstGeom>
            <a:solidFill>
              <a:schemeClr val="accent2"/>
            </a:solidFill>
            <a:ln>
              <a:noFill/>
            </a:ln>
          </p:spPr>
          <p:txBody>
            <a:bodyPr spcFirstLastPara="1" wrap="square" lIns="0" tIns="0" rIns="0" bIns="0" anchor="ctr" anchorCtr="0">
              <a:noAutofit/>
            </a:bodyPr>
            <a:lstStyle/>
            <a:p>
              <a:pPr algn="ctr">
                <a:buClr>
                  <a:srgbClr val="0A1828"/>
                </a:buClr>
                <a:buSzPts val="1100"/>
              </a:pPr>
              <a:r>
                <a:rPr lang="en" sz="1467" b="1" dirty="0">
                  <a:solidFill>
                    <a:srgbClr val="0A1828"/>
                  </a:solidFill>
                  <a:latin typeface="Raleway" panose="020B0503030101060003" pitchFamily="34" charset="77"/>
                  <a:ea typeface="Open Sans"/>
                  <a:cs typeface="Open Sans"/>
                  <a:sym typeface="Open Sans"/>
                </a:rPr>
                <a:t>OVER $15 M</a:t>
              </a:r>
              <a:endParaRPr sz="1467" b="1" dirty="0">
                <a:latin typeface="Raleway" panose="020B0503030101060003" pitchFamily="34" charset="77"/>
              </a:endParaRPr>
            </a:p>
          </p:txBody>
        </p:sp>
        <p:sp>
          <p:nvSpPr>
            <p:cNvPr id="208" name="Google Shape;213;p35">
              <a:extLst>
                <a:ext uri="{FF2B5EF4-FFF2-40B4-BE49-F238E27FC236}">
                  <a16:creationId xmlns:a16="http://schemas.microsoft.com/office/drawing/2014/main" id="{CF0A4585-6212-6946-B0E6-F06E4C531939}"/>
                </a:ext>
              </a:extLst>
            </p:cNvPr>
            <p:cNvSpPr/>
            <p:nvPr/>
          </p:nvSpPr>
          <p:spPr>
            <a:xfrm>
              <a:off x="9458324" y="2978022"/>
              <a:ext cx="1278900" cy="403200"/>
            </a:xfrm>
            <a:prstGeom prst="rect">
              <a:avLst/>
            </a:prstGeom>
            <a:solidFill>
              <a:schemeClr val="accent2"/>
            </a:solidFill>
            <a:ln>
              <a:noFill/>
            </a:ln>
          </p:spPr>
          <p:txBody>
            <a:bodyPr spcFirstLastPara="1" wrap="square" lIns="0" tIns="0" rIns="0" bIns="0" anchor="ctr" anchorCtr="0">
              <a:noAutofit/>
            </a:bodyPr>
            <a:lstStyle/>
            <a:p>
              <a:r>
                <a:rPr lang="en" sz="1467" b="1" dirty="0">
                  <a:solidFill>
                    <a:srgbClr val="0A1828"/>
                  </a:solidFill>
                  <a:latin typeface="Open Sans"/>
                  <a:ea typeface="Open Sans"/>
                  <a:cs typeface="Open Sans"/>
                  <a:sym typeface="Open Sans"/>
                </a:rPr>
                <a:t>   </a:t>
              </a:r>
              <a:r>
                <a:rPr lang="en" sz="1467" b="1" dirty="0">
                  <a:solidFill>
                    <a:srgbClr val="0A1828"/>
                  </a:solidFill>
                  <a:latin typeface="Raleway" panose="020B0503030101060003" pitchFamily="34" charset="77"/>
                  <a:ea typeface="Open Sans"/>
                  <a:cs typeface="Open Sans"/>
                  <a:sym typeface="Open Sans"/>
                </a:rPr>
                <a:t>Raised</a:t>
              </a:r>
              <a:endParaRPr sz="1467" b="1" dirty="0">
                <a:latin typeface="Raleway" panose="020B0503030101060003" pitchFamily="34" charset="77"/>
              </a:endParaRPr>
            </a:p>
          </p:txBody>
        </p:sp>
      </p:grpSp>
      <p:sp>
        <p:nvSpPr>
          <p:cNvPr id="209" name="Google Shape;214;p35">
            <a:extLst>
              <a:ext uri="{FF2B5EF4-FFF2-40B4-BE49-F238E27FC236}">
                <a16:creationId xmlns:a16="http://schemas.microsoft.com/office/drawing/2014/main" id="{797DEE95-FCA9-EB4D-BB64-031706E3855F}"/>
              </a:ext>
            </a:extLst>
          </p:cNvPr>
          <p:cNvSpPr/>
          <p:nvPr/>
        </p:nvSpPr>
        <p:spPr>
          <a:xfrm>
            <a:off x="6035719" y="912739"/>
            <a:ext cx="227600" cy="227600"/>
          </a:xfrm>
          <a:prstGeom prst="ellipse">
            <a:avLst/>
          </a:prstGeom>
          <a:gradFill>
            <a:gsLst>
              <a:gs pos="0">
                <a:schemeClr val="accent1"/>
              </a:gs>
              <a:gs pos="17000">
                <a:schemeClr val="accent1"/>
              </a:gs>
              <a:gs pos="75000">
                <a:schemeClr val="accent4"/>
              </a:gs>
              <a:gs pos="100000">
                <a:schemeClr val="accent4"/>
              </a:gs>
            </a:gsLst>
            <a:lin ang="18900044" scaled="0"/>
          </a:gradFill>
          <a:ln>
            <a:noFill/>
          </a:ln>
        </p:spPr>
        <p:txBody>
          <a:bodyPr spcFirstLastPara="1" wrap="square" lIns="91433" tIns="45700" rIns="91433" bIns="45700" anchor="t" anchorCtr="0">
            <a:noAutofit/>
          </a:bodyPr>
          <a:lstStyle/>
          <a:p>
            <a:endParaRPr>
              <a:solidFill>
                <a:schemeClr val="lt1"/>
              </a:solidFill>
              <a:latin typeface="Open Sans"/>
              <a:ea typeface="Open Sans"/>
              <a:cs typeface="Open Sans"/>
              <a:sym typeface="Open Sans"/>
            </a:endParaRPr>
          </a:p>
        </p:txBody>
      </p:sp>
      <p:sp>
        <p:nvSpPr>
          <p:cNvPr id="210" name="Google Shape;215;p35">
            <a:extLst>
              <a:ext uri="{FF2B5EF4-FFF2-40B4-BE49-F238E27FC236}">
                <a16:creationId xmlns:a16="http://schemas.microsoft.com/office/drawing/2014/main" id="{12A62016-AB4F-9040-AE78-454ABCC9D51D}"/>
              </a:ext>
            </a:extLst>
          </p:cNvPr>
          <p:cNvSpPr/>
          <p:nvPr/>
        </p:nvSpPr>
        <p:spPr>
          <a:xfrm>
            <a:off x="6710292" y="2622059"/>
            <a:ext cx="227600" cy="227600"/>
          </a:xfrm>
          <a:prstGeom prst="ellipse">
            <a:avLst/>
          </a:prstGeom>
          <a:gradFill>
            <a:gsLst>
              <a:gs pos="0">
                <a:schemeClr val="accent1"/>
              </a:gs>
              <a:gs pos="17000">
                <a:schemeClr val="accent1"/>
              </a:gs>
              <a:gs pos="75000">
                <a:schemeClr val="accent4"/>
              </a:gs>
              <a:gs pos="100000">
                <a:schemeClr val="accent4"/>
              </a:gs>
            </a:gsLst>
            <a:lin ang="18900044" scaled="0"/>
          </a:gradFill>
          <a:ln>
            <a:noFill/>
          </a:ln>
        </p:spPr>
        <p:txBody>
          <a:bodyPr spcFirstLastPara="1" wrap="square" lIns="91433" tIns="45700" rIns="91433" bIns="45700" anchor="t" anchorCtr="0">
            <a:noAutofit/>
          </a:bodyPr>
          <a:lstStyle/>
          <a:p>
            <a:endParaRPr>
              <a:solidFill>
                <a:schemeClr val="lt1"/>
              </a:solidFill>
              <a:latin typeface="Open Sans"/>
              <a:ea typeface="Open Sans"/>
              <a:cs typeface="Open Sans"/>
              <a:sym typeface="Open Sans"/>
            </a:endParaRPr>
          </a:p>
        </p:txBody>
      </p:sp>
      <p:cxnSp>
        <p:nvCxnSpPr>
          <p:cNvPr id="211" name="Google Shape;216;p35">
            <a:extLst>
              <a:ext uri="{FF2B5EF4-FFF2-40B4-BE49-F238E27FC236}">
                <a16:creationId xmlns:a16="http://schemas.microsoft.com/office/drawing/2014/main" id="{7BC4A8E7-8A12-B44D-AA15-54E939A91D5C}"/>
              </a:ext>
            </a:extLst>
          </p:cNvPr>
          <p:cNvCxnSpPr/>
          <p:nvPr/>
        </p:nvCxnSpPr>
        <p:spPr>
          <a:xfrm>
            <a:off x="7513699" y="5371697"/>
            <a:ext cx="4189600" cy="0"/>
          </a:xfrm>
          <a:prstGeom prst="straightConnector1">
            <a:avLst/>
          </a:prstGeom>
          <a:noFill/>
          <a:ln w="19050" cap="flat" cmpd="sng">
            <a:solidFill>
              <a:schemeClr val="accent2"/>
            </a:solidFill>
            <a:prstDash val="solid"/>
            <a:round/>
            <a:headEnd type="none" w="sm" len="sm"/>
            <a:tailEnd type="none" w="sm" len="sm"/>
          </a:ln>
        </p:spPr>
      </p:cxnSp>
      <p:cxnSp>
        <p:nvCxnSpPr>
          <p:cNvPr id="212" name="Google Shape;217;p35">
            <a:extLst>
              <a:ext uri="{FF2B5EF4-FFF2-40B4-BE49-F238E27FC236}">
                <a16:creationId xmlns:a16="http://schemas.microsoft.com/office/drawing/2014/main" id="{860DF6ED-122C-CE40-AECF-0A1A6A8D2D58}"/>
              </a:ext>
            </a:extLst>
          </p:cNvPr>
          <p:cNvCxnSpPr/>
          <p:nvPr/>
        </p:nvCxnSpPr>
        <p:spPr>
          <a:xfrm>
            <a:off x="1866900" y="5476875"/>
            <a:ext cx="0" cy="295200"/>
          </a:xfrm>
          <a:prstGeom prst="straightConnector1">
            <a:avLst/>
          </a:prstGeom>
          <a:noFill/>
          <a:ln w="12700" cap="flat" cmpd="sng">
            <a:solidFill>
              <a:schemeClr val="accent4"/>
            </a:solidFill>
            <a:prstDash val="dash"/>
            <a:round/>
            <a:headEnd type="none" w="sm" len="sm"/>
            <a:tailEnd type="none" w="sm" len="sm"/>
          </a:ln>
        </p:spPr>
      </p:cxnSp>
      <p:cxnSp>
        <p:nvCxnSpPr>
          <p:cNvPr id="213" name="Google Shape;218;p35">
            <a:extLst>
              <a:ext uri="{FF2B5EF4-FFF2-40B4-BE49-F238E27FC236}">
                <a16:creationId xmlns:a16="http://schemas.microsoft.com/office/drawing/2014/main" id="{46D1BC36-5C9A-B642-8A3D-4E1894CE3DD6}"/>
              </a:ext>
            </a:extLst>
          </p:cNvPr>
          <p:cNvCxnSpPr/>
          <p:nvPr/>
        </p:nvCxnSpPr>
        <p:spPr>
          <a:xfrm>
            <a:off x="2981325" y="5172075"/>
            <a:ext cx="0" cy="600000"/>
          </a:xfrm>
          <a:prstGeom prst="straightConnector1">
            <a:avLst/>
          </a:prstGeom>
          <a:noFill/>
          <a:ln w="12700" cap="flat" cmpd="sng">
            <a:solidFill>
              <a:schemeClr val="accent4"/>
            </a:solidFill>
            <a:prstDash val="dash"/>
            <a:round/>
            <a:headEnd type="none" w="sm" len="sm"/>
            <a:tailEnd type="none" w="sm" len="sm"/>
          </a:ln>
        </p:spPr>
      </p:cxnSp>
      <p:cxnSp>
        <p:nvCxnSpPr>
          <p:cNvPr id="214" name="Google Shape;219;p35">
            <a:extLst>
              <a:ext uri="{FF2B5EF4-FFF2-40B4-BE49-F238E27FC236}">
                <a16:creationId xmlns:a16="http://schemas.microsoft.com/office/drawing/2014/main" id="{5BF3060D-E784-4F48-A754-6961C4955CB8}"/>
              </a:ext>
            </a:extLst>
          </p:cNvPr>
          <p:cNvCxnSpPr/>
          <p:nvPr/>
        </p:nvCxnSpPr>
        <p:spPr>
          <a:xfrm>
            <a:off x="3590925" y="5543551"/>
            <a:ext cx="0" cy="228800"/>
          </a:xfrm>
          <a:prstGeom prst="straightConnector1">
            <a:avLst/>
          </a:prstGeom>
          <a:noFill/>
          <a:ln w="12700" cap="flat" cmpd="sng">
            <a:solidFill>
              <a:schemeClr val="accent4"/>
            </a:solidFill>
            <a:prstDash val="dash"/>
            <a:round/>
            <a:headEnd type="none" w="sm" len="sm"/>
            <a:tailEnd type="none" w="sm" len="sm"/>
          </a:ln>
        </p:spPr>
      </p:cxnSp>
      <p:sp>
        <p:nvSpPr>
          <p:cNvPr id="215" name="Google Shape;220;p35">
            <a:extLst>
              <a:ext uri="{FF2B5EF4-FFF2-40B4-BE49-F238E27FC236}">
                <a16:creationId xmlns:a16="http://schemas.microsoft.com/office/drawing/2014/main" id="{C9094188-7506-3243-9A5D-BBBA0697A451}"/>
              </a:ext>
            </a:extLst>
          </p:cNvPr>
          <p:cNvSpPr/>
          <p:nvPr/>
        </p:nvSpPr>
        <p:spPr>
          <a:xfrm>
            <a:off x="438609" y="389935"/>
            <a:ext cx="3218800" cy="523200"/>
          </a:xfrm>
          <a:prstGeom prst="rect">
            <a:avLst/>
          </a:prstGeom>
          <a:noFill/>
          <a:ln>
            <a:noFill/>
          </a:ln>
        </p:spPr>
        <p:txBody>
          <a:bodyPr spcFirstLastPara="1" wrap="square" lIns="0" tIns="45700" rIns="0" bIns="45700" anchor="t" anchorCtr="0">
            <a:noAutofit/>
          </a:bodyPr>
          <a:lstStyle/>
          <a:p>
            <a:r>
              <a:rPr lang="en" sz="3000" b="1" dirty="0">
                <a:solidFill>
                  <a:schemeClr val="lt1"/>
                </a:solidFill>
                <a:latin typeface="Raleway SemiBold" panose="020B0503030101060003" pitchFamily="34" charset="77"/>
                <a:ea typeface="Open Sans"/>
                <a:cs typeface="Open Sans"/>
                <a:sym typeface="Open Sans"/>
              </a:rPr>
              <a:t>ABOUT US</a:t>
            </a:r>
            <a:endParaRPr sz="3000" b="1" dirty="0">
              <a:latin typeface="Raleway SemiBold" panose="020B0503030101060003" pitchFamily="34" charset="77"/>
            </a:endParaRPr>
          </a:p>
        </p:txBody>
      </p:sp>
      <p:cxnSp>
        <p:nvCxnSpPr>
          <p:cNvPr id="216" name="Google Shape;221;p35">
            <a:extLst>
              <a:ext uri="{FF2B5EF4-FFF2-40B4-BE49-F238E27FC236}">
                <a16:creationId xmlns:a16="http://schemas.microsoft.com/office/drawing/2014/main" id="{E036542B-13F9-9142-8966-025D9D9F55B8}"/>
              </a:ext>
            </a:extLst>
          </p:cNvPr>
          <p:cNvCxnSpPr/>
          <p:nvPr/>
        </p:nvCxnSpPr>
        <p:spPr>
          <a:xfrm>
            <a:off x="438609" y="1006579"/>
            <a:ext cx="1535600" cy="0"/>
          </a:xfrm>
          <a:prstGeom prst="straightConnector1">
            <a:avLst/>
          </a:prstGeom>
          <a:noFill/>
          <a:ln w="19050" cap="flat" cmpd="sng">
            <a:solidFill>
              <a:schemeClr val="accent2"/>
            </a:solidFill>
            <a:prstDash val="solid"/>
            <a:round/>
            <a:headEnd type="none" w="sm" len="sm"/>
            <a:tailEnd type="none" w="sm" len="sm"/>
          </a:ln>
        </p:spPr>
      </p:cxnSp>
      <p:cxnSp>
        <p:nvCxnSpPr>
          <p:cNvPr id="217" name="Google Shape;222;p35">
            <a:extLst>
              <a:ext uri="{FF2B5EF4-FFF2-40B4-BE49-F238E27FC236}">
                <a16:creationId xmlns:a16="http://schemas.microsoft.com/office/drawing/2014/main" id="{10751299-5C55-3845-8981-70A1AC8A8CA7}"/>
              </a:ext>
            </a:extLst>
          </p:cNvPr>
          <p:cNvCxnSpPr/>
          <p:nvPr/>
        </p:nvCxnSpPr>
        <p:spPr>
          <a:xfrm rot="10800000">
            <a:off x="6215575" y="1006579"/>
            <a:ext cx="1238000" cy="0"/>
          </a:xfrm>
          <a:prstGeom prst="straightConnector1">
            <a:avLst/>
          </a:prstGeom>
          <a:noFill/>
          <a:ln w="12700" cap="flat" cmpd="sng">
            <a:solidFill>
              <a:schemeClr val="accent4"/>
            </a:solidFill>
            <a:prstDash val="dash"/>
            <a:round/>
            <a:headEnd type="none" w="sm" len="sm"/>
            <a:tailEnd type="none" w="sm" len="sm"/>
          </a:ln>
        </p:spPr>
      </p:cxnSp>
      <p:pic>
        <p:nvPicPr>
          <p:cNvPr id="64" name="Picture 63">
            <a:extLst>
              <a:ext uri="{FF2B5EF4-FFF2-40B4-BE49-F238E27FC236}">
                <a16:creationId xmlns:a16="http://schemas.microsoft.com/office/drawing/2014/main" id="{F9E35A2E-7DC8-F143-A9D4-3205C94AE27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6343" y="6299738"/>
            <a:ext cx="2004131" cy="285276"/>
          </a:xfrm>
          <a:prstGeom prst="rect">
            <a:avLst/>
          </a:prstGeom>
        </p:spPr>
      </p:pic>
      <p:pic>
        <p:nvPicPr>
          <p:cNvPr id="5" name="Picture 4">
            <a:extLst>
              <a:ext uri="{FF2B5EF4-FFF2-40B4-BE49-F238E27FC236}">
                <a16:creationId xmlns:a16="http://schemas.microsoft.com/office/drawing/2014/main" id="{B60369CC-39A4-0C46-87D6-10A718AB5B1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31628" y="3331028"/>
            <a:ext cx="1761789" cy="970477"/>
          </a:xfrm>
          <a:prstGeom prst="rect">
            <a:avLst/>
          </a:prstGeom>
        </p:spPr>
      </p:pic>
      <p:pic>
        <p:nvPicPr>
          <p:cNvPr id="7" name="Picture 6">
            <a:extLst>
              <a:ext uri="{FF2B5EF4-FFF2-40B4-BE49-F238E27FC236}">
                <a16:creationId xmlns:a16="http://schemas.microsoft.com/office/drawing/2014/main" id="{7516A9EC-0EBB-C34D-9830-93B46E82AB9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26341" y="3592946"/>
            <a:ext cx="1937387" cy="439068"/>
          </a:xfrm>
          <a:prstGeom prst="rect">
            <a:avLst/>
          </a:prstGeom>
        </p:spPr>
      </p:pic>
      <p:pic>
        <p:nvPicPr>
          <p:cNvPr id="9" name="Picture 8">
            <a:extLst>
              <a:ext uri="{FF2B5EF4-FFF2-40B4-BE49-F238E27FC236}">
                <a16:creationId xmlns:a16="http://schemas.microsoft.com/office/drawing/2014/main" id="{E0A7FE27-A562-8D49-A73B-E90FFA6E54A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383591" y="3475510"/>
            <a:ext cx="1352270" cy="676135"/>
          </a:xfrm>
          <a:prstGeom prst="rect">
            <a:avLst/>
          </a:prstGeom>
        </p:spPr>
      </p:pic>
      <p:pic>
        <p:nvPicPr>
          <p:cNvPr id="11" name="Picture 10">
            <a:extLst>
              <a:ext uri="{FF2B5EF4-FFF2-40B4-BE49-F238E27FC236}">
                <a16:creationId xmlns:a16="http://schemas.microsoft.com/office/drawing/2014/main" id="{36A5BE0C-0E7E-3247-B232-58393239FBB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395712" y="3866620"/>
            <a:ext cx="1227092" cy="1336167"/>
          </a:xfrm>
          <a:prstGeom prst="rect">
            <a:avLst/>
          </a:prstGeom>
        </p:spPr>
      </p:pic>
      <p:pic>
        <p:nvPicPr>
          <p:cNvPr id="13" name="Picture 12">
            <a:extLst>
              <a:ext uri="{FF2B5EF4-FFF2-40B4-BE49-F238E27FC236}">
                <a16:creationId xmlns:a16="http://schemas.microsoft.com/office/drawing/2014/main" id="{BB26E021-A0AE-5447-B12A-F8D6A080DED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611938" y="3528490"/>
            <a:ext cx="2096105" cy="2063353"/>
          </a:xfrm>
          <a:prstGeom prst="rect">
            <a:avLst/>
          </a:prstGeom>
        </p:spPr>
      </p:pic>
      <p:pic>
        <p:nvPicPr>
          <p:cNvPr id="4" name="Picture 3">
            <a:extLst>
              <a:ext uri="{FF2B5EF4-FFF2-40B4-BE49-F238E27FC236}">
                <a16:creationId xmlns:a16="http://schemas.microsoft.com/office/drawing/2014/main" id="{EDCCB64B-A151-F048-A471-2DACA8EA90B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880239" y="1409097"/>
            <a:ext cx="2066413" cy="2066413"/>
          </a:xfrm>
          <a:prstGeom prst="rect">
            <a:avLst/>
          </a:prstGeom>
        </p:spPr>
      </p:pic>
    </p:spTree>
    <p:extLst>
      <p:ext uri="{BB962C8B-B14F-4D97-AF65-F5344CB8AC3E}">
        <p14:creationId xmlns:p14="http://schemas.microsoft.com/office/powerpoint/2010/main" val="686725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982964"/>
            <a:ext cx="4968607" cy="875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715892" y="479893"/>
            <a:ext cx="1618302" cy="161830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223649" y="479893"/>
            <a:ext cx="1618302" cy="161830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9731407" y="479893"/>
            <a:ext cx="1618302" cy="1618300"/>
            <a:chOff x="9687528" y="479895"/>
            <a:chExt cx="1618302" cy="1618300"/>
          </a:xfrm>
        </p:grpSpPr>
        <p:pic>
          <p:nvPicPr>
            <p:cNvPr id="11" name="Picture 10">
              <a:extLst>
                <a:ext uri="{FF2B5EF4-FFF2-40B4-BE49-F238E27FC236}">
                  <a16:creationId xmlns:a16="http://schemas.microsoft.com/office/drawing/2014/main" id="{326D9541-0DB6-5E48-8FB6-386C4F75F13C}"/>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9753432" y="545798"/>
              <a:ext cx="1486496" cy="1486496"/>
            </a:xfrm>
            <a:prstGeom prst="ellipse">
              <a:avLst/>
            </a:prstGeom>
            <a:ln>
              <a:noFill/>
            </a:ln>
            <a:effectLst/>
          </p:spPr>
        </p:pic>
        <p:sp>
          <p:nvSpPr>
            <p:cNvPr id="23" name="Oval 22"/>
            <p:cNvSpPr/>
            <p:nvPr/>
          </p:nvSpPr>
          <p:spPr>
            <a:xfrm>
              <a:off x="9687528" y="479895"/>
              <a:ext cx="1618302" cy="161830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p:cNvPicPr>
            <a:picLocks noChangeAspect="1"/>
          </p:cNvPicPr>
          <p:nvPr/>
        </p:nvPicPr>
        <p:blipFill rotWithShape="1">
          <a:blip r:embed="rId4" cstate="email">
            <a:extLst>
              <a:ext uri="{28A0092B-C50C-407E-A947-70E740481C1C}">
                <a14:useLocalDpi xmlns:a14="http://schemas.microsoft.com/office/drawing/2010/main"/>
              </a:ext>
            </a:extLst>
          </a:blip>
          <a:srcRect l="-1"/>
          <a:stretch/>
        </p:blipFill>
        <p:spPr>
          <a:xfrm>
            <a:off x="0" y="0"/>
            <a:ext cx="3899972" cy="6858000"/>
          </a:xfrm>
          <a:prstGeom prst="rect">
            <a:avLst/>
          </a:prstGeom>
        </p:spPr>
      </p:pic>
      <p:sp>
        <p:nvSpPr>
          <p:cNvPr id="17" name="Rectangle 16"/>
          <p:cNvSpPr/>
          <p:nvPr/>
        </p:nvSpPr>
        <p:spPr>
          <a:xfrm>
            <a:off x="2" y="0"/>
            <a:ext cx="3899970" cy="6858000"/>
          </a:xfrm>
          <a:prstGeom prst="rect">
            <a:avLst/>
          </a:prstGeom>
          <a:gradFill flip="none" rotWithShape="1">
            <a:gsLst>
              <a:gs pos="0">
                <a:schemeClr val="tx2">
                  <a:alpha val="87000"/>
                </a:schemeClr>
              </a:gs>
              <a:gs pos="50000">
                <a:schemeClr val="accent1">
                  <a:alpha val="89000"/>
                </a:schemeClr>
              </a:gs>
              <a:gs pos="100000">
                <a:schemeClr val="accent4">
                  <a:alpha val="88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Open Sans"/>
              <a:ea typeface="+mn-ea"/>
              <a:cs typeface="+mn-cs"/>
            </a:endParaRPr>
          </a:p>
        </p:txBody>
      </p:sp>
      <p:sp>
        <p:nvSpPr>
          <p:cNvPr id="18" name="Rectangle 17"/>
          <p:cNvSpPr/>
          <p:nvPr/>
        </p:nvSpPr>
        <p:spPr>
          <a:xfrm>
            <a:off x="438609" y="389934"/>
            <a:ext cx="3218991" cy="553998"/>
          </a:xfrm>
          <a:prstGeom prst="rect">
            <a:avLst/>
          </a:prstGeom>
        </p:spPr>
        <p:txBody>
          <a:bodyPr wrap="square" lIns="0" rIns="0">
            <a:spAutoFit/>
          </a:bodyPr>
          <a:lstStyle/>
          <a:p>
            <a:pPr>
              <a:defRPr/>
            </a:pPr>
            <a:r>
              <a:rPr lang="en-US" sz="3000" b="1" spc="400" dirty="0">
                <a:solidFill>
                  <a:schemeClr val="bg1"/>
                </a:solidFill>
                <a:latin typeface="Raleway SemiBold" panose="020B0503030101060003" pitchFamily="34" charset="77"/>
              </a:rPr>
              <a:t>OUR STORY</a:t>
            </a:r>
          </a:p>
        </p:txBody>
      </p:sp>
      <p:cxnSp>
        <p:nvCxnSpPr>
          <p:cNvPr id="19" name="Straight Connector 18"/>
          <p:cNvCxnSpPr/>
          <p:nvPr/>
        </p:nvCxnSpPr>
        <p:spPr>
          <a:xfrm>
            <a:off x="438609" y="1051536"/>
            <a:ext cx="153528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Inhaltsplatzhalter 2">
            <a:extLst>
              <a:ext uri="{FF2B5EF4-FFF2-40B4-BE49-F238E27FC236}">
                <a16:creationId xmlns:a16="http://schemas.microsoft.com/office/drawing/2014/main" id="{6EB70EBD-AB0C-6946-B6AC-37D4087B161E}"/>
              </a:ext>
            </a:extLst>
          </p:cNvPr>
          <p:cNvSpPr txBox="1">
            <a:spLocks/>
          </p:cNvSpPr>
          <p:nvPr/>
        </p:nvSpPr>
        <p:spPr>
          <a:xfrm>
            <a:off x="327099" y="1273341"/>
            <a:ext cx="3407530" cy="4601592"/>
          </a:xfrm>
          <a:prstGeom prst="rect">
            <a:avLst/>
          </a:prstGeom>
          <a:ln>
            <a:noFill/>
          </a:ln>
        </p:spPr>
        <p:txBody>
          <a:bodyPr wrap="square">
            <a:noAutofit/>
          </a:bodyPr>
          <a:lstStyle>
            <a:lvl1pPr marL="342900" indent="-342900" algn="l" defTabSz="914400" rtl="0" eaLnBrk="1" latinLnBrk="0" hangingPunct="1">
              <a:spcBef>
                <a:spcPct val="20000"/>
              </a:spcBef>
              <a:buClr>
                <a:schemeClr val="accent2"/>
              </a:buClr>
              <a:buFont typeface="Arial" panose="020B0604020202020204"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spcBef>
                <a:spcPct val="20000"/>
              </a:spcBef>
              <a:buClr>
                <a:schemeClr val="accent2"/>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spcBef>
                <a:spcPts val="0"/>
              </a:spcBef>
              <a:buNone/>
            </a:pPr>
            <a:r>
              <a:rPr lang="en-US" sz="1500" i="1" dirty="0">
                <a:solidFill>
                  <a:schemeClr val="bg1"/>
                </a:solidFill>
                <a:latin typeface="Raleway Medium" panose="020B0503030101060003" pitchFamily="34" charset="77"/>
                <a:ea typeface="Open Sans SemiBold" charset="0"/>
                <a:cs typeface="Open Sans SemiBold" charset="0"/>
              </a:rPr>
              <a:t>In mid 2017, CEO Carlos Domingo decided to tokenize </a:t>
            </a:r>
            <a:r>
              <a:rPr lang="en-US" sz="1500" i="1" dirty="0" err="1">
                <a:solidFill>
                  <a:schemeClr val="bg1"/>
                </a:solidFill>
                <a:latin typeface="Raleway Medium" panose="020B0503030101060003" pitchFamily="34" charset="77"/>
                <a:ea typeface="Open Sans SemiBold" charset="0"/>
                <a:cs typeface="Open Sans SemiBold" charset="0"/>
              </a:rPr>
              <a:t>SPiCE</a:t>
            </a:r>
            <a:r>
              <a:rPr lang="en-US" sz="1500" i="1" dirty="0">
                <a:solidFill>
                  <a:schemeClr val="bg1"/>
                </a:solidFill>
                <a:latin typeface="Raleway Medium" panose="020B0503030101060003" pitchFamily="34" charset="77"/>
                <a:ea typeface="Open Sans SemiBold" charset="0"/>
                <a:cs typeface="Open Sans SemiBold" charset="0"/>
              </a:rPr>
              <a:t> VC, the VC fund he co-founded. When he was unable to find a satisfactory issuance and compliance platform for </a:t>
            </a:r>
            <a:r>
              <a:rPr lang="en-US" sz="1500" i="1" dirty="0" err="1">
                <a:solidFill>
                  <a:schemeClr val="bg1"/>
                </a:solidFill>
                <a:latin typeface="Raleway Medium" panose="020B0503030101060003" pitchFamily="34" charset="77"/>
                <a:ea typeface="Open Sans SemiBold" charset="0"/>
                <a:cs typeface="Open Sans SemiBold" charset="0"/>
              </a:rPr>
              <a:t>SPiCE</a:t>
            </a:r>
            <a:r>
              <a:rPr lang="en-US" sz="1500" i="1" dirty="0">
                <a:solidFill>
                  <a:schemeClr val="bg1"/>
                </a:solidFill>
                <a:latin typeface="Raleway Medium" panose="020B0503030101060003" pitchFamily="34" charset="77"/>
                <a:ea typeface="Open Sans SemiBold" charset="0"/>
                <a:cs typeface="Open Sans SemiBold" charset="0"/>
              </a:rPr>
              <a:t> VC, Carlos enlisted Shay Finkelstein and Jamie Finn to help build one. Together they created the compliance platform that successfully issued and maintains </a:t>
            </a:r>
            <a:r>
              <a:rPr lang="en-US" sz="1500" i="1" dirty="0" err="1">
                <a:solidFill>
                  <a:schemeClr val="bg1"/>
                </a:solidFill>
                <a:latin typeface="Raleway Medium" panose="020B0503030101060003" pitchFamily="34" charset="77"/>
                <a:ea typeface="Open Sans SemiBold" charset="0"/>
                <a:cs typeface="Open Sans SemiBold" charset="0"/>
              </a:rPr>
              <a:t>SPiCE’s</a:t>
            </a:r>
            <a:r>
              <a:rPr lang="en-US" sz="1500" i="1" dirty="0">
                <a:solidFill>
                  <a:schemeClr val="bg1"/>
                </a:solidFill>
                <a:latin typeface="Raleway Medium" panose="020B0503030101060003" pitchFamily="34" charset="77"/>
                <a:ea typeface="Open Sans SemiBold" charset="0"/>
                <a:cs typeface="Open Sans SemiBold" charset="0"/>
              </a:rPr>
              <a:t> security token. Once proven, word got out and demand for </a:t>
            </a:r>
            <a:r>
              <a:rPr lang="en-US" sz="1500" i="1" dirty="0" err="1">
                <a:solidFill>
                  <a:schemeClr val="bg1"/>
                </a:solidFill>
                <a:latin typeface="Raleway Medium" panose="020B0503030101060003" pitchFamily="34" charset="77"/>
                <a:ea typeface="Open Sans SemiBold" charset="0"/>
                <a:cs typeface="Open Sans SemiBold" charset="0"/>
              </a:rPr>
              <a:t>SPiCE’s</a:t>
            </a:r>
            <a:r>
              <a:rPr lang="en-US" sz="1500" i="1" dirty="0">
                <a:solidFill>
                  <a:schemeClr val="bg1"/>
                </a:solidFill>
                <a:latin typeface="Raleway Medium" panose="020B0503030101060003" pitchFamily="34" charset="77"/>
                <a:ea typeface="Open Sans SemiBold" charset="0"/>
                <a:cs typeface="Open Sans SemiBold" charset="0"/>
              </a:rPr>
              <a:t> security token issuance platform exploded. It was then that Securitize was born</a:t>
            </a:r>
            <a:r>
              <a:rPr lang="en-US" sz="1600" i="1" dirty="0">
                <a:solidFill>
                  <a:schemeClr val="bg1"/>
                </a:solidFill>
                <a:ea typeface="Open Sans SemiBold" charset="0"/>
                <a:cs typeface="Open Sans SemiBold" charset="0"/>
              </a:rPr>
              <a:t>. </a:t>
            </a:r>
            <a:endParaRPr lang="en-US" sz="1100" dirty="0">
              <a:solidFill>
                <a:schemeClr val="bg1"/>
              </a:solidFill>
              <a:cs typeface="Open Sans Regular"/>
            </a:endParaRPr>
          </a:p>
        </p:txBody>
      </p:sp>
      <p:sp>
        <p:nvSpPr>
          <p:cNvPr id="31" name="TextBox 30">
            <a:extLst>
              <a:ext uri="{FF2B5EF4-FFF2-40B4-BE49-F238E27FC236}">
                <a16:creationId xmlns:a16="http://schemas.microsoft.com/office/drawing/2014/main" id="{73F14A6D-E03E-014C-B43D-6A9284B6A6CF}"/>
              </a:ext>
            </a:extLst>
          </p:cNvPr>
          <p:cNvSpPr txBox="1"/>
          <p:nvPr/>
        </p:nvSpPr>
        <p:spPr>
          <a:xfrm>
            <a:off x="4525413" y="2302903"/>
            <a:ext cx="1999265" cy="892552"/>
          </a:xfrm>
          <a:prstGeom prst="rect">
            <a:avLst/>
          </a:prstGeom>
          <a:noFill/>
        </p:spPr>
        <p:txBody>
          <a:bodyPr wrap="none" rtlCol="0">
            <a:spAutoFit/>
          </a:bodyPr>
          <a:lstStyle/>
          <a:p>
            <a:pPr algn="ctr">
              <a:spcAft>
                <a:spcPts val="1200"/>
              </a:spcAft>
            </a:pPr>
            <a:r>
              <a:rPr lang="en-US" b="1" dirty="0">
                <a:solidFill>
                  <a:schemeClr val="accent1"/>
                </a:solidFill>
                <a:latin typeface="Raleway" panose="020B0503030101060003" pitchFamily="34" charset="77"/>
              </a:rPr>
              <a:t>Carlos Domingo</a:t>
            </a:r>
          </a:p>
          <a:p>
            <a:pPr algn="ctr">
              <a:spcAft>
                <a:spcPts val="1200"/>
              </a:spcAft>
            </a:pPr>
            <a:r>
              <a:rPr lang="en-US" sz="1200" b="1" spc="200" dirty="0">
                <a:solidFill>
                  <a:schemeClr val="accent4"/>
                </a:solidFill>
                <a:latin typeface="Raleway" panose="020B0503030101060003" pitchFamily="34" charset="77"/>
              </a:rPr>
              <a:t>CEO &amp;</a:t>
            </a:r>
            <a:br>
              <a:rPr lang="en-US" sz="1200" b="1" spc="200" dirty="0">
                <a:solidFill>
                  <a:schemeClr val="accent4"/>
                </a:solidFill>
                <a:latin typeface="Raleway" panose="020B0503030101060003" pitchFamily="34" charset="77"/>
              </a:rPr>
            </a:br>
            <a:r>
              <a:rPr lang="en-US" sz="1200" b="1" spc="200" dirty="0">
                <a:solidFill>
                  <a:schemeClr val="accent4"/>
                </a:solidFill>
                <a:latin typeface="Raleway" panose="020B0503030101060003" pitchFamily="34" charset="77"/>
              </a:rPr>
              <a:t>CO-FOUNDER</a:t>
            </a:r>
          </a:p>
        </p:txBody>
      </p:sp>
      <p:sp>
        <p:nvSpPr>
          <p:cNvPr id="32" name="Rectangle 31"/>
          <p:cNvSpPr/>
          <p:nvPr/>
        </p:nvSpPr>
        <p:spPr>
          <a:xfrm>
            <a:off x="4362853" y="3479573"/>
            <a:ext cx="2324386" cy="1700337"/>
          </a:xfrm>
          <a:prstGeom prst="rect">
            <a:avLst/>
          </a:prstGeom>
        </p:spPr>
        <p:txBody>
          <a:bodyPr wrap="square">
            <a:spAutoFit/>
          </a:bodyPr>
          <a:lstStyle/>
          <a:p>
            <a:pPr algn="ctr">
              <a:lnSpc>
                <a:spcPct val="120000"/>
              </a:lnSpc>
            </a:pPr>
            <a:r>
              <a:rPr lang="en-US" sz="1100" dirty="0">
                <a:latin typeface="Raleway Medium" panose="020B0503030101060003" pitchFamily="34" charset="77"/>
              </a:rPr>
              <a:t>25+ years of experience in innovation and digital transformation. Former CEO of Telefonica R&amp;D and CEO of New Business and Innovation at Telefonica Digital. CEO, board member and investor of multiple startups</a:t>
            </a:r>
          </a:p>
        </p:txBody>
      </p:sp>
      <p:cxnSp>
        <p:nvCxnSpPr>
          <p:cNvPr id="33" name="Straight Connector 32"/>
          <p:cNvCxnSpPr/>
          <p:nvPr/>
        </p:nvCxnSpPr>
        <p:spPr>
          <a:xfrm>
            <a:off x="5038101" y="3330193"/>
            <a:ext cx="97389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73F14A6D-E03E-014C-B43D-6A9284B6A6CF}"/>
              </a:ext>
            </a:extLst>
          </p:cNvPr>
          <p:cNvSpPr txBox="1"/>
          <p:nvPr/>
        </p:nvSpPr>
        <p:spPr>
          <a:xfrm>
            <a:off x="7296863" y="2302903"/>
            <a:ext cx="1471878" cy="892552"/>
          </a:xfrm>
          <a:prstGeom prst="rect">
            <a:avLst/>
          </a:prstGeom>
          <a:noFill/>
        </p:spPr>
        <p:txBody>
          <a:bodyPr wrap="none" rtlCol="0">
            <a:spAutoFit/>
          </a:bodyPr>
          <a:lstStyle/>
          <a:p>
            <a:pPr algn="ctr">
              <a:spcAft>
                <a:spcPts val="1200"/>
              </a:spcAft>
            </a:pPr>
            <a:r>
              <a:rPr lang="en-US" b="1" dirty="0">
                <a:solidFill>
                  <a:schemeClr val="accent1"/>
                </a:solidFill>
                <a:latin typeface="Raleway" panose="020B0503030101060003" pitchFamily="34" charset="77"/>
              </a:rPr>
              <a:t>Jamie Finn</a:t>
            </a:r>
          </a:p>
          <a:p>
            <a:pPr algn="ctr">
              <a:spcAft>
                <a:spcPts val="1200"/>
              </a:spcAft>
            </a:pPr>
            <a:r>
              <a:rPr lang="en-US" sz="1200" b="1" spc="200" dirty="0">
                <a:solidFill>
                  <a:schemeClr val="accent4"/>
                </a:solidFill>
                <a:latin typeface="Raleway" panose="020B0503030101060003" pitchFamily="34" charset="77"/>
              </a:rPr>
              <a:t>PRESIDENT &amp;</a:t>
            </a:r>
            <a:br>
              <a:rPr lang="en-US" sz="1200" b="1" spc="200" dirty="0">
                <a:solidFill>
                  <a:schemeClr val="accent4"/>
                </a:solidFill>
                <a:latin typeface="Raleway" panose="020B0503030101060003" pitchFamily="34" charset="77"/>
              </a:rPr>
            </a:br>
            <a:r>
              <a:rPr lang="en-US" sz="1200" b="1" spc="200" dirty="0">
                <a:solidFill>
                  <a:schemeClr val="accent4"/>
                </a:solidFill>
                <a:latin typeface="Raleway" panose="020B0503030101060003" pitchFamily="34" charset="77"/>
              </a:rPr>
              <a:t>CO-FOUNDER</a:t>
            </a:r>
          </a:p>
        </p:txBody>
      </p:sp>
      <p:sp>
        <p:nvSpPr>
          <p:cNvPr id="39" name="Rectangle 38"/>
          <p:cNvSpPr/>
          <p:nvPr/>
        </p:nvSpPr>
        <p:spPr>
          <a:xfrm>
            <a:off x="6976199" y="3479573"/>
            <a:ext cx="2113206" cy="1499321"/>
          </a:xfrm>
          <a:prstGeom prst="rect">
            <a:avLst/>
          </a:prstGeom>
        </p:spPr>
        <p:txBody>
          <a:bodyPr wrap="square">
            <a:spAutoFit/>
          </a:bodyPr>
          <a:lstStyle/>
          <a:p>
            <a:pPr algn="ctr">
              <a:lnSpc>
                <a:spcPct val="120000"/>
              </a:lnSpc>
            </a:pPr>
            <a:r>
              <a:rPr lang="en-US" sz="1100" dirty="0">
                <a:latin typeface="Raleway Medium" panose="020B0503030101060003" pitchFamily="34" charset="77"/>
              </a:rPr>
              <a:t>20+ years experience in startups, telecoms, + big data. Ericsson, Telefónica o2, and AVP of Product Innovation at AT&amp;T. $700m In M&amp;A transactions</a:t>
            </a:r>
          </a:p>
          <a:p>
            <a:pPr algn="ctr">
              <a:lnSpc>
                <a:spcPct val="120000"/>
              </a:lnSpc>
            </a:pPr>
            <a:r>
              <a:rPr lang="en-US" sz="1100" dirty="0">
                <a:latin typeface="Raleway Medium" panose="020B0503030101060003" pitchFamily="34" charset="77"/>
              </a:rPr>
              <a:t>Multiple startup exits</a:t>
            </a:r>
          </a:p>
        </p:txBody>
      </p:sp>
      <p:cxnSp>
        <p:nvCxnSpPr>
          <p:cNvPr id="40" name="Straight Connector 39"/>
          <p:cNvCxnSpPr/>
          <p:nvPr/>
        </p:nvCxnSpPr>
        <p:spPr>
          <a:xfrm>
            <a:off x="7545857" y="3330193"/>
            <a:ext cx="97389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73F14A6D-E03E-014C-B43D-6A9284B6A6CF}"/>
              </a:ext>
            </a:extLst>
          </p:cNvPr>
          <p:cNvSpPr txBox="1"/>
          <p:nvPr/>
        </p:nvSpPr>
        <p:spPr>
          <a:xfrm>
            <a:off x="9508770" y="2302903"/>
            <a:ext cx="2063578" cy="892552"/>
          </a:xfrm>
          <a:prstGeom prst="rect">
            <a:avLst/>
          </a:prstGeom>
          <a:noFill/>
        </p:spPr>
        <p:txBody>
          <a:bodyPr wrap="none" rtlCol="0">
            <a:spAutoFit/>
          </a:bodyPr>
          <a:lstStyle/>
          <a:p>
            <a:pPr algn="ctr">
              <a:spcAft>
                <a:spcPts val="1200"/>
              </a:spcAft>
            </a:pPr>
            <a:r>
              <a:rPr lang="en-US" b="1" dirty="0">
                <a:solidFill>
                  <a:schemeClr val="accent1"/>
                </a:solidFill>
                <a:latin typeface="Raleway" panose="020B0503030101060003" pitchFamily="34" charset="77"/>
              </a:rPr>
              <a:t>Shay Finkelstein</a:t>
            </a:r>
          </a:p>
          <a:p>
            <a:pPr algn="ctr">
              <a:spcAft>
                <a:spcPts val="1200"/>
              </a:spcAft>
            </a:pPr>
            <a:r>
              <a:rPr lang="en-US" sz="1200" b="1" spc="200" dirty="0">
                <a:solidFill>
                  <a:schemeClr val="accent4"/>
                </a:solidFill>
                <a:latin typeface="Raleway" panose="020B0503030101060003" pitchFamily="34" charset="77"/>
              </a:rPr>
              <a:t>CTO &amp;</a:t>
            </a:r>
            <a:br>
              <a:rPr lang="en-US" sz="1200" b="1" spc="200" dirty="0">
                <a:solidFill>
                  <a:schemeClr val="accent4"/>
                </a:solidFill>
                <a:latin typeface="Raleway" panose="020B0503030101060003" pitchFamily="34" charset="77"/>
              </a:rPr>
            </a:br>
            <a:r>
              <a:rPr lang="en-US" sz="1200" b="1" spc="200" dirty="0">
                <a:solidFill>
                  <a:schemeClr val="accent4"/>
                </a:solidFill>
                <a:latin typeface="Raleway" panose="020B0503030101060003" pitchFamily="34" charset="77"/>
              </a:rPr>
              <a:t>CO-FOUNDER</a:t>
            </a:r>
          </a:p>
        </p:txBody>
      </p:sp>
      <p:sp>
        <p:nvSpPr>
          <p:cNvPr id="43" name="Rectangle 42"/>
          <p:cNvSpPr/>
          <p:nvPr/>
        </p:nvSpPr>
        <p:spPr>
          <a:xfrm>
            <a:off x="9483955" y="3479573"/>
            <a:ext cx="2113206" cy="1296189"/>
          </a:xfrm>
          <a:prstGeom prst="rect">
            <a:avLst/>
          </a:prstGeom>
        </p:spPr>
        <p:txBody>
          <a:bodyPr wrap="square">
            <a:spAutoFit/>
          </a:bodyPr>
          <a:lstStyle/>
          <a:p>
            <a:pPr algn="ctr">
              <a:lnSpc>
                <a:spcPct val="120000"/>
              </a:lnSpc>
            </a:pPr>
            <a:r>
              <a:rPr lang="en-US" sz="1100" dirty="0">
                <a:latin typeface="Raleway Medium" panose="020B0503030101060003" pitchFamily="34" charset="77"/>
              </a:rPr>
              <a:t>20 years of experience in leading engineering teams and building scalable technology, including </a:t>
            </a:r>
            <a:r>
              <a:rPr lang="en-US" sz="1100" dirty="0" err="1">
                <a:latin typeface="Raleway Medium" panose="020B0503030101060003" pitchFamily="34" charset="77"/>
              </a:rPr>
              <a:t>Paypro</a:t>
            </a:r>
            <a:r>
              <a:rPr lang="en-US" sz="1100" dirty="0">
                <a:latin typeface="Raleway Medium" panose="020B0503030101060003" pitchFamily="34" charset="77"/>
              </a:rPr>
              <a:t> Global, a major Europe-based payment gateway. </a:t>
            </a:r>
          </a:p>
        </p:txBody>
      </p:sp>
      <p:cxnSp>
        <p:nvCxnSpPr>
          <p:cNvPr id="44" name="Straight Connector 43"/>
          <p:cNvCxnSpPr/>
          <p:nvPr/>
        </p:nvCxnSpPr>
        <p:spPr>
          <a:xfrm>
            <a:off x="10053613" y="3330193"/>
            <a:ext cx="97389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263528" y="5384229"/>
            <a:ext cx="753090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55" name="Group 54"/>
          <p:cNvGrpSpPr/>
          <p:nvPr/>
        </p:nvGrpSpPr>
        <p:grpSpPr>
          <a:xfrm>
            <a:off x="4263528" y="5672152"/>
            <a:ext cx="4578423" cy="387689"/>
            <a:chOff x="4263528" y="5649736"/>
            <a:chExt cx="8253374" cy="698875"/>
          </a:xfrm>
        </p:grpSpPr>
        <p:pic>
          <p:nvPicPr>
            <p:cNvPr id="48" name="Picture 4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63528" y="5697101"/>
              <a:ext cx="604144" cy="604144"/>
            </a:xfrm>
            <a:prstGeom prst="rect">
              <a:avLst/>
            </a:prstGeom>
          </p:spPr>
        </p:pic>
        <p:pic>
          <p:nvPicPr>
            <p:cNvPr id="49" name="Picture 4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66870" y="5697101"/>
              <a:ext cx="604144" cy="604144"/>
            </a:xfrm>
            <a:prstGeom prst="rect">
              <a:avLst/>
            </a:prstGeom>
          </p:spPr>
        </p:pic>
        <p:pic>
          <p:nvPicPr>
            <p:cNvPr id="50" name="Picture 4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38554" y="5786340"/>
              <a:ext cx="1034606" cy="425667"/>
            </a:xfrm>
            <a:prstGeom prst="rect">
              <a:avLst/>
            </a:prstGeom>
          </p:spPr>
        </p:pic>
        <p:pic>
          <p:nvPicPr>
            <p:cNvPr id="51" name="Picture 5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44041" y="5697101"/>
              <a:ext cx="578128" cy="604144"/>
            </a:xfrm>
            <a:prstGeom prst="rect">
              <a:avLst/>
            </a:prstGeom>
          </p:spPr>
        </p:pic>
        <p:pic>
          <p:nvPicPr>
            <p:cNvPr id="52" name="Picture 5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93051" y="5885626"/>
              <a:ext cx="1302938" cy="227094"/>
            </a:xfrm>
            <a:prstGeom prst="rect">
              <a:avLst/>
            </a:prstGeom>
          </p:spPr>
        </p:pic>
        <p:pic>
          <p:nvPicPr>
            <p:cNvPr id="53" name="Picture 52"/>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0241895" y="5722611"/>
              <a:ext cx="1181662" cy="553125"/>
            </a:xfrm>
            <a:prstGeom prst="rect">
              <a:avLst/>
            </a:prstGeom>
          </p:spPr>
        </p:pic>
        <p:pic>
          <p:nvPicPr>
            <p:cNvPr id="54" name="Picture 5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794436" y="5649736"/>
              <a:ext cx="722466" cy="698875"/>
            </a:xfrm>
            <a:prstGeom prst="rect">
              <a:avLst/>
            </a:prstGeom>
          </p:spPr>
        </p:pic>
      </p:grpSp>
      <p:pic>
        <p:nvPicPr>
          <p:cNvPr id="6" name="Picture 5">
            <a:extLst>
              <a:ext uri="{FF2B5EF4-FFF2-40B4-BE49-F238E27FC236}">
                <a16:creationId xmlns:a16="http://schemas.microsoft.com/office/drawing/2014/main" id="{CF5FC159-E54C-0E43-BC33-9979DB57D57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638421" y="5708147"/>
            <a:ext cx="645386" cy="324710"/>
          </a:xfrm>
          <a:prstGeom prst="rect">
            <a:avLst/>
          </a:prstGeom>
        </p:spPr>
      </p:pic>
      <p:pic>
        <p:nvPicPr>
          <p:cNvPr id="7" name="Picture 6">
            <a:extLst>
              <a:ext uri="{FF2B5EF4-FFF2-40B4-BE49-F238E27FC236}">
                <a16:creationId xmlns:a16="http://schemas.microsoft.com/office/drawing/2014/main" id="{CC838FE0-B7FB-D04F-9B1F-F1A72B251B3A}"/>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1433422" y="5644520"/>
            <a:ext cx="492956" cy="492956"/>
          </a:xfrm>
          <a:prstGeom prst="rect">
            <a:avLst/>
          </a:prstGeom>
        </p:spPr>
      </p:pic>
      <p:pic>
        <p:nvPicPr>
          <p:cNvPr id="12" name="Picture 11">
            <a:extLst>
              <a:ext uri="{FF2B5EF4-FFF2-40B4-BE49-F238E27FC236}">
                <a16:creationId xmlns:a16="http://schemas.microsoft.com/office/drawing/2014/main" id="{0F48102C-5757-144D-966D-EF637BD163F6}"/>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027841" y="5575107"/>
            <a:ext cx="683716" cy="683716"/>
          </a:xfrm>
          <a:prstGeom prst="rect">
            <a:avLst/>
          </a:prstGeom>
        </p:spPr>
      </p:pic>
      <p:sp>
        <p:nvSpPr>
          <p:cNvPr id="2" name="Slide Number Placeholder 1">
            <a:extLst>
              <a:ext uri="{FF2B5EF4-FFF2-40B4-BE49-F238E27FC236}">
                <a16:creationId xmlns:a16="http://schemas.microsoft.com/office/drawing/2014/main" id="{C2DBC839-BA9B-5D44-B354-0FB2CDE3E028}"/>
              </a:ext>
            </a:extLst>
          </p:cNvPr>
          <p:cNvSpPr>
            <a:spLocks noGrp="1"/>
          </p:cNvSpPr>
          <p:nvPr>
            <p:ph type="sldNum" sz="quarter" idx="12"/>
          </p:nvPr>
        </p:nvSpPr>
        <p:spPr/>
        <p:txBody>
          <a:bodyPr/>
          <a:lstStyle/>
          <a:p>
            <a:fld id="{13B93E04-4589-4492-9265-DB84E8A0C458}" type="slidenum">
              <a:rPr lang="en-US" smtClean="0"/>
              <a:t>3</a:t>
            </a:fld>
            <a:endParaRPr lang="en-US"/>
          </a:p>
        </p:txBody>
      </p:sp>
      <p:pic>
        <p:nvPicPr>
          <p:cNvPr id="25" name="Picture 24">
            <a:extLst>
              <a:ext uri="{FF2B5EF4-FFF2-40B4-BE49-F238E27FC236}">
                <a16:creationId xmlns:a16="http://schemas.microsoft.com/office/drawing/2014/main" id="{6363D69E-FBA1-8E4E-BDCA-F88E7215BAC7}"/>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284163" y="556576"/>
            <a:ext cx="1488415" cy="1488415"/>
          </a:xfrm>
          <a:prstGeom prst="rect">
            <a:avLst/>
          </a:prstGeom>
        </p:spPr>
      </p:pic>
      <p:pic>
        <p:nvPicPr>
          <p:cNvPr id="41" name="Picture 40">
            <a:extLst>
              <a:ext uri="{FF2B5EF4-FFF2-40B4-BE49-F238E27FC236}">
                <a16:creationId xmlns:a16="http://schemas.microsoft.com/office/drawing/2014/main" id="{2AC34C5D-DB72-6F43-A3C0-CAD2E6F0D740}"/>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266343" y="6299738"/>
            <a:ext cx="2004131" cy="285276"/>
          </a:xfrm>
          <a:prstGeom prst="rect">
            <a:avLst/>
          </a:prstGeom>
        </p:spPr>
      </p:pic>
      <p:pic>
        <p:nvPicPr>
          <p:cNvPr id="5" name="Picture 4">
            <a:extLst>
              <a:ext uri="{FF2B5EF4-FFF2-40B4-BE49-F238E27FC236}">
                <a16:creationId xmlns:a16="http://schemas.microsoft.com/office/drawing/2014/main" id="{C6140014-A0C4-4647-BC4B-91749AC71F2B}"/>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853942" y="5588549"/>
            <a:ext cx="592046" cy="592046"/>
          </a:xfrm>
          <a:prstGeom prst="rect">
            <a:avLst/>
          </a:prstGeom>
        </p:spPr>
      </p:pic>
      <p:pic>
        <p:nvPicPr>
          <p:cNvPr id="45" name="Picture 44">
            <a:extLst>
              <a:ext uri="{FF2B5EF4-FFF2-40B4-BE49-F238E27FC236}">
                <a16:creationId xmlns:a16="http://schemas.microsoft.com/office/drawing/2014/main" id="{5509F04E-4D00-434F-AA3B-3841ECAC9243}"/>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4740962" y="485254"/>
            <a:ext cx="1568162" cy="1568162"/>
          </a:xfrm>
          <a:prstGeom prst="rect">
            <a:avLst/>
          </a:prstGeom>
        </p:spPr>
      </p:pic>
    </p:spTree>
    <p:extLst>
      <p:ext uri="{BB962C8B-B14F-4D97-AF65-F5344CB8AC3E}">
        <p14:creationId xmlns:p14="http://schemas.microsoft.com/office/powerpoint/2010/main" val="4047626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5092389"/>
            <a:ext cx="12192000" cy="6494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7" name="Rectangle 6"/>
          <p:cNvSpPr/>
          <p:nvPr/>
        </p:nvSpPr>
        <p:spPr>
          <a:xfrm>
            <a:off x="0" y="1878156"/>
            <a:ext cx="12192000" cy="6494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0" y="3160546"/>
            <a:ext cx="12192000" cy="6494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0" y="4442936"/>
            <a:ext cx="12192000" cy="6494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2" name="Titel 1">
            <a:extLst>
              <a:ext uri="{FF2B5EF4-FFF2-40B4-BE49-F238E27FC236}">
                <a16:creationId xmlns:a16="http://schemas.microsoft.com/office/drawing/2014/main" id="{503DEF03-A35E-144C-A0B0-C24303F1F2F3}"/>
              </a:ext>
            </a:extLst>
          </p:cNvPr>
          <p:cNvSpPr>
            <a:spLocks noGrp="1"/>
          </p:cNvSpPr>
          <p:nvPr>
            <p:ph type="title"/>
          </p:nvPr>
        </p:nvSpPr>
        <p:spPr/>
        <p:txBody>
          <a:bodyPr/>
          <a:lstStyle/>
          <a:p>
            <a:r>
              <a:rPr lang="de-DE" dirty="0"/>
              <a:t>Access to capital is a massive, but flawed business </a:t>
            </a:r>
          </a:p>
        </p:txBody>
      </p:sp>
      <p:sp>
        <p:nvSpPr>
          <p:cNvPr id="15" name="Inhaltsplatzhalter 2">
            <a:extLst>
              <a:ext uri="{FF2B5EF4-FFF2-40B4-BE49-F238E27FC236}">
                <a16:creationId xmlns:a16="http://schemas.microsoft.com/office/drawing/2014/main" id="{6EB70EBD-AB0C-6946-B6AC-37D4087B161E}"/>
              </a:ext>
            </a:extLst>
          </p:cNvPr>
          <p:cNvSpPr>
            <a:spLocks noGrp="1"/>
          </p:cNvSpPr>
          <p:nvPr>
            <p:ph idx="4294967295"/>
          </p:nvPr>
        </p:nvSpPr>
        <p:spPr>
          <a:xfrm>
            <a:off x="5687121" y="6364190"/>
            <a:ext cx="5315359" cy="138499"/>
          </a:xfrm>
        </p:spPr>
        <p:txBody>
          <a:bodyPr wrap="square" lIns="0" tIns="0" rIns="0" bIns="0">
            <a:spAutoFit/>
          </a:bodyPr>
          <a:lstStyle/>
          <a:p>
            <a:pPr marL="0" indent="0" algn="r">
              <a:buNone/>
            </a:pPr>
            <a:r>
              <a:rPr lang="en-US" sz="900" i="1" dirty="0">
                <a:solidFill>
                  <a:schemeClr val="accent6"/>
                </a:solidFill>
              </a:rPr>
              <a:t>Sources: PwC, SEC, </a:t>
            </a:r>
            <a:r>
              <a:rPr lang="en-US" sz="900" i="1" dirty="0" err="1">
                <a:solidFill>
                  <a:schemeClr val="accent6"/>
                </a:solidFill>
              </a:rPr>
              <a:t>Dealogic</a:t>
            </a:r>
            <a:r>
              <a:rPr lang="en-US" sz="900" i="1" dirty="0">
                <a:solidFill>
                  <a:schemeClr val="accent6"/>
                </a:solidFill>
              </a:rPr>
              <a:t>, SIFMA, S&amp;P Market Intelligence, Bloomberg, Financial Times, Reuters</a:t>
            </a:r>
          </a:p>
        </p:txBody>
      </p:sp>
      <p:sp>
        <p:nvSpPr>
          <p:cNvPr id="22" name="Rectangle 32">
            <a:extLst>
              <a:ext uri="{FF2B5EF4-FFF2-40B4-BE49-F238E27FC236}">
                <a16:creationId xmlns:a16="http://schemas.microsoft.com/office/drawing/2014/main" id="{CB7805F6-A86F-7D47-AE1D-8488BA7D9A97}"/>
              </a:ext>
            </a:extLst>
          </p:cNvPr>
          <p:cNvSpPr>
            <a:spLocks noChangeArrowheads="1"/>
          </p:cNvSpPr>
          <p:nvPr/>
        </p:nvSpPr>
        <p:spPr bwMode="auto">
          <a:xfrm>
            <a:off x="7932939" y="1956338"/>
            <a:ext cx="3876094" cy="493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nchor="ctr">
            <a:spAutoFit/>
          </a:bodyPr>
          <a:lstStyle/>
          <a:p>
            <a:pPr marL="171450" marR="0" lvl="0" indent="-171450" algn="l" defTabSz="914400" rtl="0" eaLnBrk="1" fontAlgn="auto" latinLnBrk="0" hangingPunct="1">
              <a:lnSpc>
                <a:spcPct val="100000"/>
              </a:lnSpc>
              <a:spcBef>
                <a:spcPts val="0"/>
              </a:spcBef>
              <a:spcAft>
                <a:spcPts val="0"/>
              </a:spcAft>
              <a:buClr>
                <a:srgbClr val="0DB0B9"/>
              </a:buClr>
              <a:buSzTx/>
              <a:buFont typeface="Arial"/>
              <a:buChar char="•"/>
              <a:tabLst/>
              <a:defRPr/>
            </a:pPr>
            <a:r>
              <a:rPr kumimoji="0" lang="en-US" sz="13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Illiquid</a:t>
            </a:r>
          </a:p>
          <a:p>
            <a:pPr marL="171450" marR="0" lvl="0" indent="-171450" algn="l" defTabSz="914400" rtl="0" eaLnBrk="1" fontAlgn="auto" latinLnBrk="0" hangingPunct="1">
              <a:lnSpc>
                <a:spcPct val="100000"/>
              </a:lnSpc>
              <a:spcBef>
                <a:spcPts val="0"/>
              </a:spcBef>
              <a:spcAft>
                <a:spcPts val="0"/>
              </a:spcAft>
              <a:buClr>
                <a:srgbClr val="0DB0B9"/>
              </a:buClr>
              <a:buSzTx/>
              <a:buFont typeface="Arial"/>
              <a:buChar char="•"/>
              <a:tabLst/>
              <a:defRPr/>
            </a:pPr>
            <a:r>
              <a:rPr kumimoji="0" lang="en-US" sz="13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Management overhead</a:t>
            </a:r>
          </a:p>
        </p:txBody>
      </p:sp>
      <p:graphicFrame>
        <p:nvGraphicFramePr>
          <p:cNvPr id="3" name="Chart 2"/>
          <p:cNvGraphicFramePr/>
          <p:nvPr>
            <p:extLst/>
          </p:nvPr>
        </p:nvGraphicFramePr>
        <p:xfrm>
          <a:off x="2389481" y="1754459"/>
          <a:ext cx="5543458" cy="4103650"/>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32">
            <a:extLst>
              <a:ext uri="{FF2B5EF4-FFF2-40B4-BE49-F238E27FC236}">
                <a16:creationId xmlns:a16="http://schemas.microsoft.com/office/drawing/2014/main" id="{CB7805F6-A86F-7D47-AE1D-8488BA7D9A97}"/>
              </a:ext>
            </a:extLst>
          </p:cNvPr>
          <p:cNvSpPr>
            <a:spLocks noChangeArrowheads="1"/>
          </p:cNvSpPr>
          <p:nvPr/>
        </p:nvSpPr>
        <p:spPr bwMode="auto">
          <a:xfrm>
            <a:off x="397565" y="1297307"/>
            <a:ext cx="5356195"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B0B9"/>
                </a:solidFill>
                <a:effectLst/>
                <a:uLnTx/>
                <a:uFillTx/>
                <a:latin typeface="Open Sans" panose="020B0606030504020204" pitchFamily="34" charset="0"/>
                <a:ea typeface="Open Sans" panose="020B0606030504020204" pitchFamily="34" charset="0"/>
                <a:cs typeface="Open Sans" panose="020B0606030504020204" pitchFamily="34" charset="0"/>
              </a:rPr>
              <a:t>Access to capital, by method ($ Billions)</a:t>
            </a: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3B93E04-4589-4492-9265-DB84E8A0C458}" type="slidenum">
              <a:rPr kumimoji="0" lang="en-US" sz="1600" b="0" i="0" u="none" strike="noStrike" kern="1200" cap="none" spc="0" normalizeH="0" baseline="0" noProof="0" smtClean="0">
                <a:ln>
                  <a:noFill/>
                </a:ln>
                <a:solidFill>
                  <a:prstClr val="white"/>
                </a:solidFill>
                <a:effectLst/>
                <a:uLnTx/>
                <a:uFillTx/>
                <a:latin typeface="Open Sans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600" b="0" i="0" u="none" strike="noStrike" kern="1200" cap="none" spc="0" normalizeH="0" baseline="0" noProof="0">
              <a:ln>
                <a:noFill/>
              </a:ln>
              <a:solidFill>
                <a:prstClr val="white"/>
              </a:solidFill>
              <a:effectLst/>
              <a:uLnTx/>
              <a:uFillTx/>
              <a:latin typeface="Open Sans Light"/>
              <a:ea typeface="+mn-ea"/>
              <a:cs typeface="+mn-cs"/>
            </a:endParaRPr>
          </a:p>
        </p:txBody>
      </p:sp>
      <p:sp>
        <p:nvSpPr>
          <p:cNvPr id="8" name="TextBox 7"/>
          <p:cNvSpPr txBox="1"/>
          <p:nvPr/>
        </p:nvSpPr>
        <p:spPr>
          <a:xfrm>
            <a:off x="681962" y="2048993"/>
            <a:ext cx="1707519" cy="307777"/>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A1828"/>
                </a:solidFill>
                <a:effectLst/>
                <a:uLnTx/>
                <a:uFillTx/>
                <a:latin typeface="Open Sans"/>
                <a:ea typeface="+mn-ea"/>
                <a:cs typeface="+mn-cs"/>
              </a:rPr>
              <a:t>Private Offerings</a:t>
            </a:r>
          </a:p>
        </p:txBody>
      </p:sp>
      <p:sp>
        <p:nvSpPr>
          <p:cNvPr id="28" name="TextBox 27"/>
          <p:cNvSpPr txBox="1"/>
          <p:nvPr/>
        </p:nvSpPr>
        <p:spPr>
          <a:xfrm>
            <a:off x="1800858" y="2691840"/>
            <a:ext cx="588623" cy="307777"/>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A1828"/>
                </a:solidFill>
                <a:effectLst/>
                <a:uLnTx/>
                <a:uFillTx/>
                <a:latin typeface="Open Sans"/>
                <a:ea typeface="+mn-ea"/>
                <a:cs typeface="+mn-cs"/>
              </a:rPr>
              <a:t>IPOs</a:t>
            </a:r>
          </a:p>
        </p:txBody>
      </p:sp>
      <p:sp>
        <p:nvSpPr>
          <p:cNvPr id="29" name="TextBox 28"/>
          <p:cNvSpPr txBox="1"/>
          <p:nvPr/>
        </p:nvSpPr>
        <p:spPr>
          <a:xfrm>
            <a:off x="1651779" y="3334687"/>
            <a:ext cx="737702" cy="307777"/>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A1828"/>
                </a:solidFill>
                <a:effectLst/>
                <a:uLnTx/>
                <a:uFillTx/>
                <a:latin typeface="Open Sans"/>
                <a:ea typeface="+mn-ea"/>
                <a:cs typeface="+mn-cs"/>
              </a:rPr>
              <a:t>Bonds</a:t>
            </a:r>
          </a:p>
        </p:txBody>
      </p:sp>
      <p:sp>
        <p:nvSpPr>
          <p:cNvPr id="30" name="TextBox 29"/>
          <p:cNvSpPr txBox="1"/>
          <p:nvPr/>
        </p:nvSpPr>
        <p:spPr>
          <a:xfrm>
            <a:off x="455938" y="3977534"/>
            <a:ext cx="1933543" cy="307777"/>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A1828"/>
                </a:solidFill>
                <a:effectLst/>
                <a:uLnTx/>
                <a:uFillTx/>
                <a:latin typeface="Open Sans"/>
                <a:ea typeface="+mn-ea"/>
                <a:cs typeface="+mn-cs"/>
              </a:rPr>
              <a:t>Syndicated Lending</a:t>
            </a:r>
          </a:p>
        </p:txBody>
      </p:sp>
      <p:sp>
        <p:nvSpPr>
          <p:cNvPr id="31" name="TextBox 30"/>
          <p:cNvSpPr txBox="1"/>
          <p:nvPr/>
        </p:nvSpPr>
        <p:spPr>
          <a:xfrm>
            <a:off x="1802846" y="4620381"/>
            <a:ext cx="586635" cy="307777"/>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A1828"/>
                </a:solidFill>
                <a:effectLst/>
                <a:uLnTx/>
                <a:uFillTx/>
                <a:latin typeface="Open Sans"/>
                <a:ea typeface="+mn-ea"/>
                <a:cs typeface="+mn-cs"/>
              </a:rPr>
              <a:t>ICOs</a:t>
            </a:r>
          </a:p>
        </p:txBody>
      </p:sp>
      <p:sp>
        <p:nvSpPr>
          <p:cNvPr id="32" name="TextBox 31"/>
          <p:cNvSpPr txBox="1"/>
          <p:nvPr/>
        </p:nvSpPr>
        <p:spPr>
          <a:xfrm>
            <a:off x="1760526" y="5263226"/>
            <a:ext cx="628955" cy="307777"/>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Open Sans"/>
                <a:ea typeface="+mn-ea"/>
                <a:cs typeface="+mn-cs"/>
              </a:rPr>
              <a:t>Total</a:t>
            </a:r>
          </a:p>
        </p:txBody>
      </p:sp>
      <p:sp>
        <p:nvSpPr>
          <p:cNvPr id="33" name="Rectangle 32">
            <a:extLst>
              <a:ext uri="{FF2B5EF4-FFF2-40B4-BE49-F238E27FC236}">
                <a16:creationId xmlns:a16="http://schemas.microsoft.com/office/drawing/2014/main" id="{CB7805F6-A86F-7D47-AE1D-8488BA7D9A97}"/>
              </a:ext>
            </a:extLst>
          </p:cNvPr>
          <p:cNvSpPr>
            <a:spLocks noChangeArrowheads="1"/>
          </p:cNvSpPr>
          <p:nvPr/>
        </p:nvSpPr>
        <p:spPr bwMode="auto">
          <a:xfrm>
            <a:off x="7932939" y="1297307"/>
            <a:ext cx="2813717"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2537C"/>
                </a:solidFill>
                <a:effectLst/>
                <a:uLnTx/>
                <a:uFillTx/>
                <a:latin typeface="Open Sans" panose="020B0606030504020204" pitchFamily="34" charset="0"/>
                <a:ea typeface="Open Sans" panose="020B0606030504020204" pitchFamily="34" charset="0"/>
                <a:cs typeface="Open Sans" panose="020B0606030504020204" pitchFamily="34" charset="0"/>
              </a:rPr>
              <a:t>Liquidity premium?</a:t>
            </a:r>
          </a:p>
        </p:txBody>
      </p:sp>
      <p:sp>
        <p:nvSpPr>
          <p:cNvPr id="34" name="Rectangle 32">
            <a:extLst>
              <a:ext uri="{FF2B5EF4-FFF2-40B4-BE49-F238E27FC236}">
                <a16:creationId xmlns:a16="http://schemas.microsoft.com/office/drawing/2014/main" id="{CB7805F6-A86F-7D47-AE1D-8488BA7D9A97}"/>
              </a:ext>
            </a:extLst>
          </p:cNvPr>
          <p:cNvSpPr>
            <a:spLocks noChangeArrowheads="1"/>
          </p:cNvSpPr>
          <p:nvPr/>
        </p:nvSpPr>
        <p:spPr bwMode="auto">
          <a:xfrm>
            <a:off x="7932939" y="2597533"/>
            <a:ext cx="3876094" cy="493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nchor="ctr">
            <a:spAutoFit/>
          </a:bodyPr>
          <a:lstStyle/>
          <a:p>
            <a:pPr marL="171450" marR="0" lvl="0" indent="-171450" algn="l" defTabSz="914400" rtl="0" eaLnBrk="1" fontAlgn="auto" latinLnBrk="0" hangingPunct="1">
              <a:lnSpc>
                <a:spcPct val="100000"/>
              </a:lnSpc>
              <a:spcBef>
                <a:spcPts val="0"/>
              </a:spcBef>
              <a:spcAft>
                <a:spcPts val="0"/>
              </a:spcAft>
              <a:buClr>
                <a:srgbClr val="0DB0B9"/>
              </a:buClr>
              <a:buSzTx/>
              <a:buFont typeface="Arial"/>
              <a:buChar char="•"/>
              <a:tabLst/>
              <a:defRPr/>
            </a:pPr>
            <a:r>
              <a:rPr kumimoji="0" lang="en-US" sz="13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Expensive </a:t>
            </a:r>
          </a:p>
          <a:p>
            <a:pPr marL="171450" marR="0" lvl="0" indent="-171450" algn="l" defTabSz="914400" rtl="0" eaLnBrk="1" fontAlgn="auto" latinLnBrk="0" hangingPunct="1">
              <a:lnSpc>
                <a:spcPct val="100000"/>
              </a:lnSpc>
              <a:spcBef>
                <a:spcPts val="0"/>
              </a:spcBef>
              <a:spcAft>
                <a:spcPts val="0"/>
              </a:spcAft>
              <a:buClr>
                <a:srgbClr val="0DB0B9"/>
              </a:buClr>
              <a:buSzTx/>
              <a:buFont typeface="Arial"/>
              <a:buChar char="•"/>
              <a:tabLst/>
              <a:defRPr/>
            </a:pPr>
            <a:r>
              <a:rPr kumimoji="0" lang="en-US" sz="13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Onerous reporting</a:t>
            </a:r>
          </a:p>
        </p:txBody>
      </p:sp>
      <p:sp>
        <p:nvSpPr>
          <p:cNvPr id="35" name="Rectangle 32">
            <a:extLst>
              <a:ext uri="{FF2B5EF4-FFF2-40B4-BE49-F238E27FC236}">
                <a16:creationId xmlns:a16="http://schemas.microsoft.com/office/drawing/2014/main" id="{CB7805F6-A86F-7D47-AE1D-8488BA7D9A97}"/>
              </a:ext>
            </a:extLst>
          </p:cNvPr>
          <p:cNvSpPr>
            <a:spLocks noChangeArrowheads="1"/>
          </p:cNvSpPr>
          <p:nvPr/>
        </p:nvSpPr>
        <p:spPr bwMode="auto">
          <a:xfrm>
            <a:off x="7932939" y="3238728"/>
            <a:ext cx="3876094" cy="493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nchor="ctr">
            <a:spAutoFit/>
          </a:bodyPr>
          <a:lstStyle/>
          <a:p>
            <a:pPr marL="171450" marR="0" lvl="0" indent="-171450" algn="l" defTabSz="914400" rtl="0" eaLnBrk="1" fontAlgn="auto" latinLnBrk="0" hangingPunct="1">
              <a:lnSpc>
                <a:spcPct val="100000"/>
              </a:lnSpc>
              <a:spcBef>
                <a:spcPts val="0"/>
              </a:spcBef>
              <a:spcAft>
                <a:spcPts val="0"/>
              </a:spcAft>
              <a:buClr>
                <a:srgbClr val="0DB0B9"/>
              </a:buClr>
              <a:buSzTx/>
              <a:buFont typeface="Arial"/>
              <a:buChar char="•"/>
              <a:tabLst/>
              <a:defRPr/>
            </a:pPr>
            <a:r>
              <a:rPr kumimoji="0" lang="en-US" sz="13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Expensive and illiquid</a:t>
            </a:r>
          </a:p>
          <a:p>
            <a:pPr marL="171450" marR="0" lvl="0" indent="-171450" algn="l" defTabSz="914400" rtl="0" eaLnBrk="1" fontAlgn="auto" latinLnBrk="0" hangingPunct="1">
              <a:lnSpc>
                <a:spcPct val="100000"/>
              </a:lnSpc>
              <a:spcBef>
                <a:spcPts val="0"/>
              </a:spcBef>
              <a:spcAft>
                <a:spcPts val="0"/>
              </a:spcAft>
              <a:buClr>
                <a:srgbClr val="0DB0B9"/>
              </a:buClr>
              <a:buSzTx/>
              <a:buFont typeface="Arial"/>
              <a:buChar char="•"/>
              <a:tabLst/>
              <a:defRPr/>
            </a:pPr>
            <a:r>
              <a:rPr kumimoji="0" lang="en-US" sz="13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Requires collateral &amp; performance</a:t>
            </a:r>
          </a:p>
        </p:txBody>
      </p:sp>
      <p:sp>
        <p:nvSpPr>
          <p:cNvPr id="36" name="Rectangle 32">
            <a:extLst>
              <a:ext uri="{FF2B5EF4-FFF2-40B4-BE49-F238E27FC236}">
                <a16:creationId xmlns:a16="http://schemas.microsoft.com/office/drawing/2014/main" id="{CB7805F6-A86F-7D47-AE1D-8488BA7D9A97}"/>
              </a:ext>
            </a:extLst>
          </p:cNvPr>
          <p:cNvSpPr>
            <a:spLocks noChangeArrowheads="1"/>
          </p:cNvSpPr>
          <p:nvPr/>
        </p:nvSpPr>
        <p:spPr bwMode="auto">
          <a:xfrm>
            <a:off x="7932939" y="3879923"/>
            <a:ext cx="3876094" cy="493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nchor="ctr">
            <a:spAutoFit/>
          </a:bodyPr>
          <a:lstStyle/>
          <a:p>
            <a:pPr marL="171450" marR="0" lvl="0" indent="-171450" algn="l" defTabSz="914400" rtl="0" eaLnBrk="1" fontAlgn="auto" latinLnBrk="0" hangingPunct="1">
              <a:lnSpc>
                <a:spcPct val="100000"/>
              </a:lnSpc>
              <a:spcBef>
                <a:spcPts val="0"/>
              </a:spcBef>
              <a:spcAft>
                <a:spcPts val="0"/>
              </a:spcAft>
              <a:buClr>
                <a:srgbClr val="0DB0B9"/>
              </a:buClr>
              <a:buSzTx/>
              <a:buFont typeface="Arial"/>
              <a:buChar char="•"/>
              <a:tabLst/>
              <a:defRPr/>
            </a:pPr>
            <a:r>
              <a:rPr kumimoji="0" lang="en-US" sz="13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Expensive</a:t>
            </a:r>
          </a:p>
          <a:p>
            <a:pPr marL="171450" marR="0" lvl="0" indent="-171450" algn="l" defTabSz="914400" rtl="0" eaLnBrk="1" fontAlgn="auto" latinLnBrk="0" hangingPunct="1">
              <a:lnSpc>
                <a:spcPct val="100000"/>
              </a:lnSpc>
              <a:spcBef>
                <a:spcPts val="0"/>
              </a:spcBef>
              <a:spcAft>
                <a:spcPts val="0"/>
              </a:spcAft>
              <a:buClr>
                <a:srgbClr val="0DB0B9"/>
              </a:buClr>
              <a:buSzTx/>
              <a:buFont typeface="Arial"/>
              <a:buChar char="•"/>
              <a:tabLst/>
              <a:defRPr/>
            </a:pPr>
            <a:r>
              <a:rPr kumimoji="0" lang="en-US" sz="13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Only local liquidity</a:t>
            </a:r>
          </a:p>
        </p:txBody>
      </p:sp>
      <p:sp>
        <p:nvSpPr>
          <p:cNvPr id="37" name="Rectangle 32">
            <a:extLst>
              <a:ext uri="{FF2B5EF4-FFF2-40B4-BE49-F238E27FC236}">
                <a16:creationId xmlns:a16="http://schemas.microsoft.com/office/drawing/2014/main" id="{CB7805F6-A86F-7D47-AE1D-8488BA7D9A97}"/>
              </a:ext>
            </a:extLst>
          </p:cNvPr>
          <p:cNvSpPr>
            <a:spLocks noChangeArrowheads="1"/>
          </p:cNvSpPr>
          <p:nvPr/>
        </p:nvSpPr>
        <p:spPr bwMode="auto">
          <a:xfrm>
            <a:off x="7932939" y="4521119"/>
            <a:ext cx="3876094" cy="493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nchor="ctr">
            <a:spAutoFit/>
          </a:bodyPr>
          <a:lstStyle/>
          <a:p>
            <a:pPr marL="171450" marR="0" lvl="0" indent="-171450" algn="l" defTabSz="914400" rtl="0" eaLnBrk="1" fontAlgn="auto" latinLnBrk="0" hangingPunct="1">
              <a:lnSpc>
                <a:spcPct val="100000"/>
              </a:lnSpc>
              <a:spcBef>
                <a:spcPts val="0"/>
              </a:spcBef>
              <a:spcAft>
                <a:spcPts val="0"/>
              </a:spcAft>
              <a:buClr>
                <a:srgbClr val="0DB0B9"/>
              </a:buClr>
              <a:buSzTx/>
              <a:buFont typeface="Arial"/>
              <a:buChar char="•"/>
              <a:tabLst/>
              <a:defRPr/>
            </a:pPr>
            <a:r>
              <a:rPr kumimoji="0" lang="en-US" sz="13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Regulatory exposure</a:t>
            </a:r>
          </a:p>
          <a:p>
            <a:pPr marL="171450" marR="0" lvl="0" indent="-171450" algn="l" defTabSz="914400" rtl="0" eaLnBrk="1" fontAlgn="auto" latinLnBrk="0" hangingPunct="1">
              <a:lnSpc>
                <a:spcPct val="100000"/>
              </a:lnSpc>
              <a:spcBef>
                <a:spcPts val="0"/>
              </a:spcBef>
              <a:spcAft>
                <a:spcPts val="0"/>
              </a:spcAft>
              <a:buClr>
                <a:srgbClr val="0DB0B9"/>
              </a:buClr>
              <a:buSzTx/>
              <a:buFont typeface="Arial"/>
              <a:buChar char="•"/>
              <a:tabLst/>
              <a:defRPr/>
            </a:pPr>
            <a:r>
              <a:rPr kumimoji="0" lang="en-US" sz="13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Insignificant portion of addressable market</a:t>
            </a:r>
          </a:p>
        </p:txBody>
      </p:sp>
      <p:sp>
        <p:nvSpPr>
          <p:cNvPr id="4" name="TextBox 3">
            <a:extLst>
              <a:ext uri="{FF2B5EF4-FFF2-40B4-BE49-F238E27FC236}">
                <a16:creationId xmlns:a16="http://schemas.microsoft.com/office/drawing/2014/main" id="{54CCCEFC-8515-0940-9AB3-1141488E7FD6}"/>
              </a:ext>
            </a:extLst>
          </p:cNvPr>
          <p:cNvSpPr txBox="1"/>
          <p:nvPr/>
        </p:nvSpPr>
        <p:spPr>
          <a:xfrm>
            <a:off x="885825" y="-628650"/>
            <a:ext cx="191110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a:ea typeface="+mn-ea"/>
                <a:cs typeface="+mn-cs"/>
              </a:rPr>
              <a:t>Add Real estate </a:t>
            </a:r>
          </a:p>
        </p:txBody>
      </p:sp>
    </p:spTree>
    <p:extLst>
      <p:ext uri="{BB962C8B-B14F-4D97-AF65-F5344CB8AC3E}">
        <p14:creationId xmlns:p14="http://schemas.microsoft.com/office/powerpoint/2010/main" val="146324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3DEF03-A35E-144C-A0B0-C24303F1F2F3}"/>
              </a:ext>
            </a:extLst>
          </p:cNvPr>
          <p:cNvSpPr>
            <a:spLocks noGrp="1"/>
          </p:cNvSpPr>
          <p:nvPr>
            <p:ph type="title"/>
          </p:nvPr>
        </p:nvSpPr>
        <p:spPr/>
        <p:txBody>
          <a:bodyPr/>
          <a:lstStyle/>
          <a:p>
            <a:r>
              <a:rPr lang="en-US" dirty="0"/>
              <a:t>These large markets are also riddled with inefficiencies</a:t>
            </a: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3B93E04-4589-4492-9265-DB84E8A0C458}" type="slidenum">
              <a:rPr kumimoji="0" lang="en-US" sz="1600" b="0" i="0" u="none" strike="noStrike" kern="1200" cap="none" spc="0" normalizeH="0" baseline="0" noProof="0" smtClean="0">
                <a:ln>
                  <a:noFill/>
                </a:ln>
                <a:solidFill>
                  <a:prstClr val="white"/>
                </a:solidFill>
                <a:effectLst/>
                <a:uLnTx/>
                <a:uFillTx/>
                <a:latin typeface="Open Sans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14"/>
          <p:cNvSpPr/>
          <p:nvPr/>
        </p:nvSpPr>
        <p:spPr>
          <a:xfrm>
            <a:off x="606948" y="1319591"/>
            <a:ext cx="2581524"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2537C"/>
                </a:solidFill>
                <a:effectLst/>
                <a:uLnTx/>
                <a:uFillTx/>
                <a:latin typeface="Open Sans"/>
                <a:ea typeface="Open Sans" panose="020B0606030504020204" pitchFamily="34" charset="0"/>
                <a:cs typeface="Open Sans" panose="020B0606030504020204" pitchFamily="34" charset="0"/>
              </a:rPr>
              <a:t>Long settlement t</a:t>
            </a:r>
            <a:r>
              <a:rPr kumimoji="0" lang="en-US" sz="1800" b="0" i="0" u="none" strike="noStrike" kern="1200" cap="none" spc="0" normalizeH="0" baseline="0" noProof="0" dirty="0" err="1">
                <a:ln>
                  <a:noFill/>
                </a:ln>
                <a:solidFill>
                  <a:srgbClr val="02537C"/>
                </a:solidFill>
                <a:effectLst/>
                <a:uLnTx/>
                <a:uFillTx/>
                <a:latin typeface="Open Sans"/>
                <a:ea typeface="Open Sans" panose="020B0606030504020204" pitchFamily="34" charset="0"/>
                <a:cs typeface="Open Sans" panose="020B0606030504020204" pitchFamily="34" charset="0"/>
              </a:rPr>
              <a:t>ime</a:t>
            </a:r>
            <a:endParaRPr kumimoji="0" lang="en-US" sz="1800" b="0" i="0" u="none" strike="noStrike" kern="1200" cap="none" spc="0" normalizeH="0" baseline="0" noProof="0" dirty="0">
              <a:ln>
                <a:noFill/>
              </a:ln>
              <a:solidFill>
                <a:srgbClr val="02537C"/>
              </a:solidFill>
              <a:effectLst/>
              <a:uLnTx/>
              <a:uFillTx/>
              <a:latin typeface="Open Sans"/>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400" b="0" i="0" u="none" strike="noStrike" kern="1200" cap="none" spc="0" normalizeH="0" baseline="0" noProof="0" dirty="0">
                <a:ln>
                  <a:noFill/>
                </a:ln>
                <a:solidFill>
                  <a:srgbClr val="0A1828"/>
                </a:solidFill>
                <a:effectLst/>
                <a:uLnTx/>
                <a:uFillTx/>
                <a:latin typeface="Open Sans"/>
                <a:ea typeface="+mn-ea"/>
                <a:cs typeface="+mn-cs"/>
              </a:rPr>
              <a:t>It could take days or weeks to settle a transaction, depending on the type of security.</a:t>
            </a:r>
          </a:p>
        </p:txBody>
      </p:sp>
      <p:cxnSp>
        <p:nvCxnSpPr>
          <p:cNvPr id="18" name="Straight Connector 17"/>
          <p:cNvCxnSpPr>
            <a:cxnSpLocks/>
          </p:cNvCxnSpPr>
          <p:nvPr/>
        </p:nvCxnSpPr>
        <p:spPr>
          <a:xfrm>
            <a:off x="564541" y="1412993"/>
            <a:ext cx="0" cy="9771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4456695" y="1319590"/>
            <a:ext cx="3673753" cy="123110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2537C"/>
                </a:solidFill>
                <a:effectLst/>
                <a:uLnTx/>
                <a:uFillTx/>
                <a:latin typeface="Open Sans"/>
                <a:ea typeface="Open Sans" panose="020B0606030504020204" pitchFamily="34" charset="0"/>
                <a:cs typeface="Open Sans" panose="020B0606030504020204" pitchFamily="34" charset="0"/>
              </a:rPr>
              <a:t>Extensive coordination between internal and external teams</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400" b="0" i="0" u="none" strike="noStrike" kern="1200" cap="none" spc="0" normalizeH="0" baseline="0" noProof="0" dirty="0">
                <a:ln>
                  <a:noFill/>
                </a:ln>
                <a:solidFill>
                  <a:srgbClr val="0A1828"/>
                </a:solidFill>
                <a:effectLst/>
                <a:uLnTx/>
                <a:uFillTx/>
                <a:latin typeface="Open Sans"/>
                <a:ea typeface="Open Sans" panose="020B0606030504020204" pitchFamily="34" charset="0"/>
                <a:cs typeface="Open Sans" panose="020B0606030504020204" pitchFamily="34" charset="0"/>
              </a:rPr>
              <a:t>Several teams need to coordinate at </a:t>
            </a:r>
            <a:br>
              <a:rPr kumimoji="0" lang="en-US" sz="1400" b="0" i="0" u="none" strike="noStrike" kern="1200" cap="none" spc="0" normalizeH="0" baseline="0" noProof="0" dirty="0">
                <a:ln>
                  <a:noFill/>
                </a:ln>
                <a:solidFill>
                  <a:srgbClr val="0A1828"/>
                </a:solidFill>
                <a:effectLst/>
                <a:uLnTx/>
                <a:uFillTx/>
                <a:latin typeface="Open Sans"/>
                <a:ea typeface="Open Sans" panose="020B0606030504020204" pitchFamily="34" charset="0"/>
                <a:cs typeface="Open Sans" panose="020B0606030504020204" pitchFamily="34" charset="0"/>
              </a:rPr>
            </a:br>
            <a:r>
              <a:rPr kumimoji="0" lang="en-US" sz="1400" b="0" i="0" u="none" strike="noStrike" kern="1200" cap="none" spc="0" normalizeH="0" baseline="0" noProof="0" dirty="0">
                <a:ln>
                  <a:noFill/>
                </a:ln>
                <a:solidFill>
                  <a:srgbClr val="0A1828"/>
                </a:solidFill>
                <a:effectLst/>
                <a:uLnTx/>
                <a:uFillTx/>
                <a:latin typeface="Open Sans"/>
                <a:ea typeface="Open Sans" panose="020B0606030504020204" pitchFamily="34" charset="0"/>
                <a:cs typeface="Open Sans" panose="020B0606030504020204" pitchFamily="34" charset="0"/>
              </a:rPr>
              <a:t>every stage of the bond lifecycle.</a:t>
            </a:r>
          </a:p>
        </p:txBody>
      </p:sp>
      <p:cxnSp>
        <p:nvCxnSpPr>
          <p:cNvPr id="35" name="Straight Connector 34"/>
          <p:cNvCxnSpPr/>
          <p:nvPr/>
        </p:nvCxnSpPr>
        <p:spPr>
          <a:xfrm>
            <a:off x="4414289" y="1412992"/>
            <a:ext cx="0" cy="107260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8648549" y="1319590"/>
            <a:ext cx="3096470" cy="11695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2537C"/>
                </a:solidFill>
                <a:effectLst/>
                <a:uLnTx/>
                <a:uFillTx/>
                <a:latin typeface="Open Sans"/>
                <a:ea typeface="Open Sans" panose="020B0606030504020204" pitchFamily="34" charset="0"/>
                <a:cs typeface="Open Sans" panose="020B0606030504020204" pitchFamily="34" charset="0"/>
              </a:rPr>
              <a:t>Expensive </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400" b="0" i="0" u="none" strike="noStrike" kern="1200" cap="none" spc="0" normalizeH="0" baseline="0" noProof="0" dirty="0">
                <a:ln>
                  <a:noFill/>
                </a:ln>
                <a:solidFill>
                  <a:srgbClr val="0A1828"/>
                </a:solidFill>
                <a:effectLst/>
                <a:uLnTx/>
                <a:uFillTx/>
                <a:latin typeface="Open Sans"/>
                <a:ea typeface="Open Sans" panose="020B0606030504020204" pitchFamily="34" charset="0"/>
                <a:cs typeface="Open Sans" panose="020B0606030504020204" pitchFamily="34" charset="0"/>
              </a:rPr>
              <a:t>Fees are required for various intermediary agents to facilitate trade execution &amp; processing.</a:t>
            </a:r>
          </a:p>
        </p:txBody>
      </p:sp>
      <p:cxnSp>
        <p:nvCxnSpPr>
          <p:cNvPr id="40" name="Straight Connector 39"/>
          <p:cNvCxnSpPr/>
          <p:nvPr/>
        </p:nvCxnSpPr>
        <p:spPr>
          <a:xfrm>
            <a:off x="8606142" y="1412992"/>
            <a:ext cx="0" cy="97718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456696" y="2842108"/>
            <a:ext cx="3519516" cy="14465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2537C"/>
                </a:solidFill>
                <a:effectLst/>
                <a:uLnTx/>
                <a:uFillTx/>
                <a:latin typeface="Open Sans"/>
                <a:ea typeface="Open Sans" panose="020B0606030504020204" pitchFamily="34" charset="0"/>
                <a:cs typeface="Open Sans" panose="020B0606030504020204" pitchFamily="34" charset="0"/>
              </a:rPr>
              <a:t>Ineffective demand and supply matching mechanisms</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400" b="0" i="0" u="none" strike="noStrike" kern="1200" cap="none" spc="0" normalizeH="0" baseline="0" noProof="0" dirty="0">
                <a:ln>
                  <a:noFill/>
                </a:ln>
                <a:solidFill>
                  <a:srgbClr val="0A1828"/>
                </a:solidFill>
                <a:effectLst/>
                <a:uLnTx/>
                <a:uFillTx/>
                <a:latin typeface="Open Sans"/>
                <a:ea typeface="Open Sans" panose="020B0606030504020204" pitchFamily="34" charset="0"/>
                <a:cs typeface="Open Sans" panose="020B0606030504020204" pitchFamily="34" charset="0"/>
              </a:rPr>
              <a:t>Trades are facilitated over voice and manual searching among funds. It’s time consuming and ineffective.</a:t>
            </a:r>
          </a:p>
        </p:txBody>
      </p:sp>
      <p:cxnSp>
        <p:nvCxnSpPr>
          <p:cNvPr id="44" name="Straight Connector 43"/>
          <p:cNvCxnSpPr/>
          <p:nvPr/>
        </p:nvCxnSpPr>
        <p:spPr>
          <a:xfrm>
            <a:off x="4414289" y="2935510"/>
            <a:ext cx="0" cy="127006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8648549" y="2842108"/>
            <a:ext cx="3096468" cy="123110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2537C"/>
                </a:solidFill>
                <a:effectLst/>
                <a:uLnTx/>
                <a:uFillTx/>
                <a:latin typeface="Open Sans"/>
                <a:ea typeface="Open Sans" panose="020B0606030504020204" pitchFamily="34" charset="0"/>
                <a:cs typeface="Open Sans" panose="020B0606030504020204" pitchFamily="34" charset="0"/>
              </a:rPr>
              <a:t>Fractional ownership </a:t>
            </a:r>
            <a:br>
              <a:rPr kumimoji="0" lang="en-US" sz="1800" b="0" i="0" u="none" strike="noStrike" kern="1200" cap="none" spc="0" normalizeH="0" baseline="0" noProof="0" dirty="0">
                <a:ln>
                  <a:noFill/>
                </a:ln>
                <a:solidFill>
                  <a:srgbClr val="02537C"/>
                </a:solidFill>
                <a:effectLst/>
                <a:uLnTx/>
                <a:uFillTx/>
                <a:latin typeface="Open Sans"/>
                <a:ea typeface="Open Sans" panose="020B0606030504020204" pitchFamily="34" charset="0"/>
                <a:cs typeface="Open Sans" panose="020B0606030504020204" pitchFamily="34" charset="0"/>
              </a:rPr>
            </a:br>
            <a:r>
              <a:rPr kumimoji="0" lang="en-US" sz="1800" b="0" i="0" u="none" strike="noStrike" kern="1200" cap="none" spc="0" normalizeH="0" baseline="0" noProof="0" dirty="0">
                <a:ln>
                  <a:noFill/>
                </a:ln>
                <a:solidFill>
                  <a:srgbClr val="02537C"/>
                </a:solidFill>
                <a:effectLst/>
                <a:uLnTx/>
                <a:uFillTx/>
                <a:latin typeface="Open Sans"/>
                <a:ea typeface="Open Sans" panose="020B0606030504020204" pitchFamily="34" charset="0"/>
                <a:cs typeface="Open Sans" panose="020B0606030504020204" pitchFamily="34" charset="0"/>
              </a:rPr>
              <a:t>not possible</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400" b="0" i="0" u="none" strike="noStrike" kern="1200" cap="none" spc="0" normalizeH="0" baseline="0" noProof="0" dirty="0">
                <a:ln>
                  <a:noFill/>
                </a:ln>
                <a:solidFill>
                  <a:srgbClr val="0A1828"/>
                </a:solidFill>
                <a:effectLst/>
                <a:uLnTx/>
                <a:uFillTx/>
                <a:latin typeface="Open Sans"/>
                <a:ea typeface="Open Sans" panose="020B0606030504020204" pitchFamily="34" charset="0"/>
                <a:cs typeface="Open Sans" panose="020B0606030504020204" pitchFamily="34" charset="0"/>
              </a:rPr>
              <a:t>Impediment to liquidity and access to a wider pool of investors.</a:t>
            </a:r>
          </a:p>
        </p:txBody>
      </p:sp>
      <p:cxnSp>
        <p:nvCxnSpPr>
          <p:cNvPr id="46" name="Straight Connector 45"/>
          <p:cNvCxnSpPr/>
          <p:nvPr/>
        </p:nvCxnSpPr>
        <p:spPr>
          <a:xfrm>
            <a:off x="8606142" y="2935510"/>
            <a:ext cx="0" cy="103056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606948" y="2842108"/>
            <a:ext cx="3177873" cy="14465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2537C"/>
                </a:solidFill>
                <a:effectLst/>
                <a:uLnTx/>
                <a:uFillTx/>
                <a:latin typeface="Open Sans"/>
                <a:ea typeface="Open Sans" panose="020B0606030504020204" pitchFamily="34" charset="0"/>
                <a:cs typeface="Open Sans" panose="020B0606030504020204" pitchFamily="34" charset="0"/>
              </a:rPr>
              <a:t>Data silos: Impediment to </a:t>
            </a:r>
            <a:br>
              <a:rPr kumimoji="0" lang="en-US" sz="1800" b="0" i="0" u="none" strike="noStrike" kern="1200" cap="none" spc="0" normalizeH="0" baseline="0" noProof="0" dirty="0">
                <a:ln>
                  <a:noFill/>
                </a:ln>
                <a:solidFill>
                  <a:srgbClr val="02537C"/>
                </a:solidFill>
                <a:effectLst/>
                <a:uLnTx/>
                <a:uFillTx/>
                <a:latin typeface="Open Sans"/>
                <a:ea typeface="Open Sans" panose="020B0606030504020204" pitchFamily="34" charset="0"/>
                <a:cs typeface="Open Sans" panose="020B0606030504020204" pitchFamily="34" charset="0"/>
              </a:rPr>
            </a:br>
            <a:r>
              <a:rPr kumimoji="0" lang="en-US" sz="1800" b="0" i="0" u="none" strike="noStrike" kern="1200" cap="none" spc="0" normalizeH="0" baseline="0" noProof="0" dirty="0">
                <a:ln>
                  <a:noFill/>
                </a:ln>
                <a:solidFill>
                  <a:srgbClr val="02537C"/>
                </a:solidFill>
                <a:effectLst/>
                <a:uLnTx/>
                <a:uFillTx/>
                <a:latin typeface="Open Sans"/>
                <a:ea typeface="Open Sans" panose="020B0606030504020204" pitchFamily="34" charset="0"/>
                <a:cs typeface="Open Sans" panose="020B0606030504020204" pitchFamily="34" charset="0"/>
              </a:rPr>
              <a:t>strategic p</a:t>
            </a:r>
            <a:r>
              <a:rPr kumimoji="0" lang="en-US" sz="1800" b="0" i="0" u="none" strike="noStrike" kern="1200" cap="none" spc="0" normalizeH="0" baseline="0" noProof="0" dirty="0" err="1">
                <a:ln>
                  <a:noFill/>
                </a:ln>
                <a:solidFill>
                  <a:srgbClr val="02537C"/>
                </a:solidFill>
                <a:effectLst/>
                <a:uLnTx/>
                <a:uFillTx/>
                <a:latin typeface="Open Sans"/>
                <a:ea typeface="Open Sans" panose="020B0606030504020204" pitchFamily="34" charset="0"/>
                <a:cs typeface="Open Sans" panose="020B0606030504020204" pitchFamily="34" charset="0"/>
              </a:rPr>
              <a:t>lanning</a:t>
            </a:r>
            <a:r>
              <a:rPr kumimoji="0" lang="en-US" sz="1800" b="0" i="0" u="none" strike="noStrike" kern="1200" cap="none" spc="0" normalizeH="0" baseline="0" noProof="0" dirty="0">
                <a:ln>
                  <a:noFill/>
                </a:ln>
                <a:solidFill>
                  <a:srgbClr val="02537C"/>
                </a:solidFill>
                <a:effectLst/>
                <a:uLnTx/>
                <a:uFillTx/>
                <a:latin typeface="Open Sans"/>
                <a:ea typeface="Open Sans" panose="020B0606030504020204" pitchFamily="34" charset="0"/>
                <a:cs typeface="Open Sans" panose="020B0606030504020204" pitchFamily="34" charset="0"/>
              </a:rPr>
              <a:t> </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400" b="0" i="0" u="none" strike="noStrike" kern="1200" cap="none" spc="0" normalizeH="0" baseline="0" noProof="0" dirty="0">
                <a:ln>
                  <a:noFill/>
                </a:ln>
                <a:solidFill>
                  <a:srgbClr val="0A1828"/>
                </a:solidFill>
                <a:effectLst/>
                <a:uLnTx/>
                <a:uFillTx/>
                <a:latin typeface="Open Sans"/>
                <a:ea typeface="Open Sans" panose="020B0606030504020204" pitchFamily="34" charset="0"/>
                <a:cs typeface="Open Sans" panose="020B0606030504020204" pitchFamily="34" charset="0"/>
              </a:rPr>
              <a:t>A lack of clean data to study historical trends and the ability to predict based on analytics.</a:t>
            </a:r>
          </a:p>
        </p:txBody>
      </p:sp>
      <p:cxnSp>
        <p:nvCxnSpPr>
          <p:cNvPr id="48" name="Straight Connector 47"/>
          <p:cNvCxnSpPr/>
          <p:nvPr/>
        </p:nvCxnSpPr>
        <p:spPr>
          <a:xfrm>
            <a:off x="564542" y="2935510"/>
            <a:ext cx="0" cy="127006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4456694" y="4623537"/>
            <a:ext cx="3330846" cy="11695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2537C"/>
                </a:solidFill>
                <a:effectLst/>
                <a:uLnTx/>
                <a:uFillTx/>
                <a:latin typeface="Open Sans"/>
                <a:ea typeface="Open Sans" panose="020B0606030504020204" pitchFamily="34" charset="0"/>
                <a:cs typeface="Open Sans" panose="020B0606030504020204" pitchFamily="34" charset="0"/>
              </a:rPr>
              <a:t>Manual</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400" b="0" i="0" u="none" strike="noStrike" kern="1200" cap="none" spc="0" normalizeH="0" baseline="0" noProof="0" dirty="0">
                <a:ln>
                  <a:noFill/>
                </a:ln>
                <a:solidFill>
                  <a:srgbClr val="0A1828"/>
                </a:solidFill>
                <a:effectLst/>
                <a:uLnTx/>
                <a:uFillTx/>
                <a:latin typeface="Open Sans"/>
                <a:ea typeface="Open Sans" panose="020B0606030504020204" pitchFamily="34" charset="0"/>
                <a:cs typeface="Open Sans" panose="020B0606030504020204" pitchFamily="34" charset="0"/>
              </a:rPr>
              <a:t>Considerable friction between intermediaries due to no single source of truth.</a:t>
            </a:r>
          </a:p>
        </p:txBody>
      </p:sp>
      <p:cxnSp>
        <p:nvCxnSpPr>
          <p:cNvPr id="55" name="Straight Connector 54"/>
          <p:cNvCxnSpPr/>
          <p:nvPr/>
        </p:nvCxnSpPr>
        <p:spPr>
          <a:xfrm>
            <a:off x="4414288" y="4716939"/>
            <a:ext cx="0" cy="98175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8648548" y="4623537"/>
            <a:ext cx="2908146" cy="11695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2537C"/>
                </a:solidFill>
                <a:effectLst/>
                <a:uLnTx/>
                <a:uFillTx/>
                <a:latin typeface="Open Sans"/>
                <a:ea typeface="Open Sans" panose="020B0606030504020204" pitchFamily="34" charset="0"/>
                <a:cs typeface="Open Sans" panose="020B0606030504020204" pitchFamily="34" charset="0"/>
              </a:rPr>
              <a:t>Double spend p</a:t>
            </a:r>
            <a:r>
              <a:rPr kumimoji="0" lang="en-US" sz="1800" b="0" i="0" u="none" strike="noStrike" kern="1200" cap="none" spc="0" normalizeH="0" baseline="0" noProof="0" dirty="0" err="1">
                <a:ln>
                  <a:noFill/>
                </a:ln>
                <a:solidFill>
                  <a:srgbClr val="02537C"/>
                </a:solidFill>
                <a:effectLst/>
                <a:uLnTx/>
                <a:uFillTx/>
                <a:latin typeface="Open Sans"/>
                <a:ea typeface="Open Sans" panose="020B0606030504020204" pitchFamily="34" charset="0"/>
                <a:cs typeface="Open Sans" panose="020B0606030504020204" pitchFamily="34" charset="0"/>
              </a:rPr>
              <a:t>roblem</a:t>
            </a:r>
            <a:endParaRPr kumimoji="0" lang="en-US" sz="1800" b="0" i="0" u="none" strike="noStrike" kern="1200" cap="none" spc="0" normalizeH="0" baseline="0" noProof="0" dirty="0">
              <a:ln>
                <a:noFill/>
              </a:ln>
              <a:solidFill>
                <a:srgbClr val="02537C"/>
              </a:solidFill>
              <a:effectLst/>
              <a:uLnTx/>
              <a:uFillTx/>
              <a:latin typeface="Open Sans"/>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400" b="0" i="0" u="none" strike="noStrike" kern="1200" cap="none" spc="0" normalizeH="0" baseline="0" noProof="0" dirty="0">
                <a:ln>
                  <a:noFill/>
                </a:ln>
                <a:solidFill>
                  <a:srgbClr val="0A1828"/>
                </a:solidFill>
                <a:effectLst/>
                <a:uLnTx/>
                <a:uFillTx/>
                <a:latin typeface="Open Sans"/>
                <a:ea typeface="Open Sans" panose="020B0606030504020204" pitchFamily="34" charset="0"/>
                <a:cs typeface="Open Sans" panose="020B0606030504020204" pitchFamily="34" charset="0"/>
              </a:rPr>
              <a:t>Manual processes mean no instantaneous updated record of asset ownership.</a:t>
            </a:r>
          </a:p>
        </p:txBody>
      </p:sp>
      <p:cxnSp>
        <p:nvCxnSpPr>
          <p:cNvPr id="57" name="Straight Connector 56"/>
          <p:cNvCxnSpPr/>
          <p:nvPr/>
        </p:nvCxnSpPr>
        <p:spPr>
          <a:xfrm>
            <a:off x="8606141" y="4716939"/>
            <a:ext cx="0" cy="98175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606947" y="4623537"/>
            <a:ext cx="3423039" cy="11695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2537C"/>
                </a:solidFill>
                <a:effectLst/>
                <a:uLnTx/>
                <a:uFillTx/>
                <a:latin typeface="Open Sans"/>
                <a:ea typeface="Open Sans" panose="020B0606030504020204" pitchFamily="34" charset="0"/>
                <a:cs typeface="Open Sans" panose="020B0606030504020204" pitchFamily="34" charset="0"/>
              </a:rPr>
              <a:t>Heavy compliance b</a:t>
            </a:r>
            <a:r>
              <a:rPr kumimoji="0" lang="en-US" sz="1800" b="0" i="0" u="none" strike="noStrike" kern="1200" cap="none" spc="0" normalizeH="0" baseline="0" noProof="0" dirty="0" err="1">
                <a:ln>
                  <a:noFill/>
                </a:ln>
                <a:solidFill>
                  <a:srgbClr val="02537C"/>
                </a:solidFill>
                <a:effectLst/>
                <a:uLnTx/>
                <a:uFillTx/>
                <a:latin typeface="Open Sans"/>
                <a:ea typeface="Open Sans" panose="020B0606030504020204" pitchFamily="34" charset="0"/>
                <a:cs typeface="Open Sans" panose="020B0606030504020204" pitchFamily="34" charset="0"/>
              </a:rPr>
              <a:t>urden</a:t>
            </a:r>
            <a:endParaRPr kumimoji="0" lang="en-US" sz="1800" b="0" i="0" u="none" strike="noStrike" kern="1200" cap="none" spc="0" normalizeH="0" baseline="0" noProof="0" dirty="0">
              <a:ln>
                <a:noFill/>
              </a:ln>
              <a:solidFill>
                <a:srgbClr val="02537C"/>
              </a:solidFill>
              <a:effectLst/>
              <a:uLnTx/>
              <a:uFillTx/>
              <a:latin typeface="Open Sans"/>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400" b="0" i="0" u="none" strike="noStrike" kern="1200" cap="none" spc="0" normalizeH="0" baseline="0" noProof="0" dirty="0">
                <a:ln>
                  <a:noFill/>
                </a:ln>
                <a:solidFill>
                  <a:srgbClr val="0A1828"/>
                </a:solidFill>
                <a:effectLst/>
                <a:uLnTx/>
                <a:uFillTx/>
                <a:latin typeface="Open Sans"/>
                <a:ea typeface="Open Sans" panose="020B0606030504020204" pitchFamily="34" charset="0"/>
                <a:cs typeface="Open Sans" panose="020B0606030504020204" pitchFamily="34" charset="0"/>
              </a:rPr>
              <a:t>Retroactive audits and regulation activity. No immediate reporting mechanism.</a:t>
            </a:r>
          </a:p>
        </p:txBody>
      </p:sp>
      <p:cxnSp>
        <p:nvCxnSpPr>
          <p:cNvPr id="59" name="Straight Connector 58"/>
          <p:cNvCxnSpPr/>
          <p:nvPr/>
        </p:nvCxnSpPr>
        <p:spPr>
          <a:xfrm>
            <a:off x="564541" y="4716939"/>
            <a:ext cx="0" cy="98175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727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3329E-B213-E647-B1C5-165F344B7316}"/>
              </a:ext>
            </a:extLst>
          </p:cNvPr>
          <p:cNvSpPr>
            <a:spLocks noGrp="1"/>
          </p:cNvSpPr>
          <p:nvPr>
            <p:ph type="title"/>
          </p:nvPr>
        </p:nvSpPr>
        <p:spPr/>
        <p:txBody>
          <a:bodyPr/>
          <a:lstStyle/>
          <a:p>
            <a:r>
              <a:rPr lang="en-US" dirty="0"/>
              <a:t>Blockchain technologies are perfect to address these issues</a:t>
            </a:r>
          </a:p>
        </p:txBody>
      </p:sp>
      <p:sp>
        <p:nvSpPr>
          <p:cNvPr id="6" name="Slide Number Placeholder 5">
            <a:extLst>
              <a:ext uri="{FF2B5EF4-FFF2-40B4-BE49-F238E27FC236}">
                <a16:creationId xmlns:a16="http://schemas.microsoft.com/office/drawing/2014/main" id="{D7C843FB-360E-DD4E-844A-56D4AFD7AF4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C0C9C9-E47B-1849-907F-E4874DE0E314}" type="slidenum">
              <a:rPr kumimoji="0" lang="de-DE" sz="1600" b="0" i="0" u="none" strike="noStrike" kern="1200" cap="none" spc="0" normalizeH="0" baseline="0" noProof="0" smtClean="0">
                <a:ln>
                  <a:noFill/>
                </a:ln>
                <a:solidFill>
                  <a:prstClr val="white"/>
                </a:solidFill>
                <a:effectLst/>
                <a:uLnTx/>
                <a:uFillTx/>
                <a:latin typeface="Open Sans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de-DE" sz="1600" b="0" i="0" u="none" strike="noStrike" kern="1200" cap="none" spc="0" normalizeH="0" baseline="0" noProof="0">
              <a:ln>
                <a:noFill/>
              </a:ln>
              <a:solidFill>
                <a:prstClr val="white"/>
              </a:solidFill>
              <a:effectLst/>
              <a:uLnTx/>
              <a:uFillTx/>
              <a:latin typeface="Open Sans Light"/>
              <a:ea typeface="+mn-ea"/>
              <a:cs typeface="+mn-cs"/>
            </a:endParaRPr>
          </a:p>
        </p:txBody>
      </p:sp>
      <p:cxnSp>
        <p:nvCxnSpPr>
          <p:cNvPr id="11" name="Straight Connector 10"/>
          <p:cNvCxnSpPr/>
          <p:nvPr/>
        </p:nvCxnSpPr>
        <p:spPr>
          <a:xfrm>
            <a:off x="2853403" y="2098899"/>
            <a:ext cx="18014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192485" y="2098899"/>
            <a:ext cx="18014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531567" y="2098899"/>
            <a:ext cx="18014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870651" y="2098899"/>
            <a:ext cx="18014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14322" y="2241284"/>
            <a:ext cx="1801400" cy="2035109"/>
          </a:xfrm>
          <a:prstGeom prst="rect">
            <a:avLst/>
          </a:prstGeom>
        </p:spPr>
        <p:txBody>
          <a:bodyPr wrap="square" lIns="0" tIns="0" rIns="0" bIns="0">
            <a:spAutoFit/>
          </a:bodyPr>
          <a:lstStyle/>
          <a:p>
            <a:pPr marL="0" marR="0" lvl="0" indent="0" algn="l" defTabSz="914400" rtl="0" eaLnBrk="1" fontAlgn="auto" latinLnBrk="0" hangingPunct="1">
              <a:lnSpc>
                <a:spcPct val="14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A1828"/>
                </a:solidFill>
                <a:effectLst/>
                <a:uLnTx/>
                <a:uFillTx/>
                <a:latin typeface="Open Sans"/>
                <a:ea typeface="+mn-ea"/>
                <a:cs typeface="+mn-cs"/>
              </a:rPr>
              <a:t>They record ownership through a cryptographically secure shared leger.</a:t>
            </a:r>
          </a:p>
        </p:txBody>
      </p:sp>
      <p:sp>
        <p:nvSpPr>
          <p:cNvPr id="18" name="Rectangle 17"/>
          <p:cNvSpPr/>
          <p:nvPr/>
        </p:nvSpPr>
        <p:spPr>
          <a:xfrm>
            <a:off x="2853404" y="2241284"/>
            <a:ext cx="1801400" cy="2036198"/>
          </a:xfrm>
          <a:prstGeom prst="rect">
            <a:avLst/>
          </a:prstGeom>
        </p:spPr>
        <p:txBody>
          <a:bodyPr wrap="square" lIns="0" tIns="0" rIns="0" bIns="0">
            <a:spAutoFit/>
          </a:bodyPr>
          <a:lstStyle/>
          <a:p>
            <a:pPr marL="0" marR="0" lvl="0" indent="0" algn="l" defTabSz="914400" rtl="0" eaLnBrk="1" fontAlgn="auto" latinLnBrk="0" hangingPunct="1">
              <a:lnSpc>
                <a:spcPct val="14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A1828"/>
                </a:solidFill>
                <a:effectLst/>
                <a:uLnTx/>
                <a:uFillTx/>
                <a:latin typeface="Open Sans"/>
                <a:ea typeface="+mn-ea"/>
                <a:cs typeface="+mn-cs"/>
              </a:rPr>
              <a:t>Solve multi stakeholder collaboration problems without the need of a central entity. </a:t>
            </a:r>
          </a:p>
        </p:txBody>
      </p:sp>
      <p:sp>
        <p:nvSpPr>
          <p:cNvPr id="19" name="Rectangle 18"/>
          <p:cNvSpPr/>
          <p:nvPr/>
        </p:nvSpPr>
        <p:spPr>
          <a:xfrm>
            <a:off x="5192486" y="2241284"/>
            <a:ext cx="1888798" cy="2036198"/>
          </a:xfrm>
          <a:prstGeom prst="rect">
            <a:avLst/>
          </a:prstGeom>
        </p:spPr>
        <p:txBody>
          <a:bodyPr wrap="square" lIns="0" tIns="0" rIns="0" bIns="0">
            <a:spAutoFit/>
          </a:bodyPr>
          <a:lstStyle/>
          <a:p>
            <a:pPr marL="0" marR="0" lvl="0" indent="0" algn="l" defTabSz="914400" rtl="0" eaLnBrk="1" fontAlgn="auto" latinLnBrk="0" hangingPunct="1">
              <a:lnSpc>
                <a:spcPct val="14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A1828"/>
                </a:solidFill>
                <a:effectLst/>
                <a:uLnTx/>
                <a:uFillTx/>
                <a:latin typeface="Open Sans"/>
                <a:ea typeface="+mn-ea"/>
                <a:cs typeface="+mn-cs"/>
              </a:rPr>
              <a:t>Decentralized trustless collaboration and information sharing and reconciliation on top of existing systems.</a:t>
            </a:r>
          </a:p>
        </p:txBody>
      </p:sp>
      <p:sp>
        <p:nvSpPr>
          <p:cNvPr id="20" name="Rectangle 19"/>
          <p:cNvSpPr/>
          <p:nvPr/>
        </p:nvSpPr>
        <p:spPr>
          <a:xfrm>
            <a:off x="7531568" y="2241284"/>
            <a:ext cx="1801400" cy="2035109"/>
          </a:xfrm>
          <a:prstGeom prst="rect">
            <a:avLst/>
          </a:prstGeom>
        </p:spPr>
        <p:txBody>
          <a:bodyPr wrap="square" lIns="0" tIns="0" rIns="0" bIns="0">
            <a:spAutoFit/>
          </a:bodyPr>
          <a:lstStyle/>
          <a:p>
            <a:pPr marL="0" marR="0" lvl="0" indent="0" algn="l" defTabSz="914400" rtl="0" eaLnBrk="1" fontAlgn="auto" latinLnBrk="0" hangingPunct="1">
              <a:lnSpc>
                <a:spcPct val="14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A1828"/>
                </a:solidFill>
                <a:effectLst/>
                <a:uLnTx/>
                <a:uFillTx/>
                <a:latin typeface="Open Sans"/>
                <a:ea typeface="+mn-ea"/>
                <a:cs typeface="+mn-cs"/>
              </a:rPr>
              <a:t>Full transparency, auditability, and traceability when necessary, but full privacy most of the time.</a:t>
            </a:r>
          </a:p>
        </p:txBody>
      </p:sp>
      <p:sp>
        <p:nvSpPr>
          <p:cNvPr id="21" name="Rectangle 20"/>
          <p:cNvSpPr/>
          <p:nvPr/>
        </p:nvSpPr>
        <p:spPr>
          <a:xfrm>
            <a:off x="9870651" y="2241284"/>
            <a:ext cx="1923783" cy="2724528"/>
          </a:xfrm>
          <a:prstGeom prst="rect">
            <a:avLst/>
          </a:prstGeom>
        </p:spPr>
        <p:txBody>
          <a:bodyPr wrap="square" lIns="0" tIns="0" rIns="0" bIns="0">
            <a:spAutoFit/>
          </a:bodyPr>
          <a:lstStyle/>
          <a:p>
            <a:pPr marL="0" marR="0" lvl="0" indent="0" algn="l" defTabSz="914400" rtl="0" eaLnBrk="1" fontAlgn="auto" latinLnBrk="0" hangingPunct="1">
              <a:lnSpc>
                <a:spcPct val="14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A1828"/>
                </a:solidFill>
                <a:effectLst/>
                <a:uLnTx/>
                <a:uFillTx/>
                <a:latin typeface="Open Sans"/>
                <a:ea typeface="+mn-ea"/>
                <a:cs typeface="+mn-cs"/>
              </a:rPr>
              <a:t>Instant settlement capabilities, including monetary interactions, free bank capital, and de-risking the settlement and clearing process. </a:t>
            </a:r>
          </a:p>
        </p:txBody>
      </p:sp>
      <p:cxnSp>
        <p:nvCxnSpPr>
          <p:cNvPr id="10" name="Straight Connector 9"/>
          <p:cNvCxnSpPr/>
          <p:nvPr/>
        </p:nvCxnSpPr>
        <p:spPr>
          <a:xfrm>
            <a:off x="514321" y="2098899"/>
            <a:ext cx="18014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514321" y="1513960"/>
            <a:ext cx="430860" cy="430860"/>
            <a:chOff x="503435" y="1782934"/>
            <a:chExt cx="430860" cy="430860"/>
          </a:xfrm>
        </p:grpSpPr>
        <p:sp>
          <p:nvSpPr>
            <p:cNvPr id="42" name="Oval 41"/>
            <p:cNvSpPr/>
            <p:nvPr/>
          </p:nvSpPr>
          <p:spPr>
            <a:xfrm>
              <a:off x="503435" y="1782934"/>
              <a:ext cx="430860" cy="430860"/>
            </a:xfrm>
            <a:prstGeom prst="ellipse">
              <a:avLst/>
            </a:prstGeom>
            <a:gradFill flip="none" rotWithShape="1">
              <a:gsLst>
                <a:gs pos="17000">
                  <a:schemeClr val="accent1"/>
                </a:gs>
                <a:gs pos="75000">
                  <a:schemeClr val="accent4"/>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Open Sans"/>
                <a:ea typeface="+mn-ea"/>
                <a:cs typeface="+mn-cs"/>
              </a:endParaRPr>
            </a:p>
          </p:txBody>
        </p:sp>
        <p:sp>
          <p:nvSpPr>
            <p:cNvPr id="27" name="Freeform 26"/>
            <p:cNvSpPr/>
            <p:nvPr/>
          </p:nvSpPr>
          <p:spPr>
            <a:xfrm>
              <a:off x="610601" y="1927576"/>
              <a:ext cx="216528" cy="141576"/>
            </a:xfrm>
            <a:custGeom>
              <a:avLst/>
              <a:gdLst>
                <a:gd name="connsiteX0" fmla="*/ 0 w 534256"/>
                <a:gd name="connsiteY0" fmla="*/ 164388 h 349322"/>
                <a:gd name="connsiteX1" fmla="*/ 184934 w 534256"/>
                <a:gd name="connsiteY1" fmla="*/ 349322 h 349322"/>
                <a:gd name="connsiteX2" fmla="*/ 534256 w 534256"/>
                <a:gd name="connsiteY2" fmla="*/ 0 h 349322"/>
              </a:gdLst>
              <a:ahLst/>
              <a:cxnLst>
                <a:cxn ang="0">
                  <a:pos x="connsiteX0" y="connsiteY0"/>
                </a:cxn>
                <a:cxn ang="0">
                  <a:pos x="connsiteX1" y="connsiteY1"/>
                </a:cxn>
                <a:cxn ang="0">
                  <a:pos x="connsiteX2" y="connsiteY2"/>
                </a:cxn>
              </a:cxnLst>
              <a:rect l="l" t="t" r="r" b="b"/>
              <a:pathLst>
                <a:path w="534256" h="349322">
                  <a:moveTo>
                    <a:pt x="0" y="164388"/>
                  </a:moveTo>
                  <a:lnTo>
                    <a:pt x="184934" y="349322"/>
                  </a:lnTo>
                  <a:lnTo>
                    <a:pt x="534256" y="0"/>
                  </a:ln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45" name="Group 44"/>
          <p:cNvGrpSpPr/>
          <p:nvPr/>
        </p:nvGrpSpPr>
        <p:grpSpPr>
          <a:xfrm>
            <a:off x="2853514" y="1513960"/>
            <a:ext cx="430860" cy="430860"/>
            <a:chOff x="503435" y="1782934"/>
            <a:chExt cx="430860" cy="430860"/>
          </a:xfrm>
        </p:grpSpPr>
        <p:sp>
          <p:nvSpPr>
            <p:cNvPr id="46" name="Oval 45"/>
            <p:cNvSpPr/>
            <p:nvPr/>
          </p:nvSpPr>
          <p:spPr>
            <a:xfrm>
              <a:off x="503435" y="1782934"/>
              <a:ext cx="430860" cy="430860"/>
            </a:xfrm>
            <a:prstGeom prst="ellipse">
              <a:avLst/>
            </a:prstGeom>
            <a:gradFill flip="none" rotWithShape="1">
              <a:gsLst>
                <a:gs pos="17000">
                  <a:schemeClr val="accent1"/>
                </a:gs>
                <a:gs pos="75000">
                  <a:schemeClr val="accent4"/>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Open Sans"/>
                <a:ea typeface="+mn-ea"/>
                <a:cs typeface="+mn-cs"/>
              </a:endParaRPr>
            </a:p>
          </p:txBody>
        </p:sp>
        <p:sp>
          <p:nvSpPr>
            <p:cNvPr id="47" name="Freeform 46"/>
            <p:cNvSpPr/>
            <p:nvPr/>
          </p:nvSpPr>
          <p:spPr>
            <a:xfrm>
              <a:off x="610601" y="1927576"/>
              <a:ext cx="216528" cy="141576"/>
            </a:xfrm>
            <a:custGeom>
              <a:avLst/>
              <a:gdLst>
                <a:gd name="connsiteX0" fmla="*/ 0 w 534256"/>
                <a:gd name="connsiteY0" fmla="*/ 164388 h 349322"/>
                <a:gd name="connsiteX1" fmla="*/ 184934 w 534256"/>
                <a:gd name="connsiteY1" fmla="*/ 349322 h 349322"/>
                <a:gd name="connsiteX2" fmla="*/ 534256 w 534256"/>
                <a:gd name="connsiteY2" fmla="*/ 0 h 349322"/>
              </a:gdLst>
              <a:ahLst/>
              <a:cxnLst>
                <a:cxn ang="0">
                  <a:pos x="connsiteX0" y="connsiteY0"/>
                </a:cxn>
                <a:cxn ang="0">
                  <a:pos x="connsiteX1" y="connsiteY1"/>
                </a:cxn>
                <a:cxn ang="0">
                  <a:pos x="connsiteX2" y="connsiteY2"/>
                </a:cxn>
              </a:cxnLst>
              <a:rect l="l" t="t" r="r" b="b"/>
              <a:pathLst>
                <a:path w="534256" h="349322">
                  <a:moveTo>
                    <a:pt x="0" y="164388"/>
                  </a:moveTo>
                  <a:lnTo>
                    <a:pt x="184934" y="349322"/>
                  </a:lnTo>
                  <a:lnTo>
                    <a:pt x="534256" y="0"/>
                  </a:ln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48" name="Group 47"/>
          <p:cNvGrpSpPr/>
          <p:nvPr/>
        </p:nvGrpSpPr>
        <p:grpSpPr>
          <a:xfrm>
            <a:off x="5192707" y="1513960"/>
            <a:ext cx="430860" cy="430860"/>
            <a:chOff x="503435" y="1782934"/>
            <a:chExt cx="430860" cy="430860"/>
          </a:xfrm>
        </p:grpSpPr>
        <p:sp>
          <p:nvSpPr>
            <p:cNvPr id="49" name="Oval 48"/>
            <p:cNvSpPr/>
            <p:nvPr/>
          </p:nvSpPr>
          <p:spPr>
            <a:xfrm>
              <a:off x="503435" y="1782934"/>
              <a:ext cx="430860" cy="430860"/>
            </a:xfrm>
            <a:prstGeom prst="ellipse">
              <a:avLst/>
            </a:prstGeom>
            <a:gradFill flip="none" rotWithShape="1">
              <a:gsLst>
                <a:gs pos="17000">
                  <a:schemeClr val="accent1"/>
                </a:gs>
                <a:gs pos="75000">
                  <a:schemeClr val="accent4"/>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Open Sans"/>
                <a:ea typeface="+mn-ea"/>
                <a:cs typeface="+mn-cs"/>
              </a:endParaRPr>
            </a:p>
          </p:txBody>
        </p:sp>
        <p:sp>
          <p:nvSpPr>
            <p:cNvPr id="50" name="Freeform 49"/>
            <p:cNvSpPr/>
            <p:nvPr/>
          </p:nvSpPr>
          <p:spPr>
            <a:xfrm>
              <a:off x="610601" y="1927576"/>
              <a:ext cx="216528" cy="141576"/>
            </a:xfrm>
            <a:custGeom>
              <a:avLst/>
              <a:gdLst>
                <a:gd name="connsiteX0" fmla="*/ 0 w 534256"/>
                <a:gd name="connsiteY0" fmla="*/ 164388 h 349322"/>
                <a:gd name="connsiteX1" fmla="*/ 184934 w 534256"/>
                <a:gd name="connsiteY1" fmla="*/ 349322 h 349322"/>
                <a:gd name="connsiteX2" fmla="*/ 534256 w 534256"/>
                <a:gd name="connsiteY2" fmla="*/ 0 h 349322"/>
              </a:gdLst>
              <a:ahLst/>
              <a:cxnLst>
                <a:cxn ang="0">
                  <a:pos x="connsiteX0" y="connsiteY0"/>
                </a:cxn>
                <a:cxn ang="0">
                  <a:pos x="connsiteX1" y="connsiteY1"/>
                </a:cxn>
                <a:cxn ang="0">
                  <a:pos x="connsiteX2" y="connsiteY2"/>
                </a:cxn>
              </a:cxnLst>
              <a:rect l="l" t="t" r="r" b="b"/>
              <a:pathLst>
                <a:path w="534256" h="349322">
                  <a:moveTo>
                    <a:pt x="0" y="164388"/>
                  </a:moveTo>
                  <a:lnTo>
                    <a:pt x="184934" y="349322"/>
                  </a:lnTo>
                  <a:lnTo>
                    <a:pt x="534256" y="0"/>
                  </a:ln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51" name="Group 50"/>
          <p:cNvGrpSpPr/>
          <p:nvPr/>
        </p:nvGrpSpPr>
        <p:grpSpPr>
          <a:xfrm>
            <a:off x="7531900" y="1513960"/>
            <a:ext cx="430860" cy="430860"/>
            <a:chOff x="503435" y="1782934"/>
            <a:chExt cx="430860" cy="430860"/>
          </a:xfrm>
        </p:grpSpPr>
        <p:sp>
          <p:nvSpPr>
            <p:cNvPr id="52" name="Oval 51"/>
            <p:cNvSpPr/>
            <p:nvPr/>
          </p:nvSpPr>
          <p:spPr>
            <a:xfrm>
              <a:off x="503435" y="1782934"/>
              <a:ext cx="430860" cy="430860"/>
            </a:xfrm>
            <a:prstGeom prst="ellipse">
              <a:avLst/>
            </a:prstGeom>
            <a:gradFill flip="none" rotWithShape="1">
              <a:gsLst>
                <a:gs pos="17000">
                  <a:schemeClr val="accent1"/>
                </a:gs>
                <a:gs pos="75000">
                  <a:schemeClr val="accent4"/>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Open Sans"/>
                <a:ea typeface="+mn-ea"/>
                <a:cs typeface="+mn-cs"/>
              </a:endParaRPr>
            </a:p>
          </p:txBody>
        </p:sp>
        <p:sp>
          <p:nvSpPr>
            <p:cNvPr id="53" name="Freeform 52"/>
            <p:cNvSpPr/>
            <p:nvPr/>
          </p:nvSpPr>
          <p:spPr>
            <a:xfrm>
              <a:off x="610601" y="1927576"/>
              <a:ext cx="216528" cy="141576"/>
            </a:xfrm>
            <a:custGeom>
              <a:avLst/>
              <a:gdLst>
                <a:gd name="connsiteX0" fmla="*/ 0 w 534256"/>
                <a:gd name="connsiteY0" fmla="*/ 164388 h 349322"/>
                <a:gd name="connsiteX1" fmla="*/ 184934 w 534256"/>
                <a:gd name="connsiteY1" fmla="*/ 349322 h 349322"/>
                <a:gd name="connsiteX2" fmla="*/ 534256 w 534256"/>
                <a:gd name="connsiteY2" fmla="*/ 0 h 349322"/>
              </a:gdLst>
              <a:ahLst/>
              <a:cxnLst>
                <a:cxn ang="0">
                  <a:pos x="connsiteX0" y="connsiteY0"/>
                </a:cxn>
                <a:cxn ang="0">
                  <a:pos x="connsiteX1" y="connsiteY1"/>
                </a:cxn>
                <a:cxn ang="0">
                  <a:pos x="connsiteX2" y="connsiteY2"/>
                </a:cxn>
              </a:cxnLst>
              <a:rect l="l" t="t" r="r" b="b"/>
              <a:pathLst>
                <a:path w="534256" h="349322">
                  <a:moveTo>
                    <a:pt x="0" y="164388"/>
                  </a:moveTo>
                  <a:lnTo>
                    <a:pt x="184934" y="349322"/>
                  </a:lnTo>
                  <a:lnTo>
                    <a:pt x="534256" y="0"/>
                  </a:ln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54" name="Group 53"/>
          <p:cNvGrpSpPr/>
          <p:nvPr/>
        </p:nvGrpSpPr>
        <p:grpSpPr>
          <a:xfrm>
            <a:off x="9871092" y="1513960"/>
            <a:ext cx="430860" cy="430860"/>
            <a:chOff x="503435" y="1782934"/>
            <a:chExt cx="430860" cy="430860"/>
          </a:xfrm>
        </p:grpSpPr>
        <p:sp>
          <p:nvSpPr>
            <p:cNvPr id="55" name="Oval 54"/>
            <p:cNvSpPr/>
            <p:nvPr/>
          </p:nvSpPr>
          <p:spPr>
            <a:xfrm>
              <a:off x="503435" y="1782934"/>
              <a:ext cx="430860" cy="430860"/>
            </a:xfrm>
            <a:prstGeom prst="ellipse">
              <a:avLst/>
            </a:prstGeom>
            <a:gradFill flip="none" rotWithShape="1">
              <a:gsLst>
                <a:gs pos="17000">
                  <a:schemeClr val="accent1"/>
                </a:gs>
                <a:gs pos="75000">
                  <a:schemeClr val="accent4"/>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Open Sans"/>
                <a:ea typeface="+mn-ea"/>
                <a:cs typeface="+mn-cs"/>
              </a:endParaRPr>
            </a:p>
          </p:txBody>
        </p:sp>
        <p:sp>
          <p:nvSpPr>
            <p:cNvPr id="56" name="Freeform 55"/>
            <p:cNvSpPr/>
            <p:nvPr/>
          </p:nvSpPr>
          <p:spPr>
            <a:xfrm>
              <a:off x="610601" y="1927576"/>
              <a:ext cx="216528" cy="141576"/>
            </a:xfrm>
            <a:custGeom>
              <a:avLst/>
              <a:gdLst>
                <a:gd name="connsiteX0" fmla="*/ 0 w 534256"/>
                <a:gd name="connsiteY0" fmla="*/ 164388 h 349322"/>
                <a:gd name="connsiteX1" fmla="*/ 184934 w 534256"/>
                <a:gd name="connsiteY1" fmla="*/ 349322 h 349322"/>
                <a:gd name="connsiteX2" fmla="*/ 534256 w 534256"/>
                <a:gd name="connsiteY2" fmla="*/ 0 h 349322"/>
              </a:gdLst>
              <a:ahLst/>
              <a:cxnLst>
                <a:cxn ang="0">
                  <a:pos x="connsiteX0" y="connsiteY0"/>
                </a:cxn>
                <a:cxn ang="0">
                  <a:pos x="connsiteX1" y="connsiteY1"/>
                </a:cxn>
                <a:cxn ang="0">
                  <a:pos x="connsiteX2" y="connsiteY2"/>
                </a:cxn>
              </a:cxnLst>
              <a:rect l="l" t="t" r="r" b="b"/>
              <a:pathLst>
                <a:path w="534256" h="349322">
                  <a:moveTo>
                    <a:pt x="0" y="164388"/>
                  </a:moveTo>
                  <a:lnTo>
                    <a:pt x="184934" y="349322"/>
                  </a:lnTo>
                  <a:lnTo>
                    <a:pt x="534256" y="0"/>
                  </a:ln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grpSp>
      <p:sp>
        <p:nvSpPr>
          <p:cNvPr id="3" name="TextBox 2">
            <a:extLst>
              <a:ext uri="{FF2B5EF4-FFF2-40B4-BE49-F238E27FC236}">
                <a16:creationId xmlns:a16="http://schemas.microsoft.com/office/drawing/2014/main" id="{8D3F14A7-211D-684F-942F-7FFB3B358010}"/>
              </a:ext>
            </a:extLst>
          </p:cNvPr>
          <p:cNvSpPr txBox="1"/>
          <p:nvPr/>
        </p:nvSpPr>
        <p:spPr>
          <a:xfrm>
            <a:off x="468849" y="4882002"/>
            <a:ext cx="9168209" cy="1138773"/>
          </a:xfrm>
          <a:prstGeom prst="rect">
            <a:avLst/>
          </a:prstGeom>
          <a:gradFill>
            <a:gsLst>
              <a:gs pos="0">
                <a:schemeClr val="tx2">
                  <a:alpha val="87000"/>
                </a:schemeClr>
              </a:gs>
              <a:gs pos="50000">
                <a:schemeClr val="accent1">
                  <a:alpha val="89000"/>
                </a:schemeClr>
              </a:gs>
              <a:gs pos="100000">
                <a:schemeClr val="accent4">
                  <a:alpha val="88000"/>
                </a:schemeClr>
              </a:gs>
            </a:gsLst>
            <a:lin ang="18900000" scaled="1"/>
          </a:gradFill>
          <a:ln>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wrap="square" lIns="182880" tIns="91440" rIns="182880" bIns="9144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white"/>
                </a:solidFill>
                <a:effectLst/>
                <a:uLnTx/>
                <a:uFillTx/>
                <a:latin typeface="Open Sans"/>
                <a:ea typeface="+mn-ea"/>
                <a:cs typeface="+mn-cs"/>
              </a:rPr>
              <a:t>“One-hundred percent of the stocks and bonds trading on Wall Street today COULD be tokenized, and in five years, one-hundred percent of the stocks and bonds on Wall Street WILL be tokenized.”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prstClr val="white"/>
              </a:solidFill>
              <a:effectLst/>
              <a:uLnTx/>
              <a:uFillTx/>
              <a:latin typeface="Open Sans"/>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Open Sans"/>
                <a:ea typeface="+mn-ea"/>
                <a:cs typeface="+mn-cs"/>
              </a:rPr>
              <a:t>Robert </a:t>
            </a:r>
            <a:r>
              <a:rPr kumimoji="0" lang="en-US" sz="1400" b="1" i="0" u="none" strike="noStrike" kern="1200" cap="none" spc="0" normalizeH="0" baseline="0" noProof="0" dirty="0" err="1">
                <a:ln>
                  <a:noFill/>
                </a:ln>
                <a:solidFill>
                  <a:prstClr val="white"/>
                </a:solidFill>
                <a:effectLst/>
                <a:uLnTx/>
                <a:uFillTx/>
                <a:latin typeface="Open Sans"/>
                <a:ea typeface="+mn-ea"/>
                <a:cs typeface="+mn-cs"/>
              </a:rPr>
              <a:t>Greifeld</a:t>
            </a:r>
            <a:r>
              <a:rPr kumimoji="0" lang="en-US" sz="1400" b="1" i="0" u="none" strike="noStrike" kern="1200" cap="none" spc="0" normalizeH="0" baseline="0" noProof="0" dirty="0">
                <a:ln>
                  <a:noFill/>
                </a:ln>
                <a:solidFill>
                  <a:prstClr val="white"/>
                </a:solidFill>
                <a:effectLst/>
                <a:uLnTx/>
                <a:uFillTx/>
                <a:latin typeface="Open Sans"/>
                <a:ea typeface="+mn-ea"/>
                <a:cs typeface="+mn-cs"/>
              </a:rPr>
              <a:t> </a:t>
            </a:r>
            <a:r>
              <a:rPr kumimoji="0" lang="en-US" sz="1400" b="0" i="0" u="none" strike="noStrike" kern="1200" cap="none" spc="0" normalizeH="0" baseline="0" noProof="0" dirty="0">
                <a:ln>
                  <a:noFill/>
                </a:ln>
                <a:solidFill>
                  <a:prstClr val="white"/>
                </a:solidFill>
                <a:effectLst/>
                <a:uLnTx/>
                <a:uFillTx/>
                <a:latin typeface="Open Sans"/>
                <a:ea typeface="+mn-ea"/>
                <a:cs typeface="+mn-cs"/>
              </a:rPr>
              <a:t>| Former Chairman &amp; CEO of Nasdaq</a:t>
            </a:r>
          </a:p>
        </p:txBody>
      </p:sp>
    </p:spTree>
    <p:extLst>
      <p:ext uri="{BB962C8B-B14F-4D97-AF65-F5344CB8AC3E}">
        <p14:creationId xmlns:p14="http://schemas.microsoft.com/office/powerpoint/2010/main" val="20134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5"/>
          <p:cNvSpPr txBox="1">
            <a:spLocks noGrp="1"/>
          </p:cNvSpPr>
          <p:nvPr>
            <p:ph type="title"/>
          </p:nvPr>
        </p:nvSpPr>
        <p:spPr>
          <a:xfrm>
            <a:off x="397565" y="389934"/>
            <a:ext cx="11396870" cy="794812"/>
          </a:xfrm>
        </p:spPr>
        <p:txBody>
          <a:bodyPr/>
          <a:lstStyle/>
          <a:p>
            <a:r>
              <a:rPr lang="en-US" sz="3000" b="1" dirty="0">
                <a:latin typeface="Raleway SemiBold" panose="020B0503030101060003" pitchFamily="34" charset="77"/>
              </a:rPr>
              <a:t>Blockchain based security tokens (digital securities) provide a better way to access and manage capital</a:t>
            </a:r>
            <a:endParaRPr lang="en-US" sz="3000" b="1" dirty="0">
              <a:latin typeface="Raleway SemiBold" panose="020B0503030101060003" pitchFamily="34" charset="77"/>
              <a:sym typeface="Oswald Medium"/>
            </a:endParaRPr>
          </a:p>
        </p:txBody>
      </p:sp>
      <p:sp>
        <p:nvSpPr>
          <p:cNvPr id="284" name="Google Shape;284;p45"/>
          <p:cNvSpPr txBox="1">
            <a:spLocks noGrp="1"/>
          </p:cNvSpPr>
          <p:nvPr>
            <p:ph type="sldNum" sz="quarter" idx="12"/>
          </p:nvPr>
        </p:nvSpPr>
        <p:spPr/>
        <p:txBody>
          <a:bodyPr/>
          <a:lstStyle/>
          <a:p>
            <a:fld id="{00000000-1234-1234-1234-123412341234}" type="slidenum">
              <a:rPr lang="en" smtClean="0">
                <a:latin typeface="Raleway" panose="020B0503030101060003" pitchFamily="34" charset="77"/>
                <a:sym typeface="Open Sans Light"/>
              </a:rPr>
              <a:pPr/>
              <a:t>7</a:t>
            </a:fld>
            <a:endParaRPr lang="en" dirty="0">
              <a:latin typeface="Raleway" panose="020B0503030101060003" pitchFamily="34" charset="77"/>
              <a:sym typeface="Open Sans Light"/>
            </a:endParaRPr>
          </a:p>
        </p:txBody>
      </p:sp>
      <p:pic>
        <p:nvPicPr>
          <p:cNvPr id="277" name="Google Shape;277;p4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99915" y="4285137"/>
            <a:ext cx="788666" cy="788666"/>
          </a:xfrm>
          <a:prstGeom prst="rect">
            <a:avLst/>
          </a:prstGeom>
          <a:noFill/>
          <a:ln>
            <a:noFill/>
          </a:ln>
        </p:spPr>
      </p:pic>
      <p:pic>
        <p:nvPicPr>
          <p:cNvPr id="278" name="Google Shape;278;p4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363897" y="4285137"/>
            <a:ext cx="788666" cy="788666"/>
          </a:xfrm>
          <a:prstGeom prst="rect">
            <a:avLst/>
          </a:prstGeom>
          <a:noFill/>
          <a:ln>
            <a:noFill/>
          </a:ln>
        </p:spPr>
      </p:pic>
      <p:pic>
        <p:nvPicPr>
          <p:cNvPr id="279" name="Google Shape;279;p45"/>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27879" y="4285137"/>
            <a:ext cx="788666" cy="788666"/>
          </a:xfrm>
          <a:prstGeom prst="rect">
            <a:avLst/>
          </a:prstGeom>
          <a:noFill/>
          <a:ln>
            <a:noFill/>
          </a:ln>
        </p:spPr>
      </p:pic>
      <p:pic>
        <p:nvPicPr>
          <p:cNvPr id="280" name="Google Shape;280;p45"/>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8199915" y="2668209"/>
            <a:ext cx="788666" cy="788666"/>
          </a:xfrm>
          <a:prstGeom prst="rect">
            <a:avLst/>
          </a:prstGeom>
          <a:noFill/>
          <a:ln>
            <a:noFill/>
          </a:ln>
        </p:spPr>
      </p:pic>
      <p:pic>
        <p:nvPicPr>
          <p:cNvPr id="281" name="Google Shape;281;p45"/>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4363897" y="2668209"/>
            <a:ext cx="788666" cy="788666"/>
          </a:xfrm>
          <a:prstGeom prst="rect">
            <a:avLst/>
          </a:prstGeom>
          <a:noFill/>
          <a:ln>
            <a:noFill/>
          </a:ln>
        </p:spPr>
      </p:pic>
      <p:sp>
        <p:nvSpPr>
          <p:cNvPr id="283" name="Google Shape;283;p45"/>
          <p:cNvSpPr txBox="1"/>
          <p:nvPr/>
        </p:nvSpPr>
        <p:spPr>
          <a:xfrm>
            <a:off x="397564" y="1711884"/>
            <a:ext cx="9889435" cy="477600"/>
          </a:xfrm>
          <a:prstGeom prst="rect">
            <a:avLst/>
          </a:prstGeom>
          <a:noFill/>
          <a:ln>
            <a:noFill/>
          </a:ln>
        </p:spPr>
        <p:txBody>
          <a:bodyPr spcFirstLastPara="1" wrap="square" lIns="121900" tIns="121900" rIns="121900" bIns="121900" anchor="ctr" anchorCtr="0">
            <a:noAutofit/>
          </a:bodyPr>
          <a:lstStyle/>
          <a:p>
            <a:r>
              <a:rPr lang="en" sz="2000" b="1" dirty="0">
                <a:solidFill>
                  <a:schemeClr val="accent4"/>
                </a:solidFill>
                <a:latin typeface="Raleway" panose="020B0503030101060003" pitchFamily="34" charset="77"/>
                <a:ea typeface="Oswald Light"/>
                <a:cs typeface="Oswald Light"/>
                <a:sym typeface="Oswald Light"/>
              </a:rPr>
              <a:t>Tokenized securities using smart contracts can provide a seamless &amp; automated way to raise capital, manage investors, and improve liquidity.</a:t>
            </a:r>
            <a:endParaRPr sz="2000" b="1" dirty="0">
              <a:solidFill>
                <a:schemeClr val="accent4"/>
              </a:solidFill>
              <a:latin typeface="Raleway" panose="020B0503030101060003" pitchFamily="34" charset="77"/>
              <a:ea typeface="Oswald Light"/>
              <a:cs typeface="Oswald Light"/>
              <a:sym typeface="Oswald Light"/>
            </a:endParaRPr>
          </a:p>
        </p:txBody>
      </p:sp>
      <p:pic>
        <p:nvPicPr>
          <p:cNvPr id="282" name="Google Shape;282;p45"/>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527879" y="2668209"/>
            <a:ext cx="788666" cy="788666"/>
          </a:xfrm>
          <a:prstGeom prst="rect">
            <a:avLst/>
          </a:prstGeom>
          <a:noFill/>
          <a:ln>
            <a:noFill/>
          </a:ln>
        </p:spPr>
      </p:pic>
      <p:sp>
        <p:nvSpPr>
          <p:cNvPr id="5" name="Rectangle 4"/>
          <p:cNvSpPr/>
          <p:nvPr/>
        </p:nvSpPr>
        <p:spPr>
          <a:xfrm>
            <a:off x="1440529" y="2666697"/>
            <a:ext cx="1200650" cy="338554"/>
          </a:xfrm>
          <a:prstGeom prst="rect">
            <a:avLst/>
          </a:prstGeom>
        </p:spPr>
        <p:txBody>
          <a:bodyPr wrap="none" lIns="0" rIns="0">
            <a:spAutoFit/>
          </a:bodyPr>
          <a:lstStyle/>
          <a:p>
            <a:pPr lvl="0"/>
            <a:r>
              <a:rPr lang="en-US" sz="1600" b="1" dirty="0">
                <a:solidFill>
                  <a:schemeClr val="tx2"/>
                </a:solidFill>
                <a:latin typeface="Raleway" panose="020B0503030101060003" pitchFamily="34" charset="77"/>
                <a:ea typeface="Oswald"/>
                <a:cs typeface="Oswald"/>
                <a:sym typeface="Oswald"/>
              </a:rPr>
              <a:t>Compliance</a:t>
            </a:r>
          </a:p>
        </p:txBody>
      </p:sp>
      <p:cxnSp>
        <p:nvCxnSpPr>
          <p:cNvPr id="7" name="Straight Connector 6"/>
          <p:cNvCxnSpPr/>
          <p:nvPr/>
        </p:nvCxnSpPr>
        <p:spPr>
          <a:xfrm>
            <a:off x="1440529" y="3077410"/>
            <a:ext cx="254417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440529" y="3194223"/>
            <a:ext cx="2544175" cy="646331"/>
          </a:xfrm>
          <a:prstGeom prst="rect">
            <a:avLst/>
          </a:prstGeom>
        </p:spPr>
        <p:txBody>
          <a:bodyPr wrap="square" lIns="0" tIns="0" rIns="0" bIns="0">
            <a:spAutoFit/>
          </a:bodyPr>
          <a:lstStyle/>
          <a:p>
            <a:pPr lvl="0"/>
            <a:r>
              <a:rPr lang="en-US" sz="1400" dirty="0">
                <a:solidFill>
                  <a:schemeClr val="tx2"/>
                </a:solidFill>
                <a:latin typeface="Raleway" panose="020B0503030101060003" pitchFamily="34" charset="77"/>
                <a:ea typeface="Oswald"/>
                <a:cs typeface="Oswald"/>
                <a:sym typeface="Oswald"/>
              </a:rPr>
              <a:t>Built-in global regulatory compliance coded into the token and protocol levels.</a:t>
            </a:r>
          </a:p>
        </p:txBody>
      </p:sp>
      <p:sp>
        <p:nvSpPr>
          <p:cNvPr id="25" name="Rectangle 24"/>
          <p:cNvSpPr/>
          <p:nvPr/>
        </p:nvSpPr>
        <p:spPr>
          <a:xfrm>
            <a:off x="5276547" y="2666697"/>
            <a:ext cx="1513043" cy="338554"/>
          </a:xfrm>
          <a:prstGeom prst="rect">
            <a:avLst/>
          </a:prstGeom>
        </p:spPr>
        <p:txBody>
          <a:bodyPr wrap="none" lIns="0" rIns="0">
            <a:spAutoFit/>
          </a:bodyPr>
          <a:lstStyle/>
          <a:p>
            <a:pPr lvl="0"/>
            <a:r>
              <a:rPr lang="en-US" sz="1600" b="1" dirty="0">
                <a:solidFill>
                  <a:schemeClr val="tx2"/>
                </a:solidFill>
                <a:latin typeface="Raleway" panose="020B0503030101060003" pitchFamily="34" charset="77"/>
                <a:ea typeface="Oswald"/>
                <a:cs typeface="Oswald"/>
                <a:sym typeface="Oswald"/>
              </a:rPr>
              <a:t>Programmable</a:t>
            </a:r>
          </a:p>
        </p:txBody>
      </p:sp>
      <p:cxnSp>
        <p:nvCxnSpPr>
          <p:cNvPr id="26" name="Straight Connector 25"/>
          <p:cNvCxnSpPr/>
          <p:nvPr/>
        </p:nvCxnSpPr>
        <p:spPr>
          <a:xfrm>
            <a:off x="5276547" y="3077410"/>
            <a:ext cx="254417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5276547" y="3194223"/>
            <a:ext cx="2544175" cy="646331"/>
          </a:xfrm>
          <a:prstGeom prst="rect">
            <a:avLst/>
          </a:prstGeom>
        </p:spPr>
        <p:txBody>
          <a:bodyPr wrap="square" lIns="0" tIns="0" rIns="0" bIns="0">
            <a:spAutoFit/>
          </a:bodyPr>
          <a:lstStyle/>
          <a:p>
            <a:pPr lvl="0"/>
            <a:r>
              <a:rPr lang="en-US" sz="1400" dirty="0">
                <a:solidFill>
                  <a:schemeClr val="tx2"/>
                </a:solidFill>
                <a:latin typeface="Raleway" panose="020B0503030101060003" pitchFamily="34" charset="77"/>
                <a:ea typeface="Oswald"/>
                <a:cs typeface="Oswald"/>
                <a:sym typeface="Oswald"/>
              </a:rPr>
              <a:t>Self-executing investor &amp; issuer rights (dividends, buybacks, </a:t>
            </a:r>
            <a:r>
              <a:rPr lang="en-US" sz="1400" dirty="0" err="1">
                <a:solidFill>
                  <a:schemeClr val="tx2"/>
                </a:solidFill>
                <a:latin typeface="Raleway" panose="020B0503030101060003" pitchFamily="34" charset="77"/>
                <a:ea typeface="Oswald"/>
                <a:cs typeface="Oswald"/>
                <a:sym typeface="Oswald"/>
              </a:rPr>
              <a:t>etc</a:t>
            </a:r>
            <a:r>
              <a:rPr lang="en-US" sz="1400" dirty="0">
                <a:solidFill>
                  <a:schemeClr val="tx2"/>
                </a:solidFill>
                <a:latin typeface="Raleway" panose="020B0503030101060003" pitchFamily="34" charset="77"/>
                <a:ea typeface="Oswald"/>
                <a:cs typeface="Oswald"/>
                <a:sym typeface="Oswald"/>
              </a:rPr>
              <a:t>…).</a:t>
            </a:r>
          </a:p>
        </p:txBody>
      </p:sp>
      <p:sp>
        <p:nvSpPr>
          <p:cNvPr id="30" name="Rectangle 29"/>
          <p:cNvSpPr/>
          <p:nvPr/>
        </p:nvSpPr>
        <p:spPr>
          <a:xfrm>
            <a:off x="9112565" y="2666697"/>
            <a:ext cx="912109" cy="338554"/>
          </a:xfrm>
          <a:prstGeom prst="rect">
            <a:avLst/>
          </a:prstGeom>
        </p:spPr>
        <p:txBody>
          <a:bodyPr wrap="none" lIns="0" rIns="0">
            <a:spAutoFit/>
          </a:bodyPr>
          <a:lstStyle/>
          <a:p>
            <a:pPr lvl="0"/>
            <a:r>
              <a:rPr lang="en-US" sz="1600" b="1" dirty="0">
                <a:solidFill>
                  <a:schemeClr val="tx2"/>
                </a:solidFill>
                <a:latin typeface="Raleway" panose="020B0503030101060003" pitchFamily="34" charset="77"/>
                <a:ea typeface="Oswald"/>
                <a:cs typeface="Oswald"/>
                <a:sym typeface="Oswald"/>
              </a:rPr>
              <a:t>Liquidity</a:t>
            </a:r>
            <a:r>
              <a:rPr lang="en-US" sz="1600" b="1" dirty="0">
                <a:solidFill>
                  <a:schemeClr val="tx2"/>
                </a:solidFill>
                <a:ea typeface="Oswald"/>
                <a:cs typeface="Oswald"/>
                <a:sym typeface="Oswald"/>
              </a:rPr>
              <a:t> </a:t>
            </a:r>
          </a:p>
        </p:txBody>
      </p:sp>
      <p:cxnSp>
        <p:nvCxnSpPr>
          <p:cNvPr id="31" name="Straight Connector 30"/>
          <p:cNvCxnSpPr/>
          <p:nvPr/>
        </p:nvCxnSpPr>
        <p:spPr>
          <a:xfrm>
            <a:off x="9112565" y="3077410"/>
            <a:ext cx="254417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9112565" y="3194223"/>
            <a:ext cx="2544175" cy="430887"/>
          </a:xfrm>
          <a:prstGeom prst="rect">
            <a:avLst/>
          </a:prstGeom>
        </p:spPr>
        <p:txBody>
          <a:bodyPr wrap="square" lIns="0" tIns="0" rIns="0" bIns="0">
            <a:spAutoFit/>
          </a:bodyPr>
          <a:lstStyle/>
          <a:p>
            <a:pPr lvl="0"/>
            <a:r>
              <a:rPr lang="en-US" sz="1400" dirty="0">
                <a:solidFill>
                  <a:schemeClr val="tx2"/>
                </a:solidFill>
                <a:latin typeface="Raleway" panose="020B0503030101060003" pitchFamily="34" charset="77"/>
                <a:ea typeface="Oswald"/>
                <a:cs typeface="Oswald"/>
                <a:sym typeface="Oswald"/>
              </a:rPr>
              <a:t>Access to global markets 24/7/365.</a:t>
            </a:r>
          </a:p>
        </p:txBody>
      </p:sp>
      <p:sp>
        <p:nvSpPr>
          <p:cNvPr id="35" name="Rectangle 34"/>
          <p:cNvSpPr/>
          <p:nvPr/>
        </p:nvSpPr>
        <p:spPr>
          <a:xfrm>
            <a:off x="1440529" y="4283625"/>
            <a:ext cx="2201628" cy="338554"/>
          </a:xfrm>
          <a:prstGeom prst="rect">
            <a:avLst/>
          </a:prstGeom>
        </p:spPr>
        <p:txBody>
          <a:bodyPr wrap="none" lIns="0" rIns="0">
            <a:spAutoFit/>
          </a:bodyPr>
          <a:lstStyle/>
          <a:p>
            <a:pPr lvl="0"/>
            <a:r>
              <a:rPr lang="en-US" sz="1600" b="1" dirty="0">
                <a:solidFill>
                  <a:schemeClr val="tx2"/>
                </a:solidFill>
                <a:ea typeface="Oswald"/>
                <a:cs typeface="Oswald"/>
                <a:sym typeface="Oswald"/>
              </a:rPr>
              <a:t>Fractional </a:t>
            </a:r>
            <a:r>
              <a:rPr lang="en-US" sz="1600" b="1" dirty="0">
                <a:solidFill>
                  <a:schemeClr val="tx2"/>
                </a:solidFill>
                <a:latin typeface="Raleway" panose="020B0503030101060003" pitchFamily="34" charset="77"/>
                <a:ea typeface="Oswald"/>
                <a:cs typeface="Oswald"/>
                <a:sym typeface="Oswald"/>
              </a:rPr>
              <a:t>Ownership</a:t>
            </a:r>
          </a:p>
        </p:txBody>
      </p:sp>
      <p:cxnSp>
        <p:nvCxnSpPr>
          <p:cNvPr id="36" name="Straight Connector 35"/>
          <p:cNvCxnSpPr/>
          <p:nvPr/>
        </p:nvCxnSpPr>
        <p:spPr>
          <a:xfrm>
            <a:off x="1440529" y="4694338"/>
            <a:ext cx="254417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440529" y="4811151"/>
            <a:ext cx="2544175" cy="1077218"/>
          </a:xfrm>
          <a:prstGeom prst="rect">
            <a:avLst/>
          </a:prstGeom>
        </p:spPr>
        <p:txBody>
          <a:bodyPr wrap="square" lIns="0" tIns="0" rIns="0" bIns="0">
            <a:spAutoFit/>
          </a:bodyPr>
          <a:lstStyle/>
          <a:p>
            <a:pPr lvl="0"/>
            <a:r>
              <a:rPr lang="en-US" sz="1400" dirty="0">
                <a:solidFill>
                  <a:schemeClr val="tx2"/>
                </a:solidFill>
                <a:latin typeface="Raleway" panose="020B0503030101060003" pitchFamily="34" charset="77"/>
                <a:ea typeface="Oswald"/>
                <a:cs typeface="Oswald"/>
                <a:sym typeface="Oswald"/>
              </a:rPr>
              <a:t>Driving further liquidity for Issuers and Investors (Equity, Bonds, Commercial Paper, VC Funds, Real Estate and many more financial instruments).</a:t>
            </a:r>
          </a:p>
        </p:txBody>
      </p:sp>
      <p:sp>
        <p:nvSpPr>
          <p:cNvPr id="40" name="Rectangle 39"/>
          <p:cNvSpPr/>
          <p:nvPr/>
        </p:nvSpPr>
        <p:spPr>
          <a:xfrm>
            <a:off x="5276547" y="4283625"/>
            <a:ext cx="2639377" cy="338554"/>
          </a:xfrm>
          <a:prstGeom prst="rect">
            <a:avLst/>
          </a:prstGeom>
        </p:spPr>
        <p:txBody>
          <a:bodyPr wrap="none" lIns="0" rIns="0">
            <a:spAutoFit/>
          </a:bodyPr>
          <a:lstStyle/>
          <a:p>
            <a:pPr lvl="0"/>
            <a:r>
              <a:rPr lang="en-US" sz="1600" b="1" dirty="0">
                <a:solidFill>
                  <a:schemeClr val="tx2"/>
                </a:solidFill>
                <a:ea typeface="Oswald"/>
                <a:cs typeface="Oswald"/>
                <a:sym typeface="Oswald"/>
              </a:rPr>
              <a:t>Transparent &amp; Immutable</a:t>
            </a:r>
          </a:p>
        </p:txBody>
      </p:sp>
      <p:cxnSp>
        <p:nvCxnSpPr>
          <p:cNvPr id="41" name="Straight Connector 40"/>
          <p:cNvCxnSpPr/>
          <p:nvPr/>
        </p:nvCxnSpPr>
        <p:spPr>
          <a:xfrm>
            <a:off x="5276547" y="4694338"/>
            <a:ext cx="254417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5276547" y="4811151"/>
            <a:ext cx="2639377" cy="430887"/>
          </a:xfrm>
          <a:prstGeom prst="rect">
            <a:avLst/>
          </a:prstGeom>
        </p:spPr>
        <p:txBody>
          <a:bodyPr wrap="square" lIns="0" tIns="0" rIns="0" bIns="0">
            <a:spAutoFit/>
          </a:bodyPr>
          <a:lstStyle/>
          <a:p>
            <a:pPr lvl="0"/>
            <a:r>
              <a:rPr lang="en-US" sz="1400" dirty="0">
                <a:solidFill>
                  <a:schemeClr val="tx2"/>
                </a:solidFill>
                <a:latin typeface="Raleway" panose="020B0503030101060003" pitchFamily="34" charset="77"/>
                <a:ea typeface="Oswald"/>
                <a:cs typeface="Oswald"/>
                <a:sym typeface="Oswald"/>
              </a:rPr>
              <a:t>Providing more direct and certain ownership to Investors</a:t>
            </a:r>
            <a:r>
              <a:rPr lang="en-US" sz="1400" dirty="0">
                <a:solidFill>
                  <a:schemeClr val="tx2"/>
                </a:solidFill>
                <a:ea typeface="Oswald"/>
                <a:cs typeface="Oswald"/>
                <a:sym typeface="Oswald"/>
              </a:rPr>
              <a:t>.</a:t>
            </a:r>
          </a:p>
        </p:txBody>
      </p:sp>
      <p:sp>
        <p:nvSpPr>
          <p:cNvPr id="45" name="Rectangle 44"/>
          <p:cNvSpPr/>
          <p:nvPr/>
        </p:nvSpPr>
        <p:spPr>
          <a:xfrm>
            <a:off x="9112565" y="4283625"/>
            <a:ext cx="2337178" cy="338554"/>
          </a:xfrm>
          <a:prstGeom prst="rect">
            <a:avLst/>
          </a:prstGeom>
        </p:spPr>
        <p:txBody>
          <a:bodyPr wrap="none" lIns="0" rIns="0">
            <a:spAutoFit/>
          </a:bodyPr>
          <a:lstStyle/>
          <a:p>
            <a:pPr lvl="0"/>
            <a:r>
              <a:rPr lang="en-US" sz="1600" b="1" dirty="0">
                <a:solidFill>
                  <a:schemeClr val="tx2"/>
                </a:solidFill>
                <a:ea typeface="Oswald"/>
                <a:cs typeface="Oswald"/>
                <a:sym typeface="Oswald"/>
              </a:rPr>
              <a:t>Efficient &amp; </a:t>
            </a:r>
            <a:r>
              <a:rPr lang="en-US" sz="1600" b="1" dirty="0">
                <a:solidFill>
                  <a:schemeClr val="tx2"/>
                </a:solidFill>
                <a:latin typeface="Raleway" panose="020B0503030101060003" pitchFamily="34" charset="77"/>
                <a:ea typeface="Oswald"/>
                <a:cs typeface="Oswald"/>
                <a:sym typeface="Oswald"/>
              </a:rPr>
              <a:t>Time</a:t>
            </a:r>
            <a:r>
              <a:rPr lang="en-US" sz="1600" b="1" dirty="0">
                <a:solidFill>
                  <a:schemeClr val="tx2"/>
                </a:solidFill>
                <a:ea typeface="Oswald"/>
                <a:cs typeface="Oswald"/>
                <a:sym typeface="Oswald"/>
              </a:rPr>
              <a:t> Saving</a:t>
            </a:r>
          </a:p>
        </p:txBody>
      </p:sp>
      <p:cxnSp>
        <p:nvCxnSpPr>
          <p:cNvPr id="46" name="Straight Connector 45"/>
          <p:cNvCxnSpPr/>
          <p:nvPr/>
        </p:nvCxnSpPr>
        <p:spPr>
          <a:xfrm>
            <a:off x="9112565" y="4694338"/>
            <a:ext cx="254417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9112566" y="4811151"/>
            <a:ext cx="2337178" cy="646331"/>
          </a:xfrm>
          <a:prstGeom prst="rect">
            <a:avLst/>
          </a:prstGeom>
        </p:spPr>
        <p:txBody>
          <a:bodyPr wrap="square" lIns="0" tIns="0" rIns="0" bIns="0">
            <a:spAutoFit/>
          </a:bodyPr>
          <a:lstStyle/>
          <a:p>
            <a:pPr lvl="0"/>
            <a:r>
              <a:rPr lang="en-US" sz="1400" dirty="0">
                <a:solidFill>
                  <a:schemeClr val="tx2"/>
                </a:solidFill>
                <a:latin typeface="Raleway" panose="020B0503030101060003" pitchFamily="34" charset="77"/>
                <a:ea typeface="Oswald"/>
                <a:cs typeface="Oswald"/>
                <a:sym typeface="Oswald"/>
              </a:rPr>
              <a:t>Eliminate friction and middlemen, and save time for faster settlement.</a:t>
            </a:r>
          </a:p>
        </p:txBody>
      </p:sp>
    </p:spTree>
    <p:extLst>
      <p:ext uri="{BB962C8B-B14F-4D97-AF65-F5344CB8AC3E}">
        <p14:creationId xmlns:p14="http://schemas.microsoft.com/office/powerpoint/2010/main" val="403527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p:cNvGrpSpPr/>
          <p:nvPr/>
        </p:nvGrpSpPr>
        <p:grpSpPr>
          <a:xfrm rot="9700083" flipV="1">
            <a:off x="9801064" y="4243685"/>
            <a:ext cx="1154329" cy="260243"/>
            <a:chOff x="780062" y="4073459"/>
            <a:chExt cx="1376230" cy="310272"/>
          </a:xfrm>
        </p:grpSpPr>
        <p:cxnSp>
          <p:nvCxnSpPr>
            <p:cNvPr id="85" name="Straight Connector 84"/>
            <p:cNvCxnSpPr>
              <a:cxnSpLocks/>
            </p:cNvCxnSpPr>
            <p:nvPr/>
          </p:nvCxnSpPr>
          <p:spPr>
            <a:xfrm rot="9700083" flipH="1">
              <a:off x="885418" y="4073459"/>
              <a:ext cx="1270874" cy="1255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780062" y="4236084"/>
              <a:ext cx="147647" cy="147647"/>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p:cNvGrpSpPr/>
          <p:nvPr/>
        </p:nvGrpSpPr>
        <p:grpSpPr>
          <a:xfrm rot="3721092" flipH="1">
            <a:off x="8643590" y="4223638"/>
            <a:ext cx="2374134" cy="123841"/>
            <a:chOff x="771995" y="4211734"/>
            <a:chExt cx="2830521" cy="147648"/>
          </a:xfrm>
        </p:grpSpPr>
        <p:cxnSp>
          <p:nvCxnSpPr>
            <p:cNvPr id="78" name="Straight Connector 77"/>
            <p:cNvCxnSpPr/>
            <p:nvPr/>
          </p:nvCxnSpPr>
          <p:spPr>
            <a:xfrm>
              <a:off x="919642" y="4285560"/>
              <a:ext cx="253522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3454869" y="4211735"/>
              <a:ext cx="147647" cy="147647"/>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771995" y="4211734"/>
              <a:ext cx="147647" cy="147647"/>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rot="18417874">
            <a:off x="5691938" y="4708040"/>
            <a:ext cx="996052" cy="396489"/>
            <a:chOff x="802847" y="3927664"/>
            <a:chExt cx="1187524" cy="472708"/>
          </a:xfrm>
        </p:grpSpPr>
        <p:cxnSp>
          <p:nvCxnSpPr>
            <p:cNvPr id="45" name="Straight Connector 44"/>
            <p:cNvCxnSpPr>
              <a:cxnSpLocks/>
            </p:cNvCxnSpPr>
            <p:nvPr/>
          </p:nvCxnSpPr>
          <p:spPr>
            <a:xfrm rot="3182126" flipV="1">
              <a:off x="1376768" y="3369413"/>
              <a:ext cx="55351" cy="117185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802847" y="4252726"/>
              <a:ext cx="147647" cy="147646"/>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p:cNvGrpSpPr/>
          <p:nvPr/>
        </p:nvGrpSpPr>
        <p:grpSpPr>
          <a:xfrm rot="3182126" flipH="1">
            <a:off x="6071174" y="4358099"/>
            <a:ext cx="1075905" cy="857172"/>
            <a:chOff x="771995" y="3906154"/>
            <a:chExt cx="1282729" cy="1021955"/>
          </a:xfrm>
        </p:grpSpPr>
        <p:cxnSp>
          <p:nvCxnSpPr>
            <p:cNvPr id="74" name="Straight Connector 73"/>
            <p:cNvCxnSpPr>
              <a:cxnSpLocks/>
            </p:cNvCxnSpPr>
            <p:nvPr/>
          </p:nvCxnSpPr>
          <p:spPr>
            <a:xfrm rot="3182126" flipV="1">
              <a:off x="1083591" y="3956976"/>
              <a:ext cx="1021955" cy="92031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771995" y="4211734"/>
              <a:ext cx="147647" cy="147647"/>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6" name="Group 65"/>
          <p:cNvGrpSpPr/>
          <p:nvPr/>
        </p:nvGrpSpPr>
        <p:grpSpPr>
          <a:xfrm rot="2764192">
            <a:off x="5345777" y="3533331"/>
            <a:ext cx="1089257" cy="472806"/>
            <a:chOff x="789791" y="4193259"/>
            <a:chExt cx="1298647" cy="563698"/>
          </a:xfrm>
        </p:grpSpPr>
        <p:cxnSp>
          <p:nvCxnSpPr>
            <p:cNvPr id="67" name="Straight Connector 66"/>
            <p:cNvCxnSpPr>
              <a:cxnSpLocks/>
            </p:cNvCxnSpPr>
            <p:nvPr/>
          </p:nvCxnSpPr>
          <p:spPr>
            <a:xfrm rot="18835808">
              <a:off x="1269055" y="3937574"/>
              <a:ext cx="469008" cy="116975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789791" y="4193259"/>
              <a:ext cx="147647" cy="147647"/>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Grafik 4">
            <a:extLst>
              <a:ext uri="{FF2B5EF4-FFF2-40B4-BE49-F238E27FC236}">
                <a16:creationId xmlns:a16="http://schemas.microsoft.com/office/drawing/2014/main" id="{AE7E411F-D206-6147-BD12-7FD421FBBD8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1880839"/>
          </a:xfrm>
          <a:prstGeom prst="rect">
            <a:avLst/>
          </a:prstGeom>
        </p:spPr>
      </p:pic>
      <p:sp>
        <p:nvSpPr>
          <p:cNvPr id="2" name="Title 1">
            <a:extLst>
              <a:ext uri="{FF2B5EF4-FFF2-40B4-BE49-F238E27FC236}">
                <a16:creationId xmlns:a16="http://schemas.microsoft.com/office/drawing/2014/main" id="{E5D87737-AA63-FE42-824A-38103CBA0AE5}"/>
              </a:ext>
            </a:extLst>
          </p:cNvPr>
          <p:cNvSpPr>
            <a:spLocks noGrp="1"/>
          </p:cNvSpPr>
          <p:nvPr>
            <p:ph type="title"/>
          </p:nvPr>
        </p:nvSpPr>
        <p:spPr>
          <a:xfrm>
            <a:off x="397564" y="389934"/>
            <a:ext cx="11396872" cy="794812"/>
          </a:xfrm>
        </p:spPr>
        <p:txBody>
          <a:bodyPr/>
          <a:lstStyle/>
          <a:p>
            <a:r>
              <a:rPr lang="en-US" sz="3000" b="1" dirty="0">
                <a:solidFill>
                  <a:schemeClr val="bg1"/>
                </a:solidFill>
                <a:latin typeface="Raleway SemiBold" panose="020B0503030101060003" pitchFamily="34" charset="77"/>
              </a:rPr>
              <a:t>Securitize is an end-to-end platform and protocol for issuing, managing, and enabling liquidity for security tokens</a:t>
            </a:r>
          </a:p>
        </p:txBody>
      </p:sp>
      <p:sp>
        <p:nvSpPr>
          <p:cNvPr id="6" name="Slide Number Placeholder 5">
            <a:extLst>
              <a:ext uri="{FF2B5EF4-FFF2-40B4-BE49-F238E27FC236}">
                <a16:creationId xmlns:a16="http://schemas.microsoft.com/office/drawing/2014/main" id="{6BB14C09-84DA-C84E-A053-B9DCD2F14789}"/>
              </a:ext>
            </a:extLst>
          </p:cNvPr>
          <p:cNvSpPr>
            <a:spLocks noGrp="1"/>
          </p:cNvSpPr>
          <p:nvPr>
            <p:ph type="sldNum" sz="quarter" idx="12"/>
          </p:nvPr>
        </p:nvSpPr>
        <p:spPr/>
        <p:txBody>
          <a:bodyPr/>
          <a:lstStyle/>
          <a:p>
            <a:fld id="{CBC0C9C9-E47B-1849-907F-E4874DE0E314}" type="slidenum">
              <a:rPr lang="de-DE" smtClean="0">
                <a:latin typeface="Raleway" panose="020B0503030101060003" pitchFamily="34" charset="77"/>
              </a:rPr>
              <a:pPr/>
              <a:t>8</a:t>
            </a:fld>
            <a:endParaRPr lang="de-DE" dirty="0">
              <a:latin typeface="Raleway" panose="020B0503030101060003" pitchFamily="34" charset="77"/>
            </a:endParaRPr>
          </a:p>
        </p:txBody>
      </p:sp>
      <p:grpSp>
        <p:nvGrpSpPr>
          <p:cNvPr id="20" name="Group 19"/>
          <p:cNvGrpSpPr/>
          <p:nvPr/>
        </p:nvGrpSpPr>
        <p:grpSpPr>
          <a:xfrm rot="17100000">
            <a:off x="1014959" y="4223638"/>
            <a:ext cx="2374134" cy="123841"/>
            <a:chOff x="771995" y="4211734"/>
            <a:chExt cx="2830521" cy="147648"/>
          </a:xfrm>
        </p:grpSpPr>
        <p:cxnSp>
          <p:nvCxnSpPr>
            <p:cNvPr id="21" name="Straight Connector 20"/>
            <p:cNvCxnSpPr/>
            <p:nvPr/>
          </p:nvCxnSpPr>
          <p:spPr>
            <a:xfrm>
              <a:off x="919642" y="4285560"/>
              <a:ext cx="253522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454869" y="4211735"/>
              <a:ext cx="147647" cy="147647"/>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71995" y="4211734"/>
              <a:ext cx="147647" cy="147647"/>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rot="2700000">
            <a:off x="1014960" y="4223638"/>
            <a:ext cx="2374132" cy="123842"/>
            <a:chOff x="771995" y="4211734"/>
            <a:chExt cx="2830521" cy="147648"/>
          </a:xfrm>
        </p:grpSpPr>
        <p:cxnSp>
          <p:nvCxnSpPr>
            <p:cNvPr id="15" name="Straight Connector 14"/>
            <p:cNvCxnSpPr/>
            <p:nvPr/>
          </p:nvCxnSpPr>
          <p:spPr>
            <a:xfrm>
              <a:off x="919642" y="4285560"/>
              <a:ext cx="253522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3454869" y="4211735"/>
              <a:ext cx="147647" cy="147647"/>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71995" y="4211734"/>
              <a:ext cx="147647" cy="147647"/>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 name="Straight Connector 4"/>
          <p:cNvCxnSpPr/>
          <p:nvPr/>
        </p:nvCxnSpPr>
        <p:spPr>
          <a:xfrm flipV="1">
            <a:off x="2202026" y="2897436"/>
            <a:ext cx="1" cy="771181"/>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29488" y="2897436"/>
            <a:ext cx="545076"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81303" y="2268596"/>
            <a:ext cx="2241446" cy="553998"/>
          </a:xfrm>
          <a:prstGeom prst="rect">
            <a:avLst/>
          </a:prstGeom>
          <a:noFill/>
        </p:spPr>
        <p:txBody>
          <a:bodyPr wrap="none" rtlCol="0">
            <a:spAutoFit/>
          </a:bodyPr>
          <a:lstStyle/>
          <a:p>
            <a:pPr algn="ctr">
              <a:defRPr/>
            </a:pPr>
            <a:r>
              <a:rPr lang="en-US" b="1" dirty="0">
                <a:solidFill>
                  <a:schemeClr val="accent1"/>
                </a:solidFill>
                <a:latin typeface="Raleway" panose="020B0503030101060003" pitchFamily="34" charset="77"/>
              </a:rPr>
              <a:t>ISSUANCE</a:t>
            </a:r>
            <a:br>
              <a:rPr lang="en-US" b="1" dirty="0">
                <a:solidFill>
                  <a:schemeClr val="accent1"/>
                </a:solidFill>
              </a:rPr>
            </a:br>
            <a:r>
              <a:rPr lang="en-US" sz="1200" b="1" spc="200" dirty="0">
                <a:solidFill>
                  <a:schemeClr val="accent4"/>
                </a:solidFill>
                <a:latin typeface="Raleway SemiBold" panose="020B0503030101060003" pitchFamily="34" charset="77"/>
              </a:rPr>
              <a:t>(PRIMARY ISSUANCE)</a:t>
            </a:r>
          </a:p>
        </p:txBody>
      </p:sp>
      <p:sp>
        <p:nvSpPr>
          <p:cNvPr id="24" name="TextBox 23"/>
          <p:cNvSpPr txBox="1"/>
          <p:nvPr/>
        </p:nvSpPr>
        <p:spPr>
          <a:xfrm>
            <a:off x="2541174" y="2975612"/>
            <a:ext cx="1205779" cy="461665"/>
          </a:xfrm>
          <a:prstGeom prst="rect">
            <a:avLst/>
          </a:prstGeom>
          <a:noFill/>
        </p:spPr>
        <p:txBody>
          <a:bodyPr wrap="none" rtlCol="0">
            <a:spAutoFit/>
          </a:bodyPr>
          <a:lstStyle/>
          <a:p>
            <a:r>
              <a:rPr lang="en-US" sz="1200" b="1" dirty="0">
                <a:solidFill>
                  <a:schemeClr val="accent1"/>
                </a:solidFill>
                <a:latin typeface="Raleway" panose="020B0503030101060003" pitchFamily="34" charset="77"/>
              </a:rPr>
              <a:t>Wallet</a:t>
            </a:r>
          </a:p>
          <a:p>
            <a:r>
              <a:rPr lang="en-US" sz="1200" b="1" dirty="0">
                <a:solidFill>
                  <a:schemeClr val="accent1"/>
                </a:solidFill>
                <a:latin typeface="Raleway" panose="020B0503030101060003" pitchFamily="34" charset="77"/>
              </a:rPr>
              <a:t>Management</a:t>
            </a:r>
            <a:endParaRPr lang="en-US" sz="1050" b="1" dirty="0">
              <a:solidFill>
                <a:schemeClr val="tx2"/>
              </a:solidFill>
              <a:latin typeface="Raleway" panose="020B0503030101060003" pitchFamily="34" charset="77"/>
            </a:endParaRPr>
          </a:p>
        </p:txBody>
      </p:sp>
      <p:sp>
        <p:nvSpPr>
          <p:cNvPr id="25" name="TextBox 24"/>
          <p:cNvSpPr txBox="1"/>
          <p:nvPr/>
        </p:nvSpPr>
        <p:spPr>
          <a:xfrm>
            <a:off x="3085194" y="4847550"/>
            <a:ext cx="982961" cy="461665"/>
          </a:xfrm>
          <a:prstGeom prst="rect">
            <a:avLst/>
          </a:prstGeom>
          <a:noFill/>
        </p:spPr>
        <p:txBody>
          <a:bodyPr wrap="none" rtlCol="0" anchor="ctr">
            <a:spAutoFit/>
          </a:bodyPr>
          <a:lstStyle/>
          <a:p>
            <a:r>
              <a:rPr lang="en-US" sz="1200" b="1" dirty="0">
                <a:solidFill>
                  <a:schemeClr val="accent1"/>
                </a:solidFill>
                <a:latin typeface="Raleway" panose="020B0503030101060003" pitchFamily="34" charset="77"/>
              </a:rPr>
              <a:t>Document</a:t>
            </a:r>
          </a:p>
          <a:p>
            <a:r>
              <a:rPr lang="en-US" sz="1200" b="1" dirty="0">
                <a:solidFill>
                  <a:schemeClr val="accent1"/>
                </a:solidFill>
                <a:latin typeface="Raleway" panose="020B0503030101060003" pitchFamily="34" charset="77"/>
              </a:rPr>
              <a:t>Signing</a:t>
            </a:r>
            <a:endParaRPr lang="en-US" sz="1050" b="1" dirty="0">
              <a:solidFill>
                <a:schemeClr val="tx2"/>
              </a:solidFill>
              <a:latin typeface="Raleway" panose="020B0503030101060003" pitchFamily="34" charset="77"/>
            </a:endParaRPr>
          </a:p>
        </p:txBody>
      </p:sp>
      <p:sp>
        <p:nvSpPr>
          <p:cNvPr id="28" name="TextBox 27"/>
          <p:cNvSpPr txBox="1"/>
          <p:nvPr/>
        </p:nvSpPr>
        <p:spPr>
          <a:xfrm>
            <a:off x="1025215" y="5407801"/>
            <a:ext cx="1532792" cy="584775"/>
          </a:xfrm>
          <a:prstGeom prst="rect">
            <a:avLst/>
          </a:prstGeom>
          <a:noFill/>
        </p:spPr>
        <p:txBody>
          <a:bodyPr wrap="none" rtlCol="0" anchor="ctr">
            <a:spAutoFit/>
          </a:bodyPr>
          <a:lstStyle/>
          <a:p>
            <a:pPr algn="ctr"/>
            <a:r>
              <a:rPr lang="en-US" sz="1200" b="1" dirty="0">
                <a:solidFill>
                  <a:schemeClr val="accent1"/>
                </a:solidFill>
                <a:latin typeface="Raleway" panose="020B0503030101060003" pitchFamily="34" charset="77"/>
              </a:rPr>
              <a:t>Investor</a:t>
            </a:r>
          </a:p>
          <a:p>
            <a:pPr algn="ctr"/>
            <a:r>
              <a:rPr lang="en-US" sz="1200" b="1" dirty="0">
                <a:solidFill>
                  <a:schemeClr val="accent1"/>
                </a:solidFill>
                <a:latin typeface="Raleway" panose="020B0503030101060003" pitchFamily="34" charset="77"/>
              </a:rPr>
              <a:t>Onboarding</a:t>
            </a:r>
          </a:p>
          <a:p>
            <a:pPr algn="ctr"/>
            <a:r>
              <a:rPr lang="en-US" sz="800" dirty="0">
                <a:solidFill>
                  <a:schemeClr val="accent1"/>
                </a:solidFill>
                <a:latin typeface="Raleway Medium" panose="020B0503030101060003" pitchFamily="34" charset="77"/>
              </a:rPr>
              <a:t>(KYC/AML &amp; Accreditation)</a:t>
            </a:r>
            <a:endParaRPr lang="en-US" sz="800" dirty="0">
              <a:solidFill>
                <a:schemeClr val="tx2"/>
              </a:solidFill>
              <a:latin typeface="Raleway Medium" panose="020B0503030101060003" pitchFamily="34" charset="77"/>
            </a:endParaRPr>
          </a:p>
        </p:txBody>
      </p:sp>
      <p:sp>
        <p:nvSpPr>
          <p:cNvPr id="29" name="TextBox 28"/>
          <p:cNvSpPr txBox="1"/>
          <p:nvPr/>
        </p:nvSpPr>
        <p:spPr>
          <a:xfrm>
            <a:off x="159399" y="4436138"/>
            <a:ext cx="1023037" cy="461665"/>
          </a:xfrm>
          <a:prstGeom prst="rect">
            <a:avLst/>
          </a:prstGeom>
          <a:noFill/>
        </p:spPr>
        <p:txBody>
          <a:bodyPr wrap="none" rtlCol="0">
            <a:spAutoFit/>
          </a:bodyPr>
          <a:lstStyle/>
          <a:p>
            <a:pPr algn="ctr"/>
            <a:r>
              <a:rPr lang="en-US" sz="1200" b="1" dirty="0">
                <a:solidFill>
                  <a:schemeClr val="accent1"/>
                </a:solidFill>
                <a:latin typeface="Raleway" panose="020B0503030101060003" pitchFamily="34" charset="77"/>
              </a:rPr>
              <a:t>Investment</a:t>
            </a:r>
          </a:p>
          <a:p>
            <a:pPr algn="ctr"/>
            <a:r>
              <a:rPr lang="en-US" sz="1200" b="1" dirty="0">
                <a:solidFill>
                  <a:schemeClr val="accent1"/>
                </a:solidFill>
                <a:latin typeface="Raleway" panose="020B0503030101060003" pitchFamily="34" charset="77"/>
              </a:rPr>
              <a:t>Funding</a:t>
            </a:r>
            <a:endParaRPr lang="en-US" sz="1050" b="1" dirty="0">
              <a:solidFill>
                <a:schemeClr val="tx2"/>
              </a:solidFill>
              <a:latin typeface="Raleway" panose="020B0503030101060003" pitchFamily="34" charset="77"/>
            </a:endParaRPr>
          </a:p>
        </p:txBody>
      </p:sp>
      <p:cxnSp>
        <p:nvCxnSpPr>
          <p:cNvPr id="34" name="Straight Connector 33"/>
          <p:cNvCxnSpPr/>
          <p:nvPr/>
        </p:nvCxnSpPr>
        <p:spPr>
          <a:xfrm flipV="1">
            <a:off x="6089144" y="2897436"/>
            <a:ext cx="1" cy="771181"/>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816606" y="2897436"/>
            <a:ext cx="545076"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747081" y="2268596"/>
            <a:ext cx="2684133" cy="553998"/>
          </a:xfrm>
          <a:prstGeom prst="rect">
            <a:avLst/>
          </a:prstGeom>
          <a:noFill/>
        </p:spPr>
        <p:txBody>
          <a:bodyPr wrap="none" rtlCol="0">
            <a:spAutoFit/>
          </a:bodyPr>
          <a:lstStyle/>
          <a:p>
            <a:pPr algn="ctr">
              <a:defRPr/>
            </a:pPr>
            <a:r>
              <a:rPr lang="en-US" b="1" dirty="0">
                <a:solidFill>
                  <a:schemeClr val="accent1"/>
                </a:solidFill>
                <a:latin typeface="Raleway" panose="020B0503030101060003" pitchFamily="34" charset="77"/>
              </a:rPr>
              <a:t>SECONDARY TRADING</a:t>
            </a:r>
            <a:br>
              <a:rPr lang="en-US" b="1" dirty="0">
                <a:solidFill>
                  <a:schemeClr val="accent1"/>
                </a:solidFill>
              </a:rPr>
            </a:br>
            <a:r>
              <a:rPr lang="en-US" sz="1200" b="1" spc="200" dirty="0">
                <a:solidFill>
                  <a:schemeClr val="accent4"/>
                </a:solidFill>
                <a:latin typeface="Raleway SemiBold" panose="020B0503030101060003" pitchFamily="34" charset="77"/>
              </a:rPr>
              <a:t>(EXCHANGES)</a:t>
            </a:r>
          </a:p>
        </p:txBody>
      </p:sp>
      <p:sp>
        <p:nvSpPr>
          <p:cNvPr id="40" name="TextBox 39"/>
          <p:cNvSpPr txBox="1"/>
          <p:nvPr/>
        </p:nvSpPr>
        <p:spPr>
          <a:xfrm>
            <a:off x="4488204" y="2873793"/>
            <a:ext cx="1173847" cy="461665"/>
          </a:xfrm>
          <a:prstGeom prst="rect">
            <a:avLst/>
          </a:prstGeom>
          <a:noFill/>
        </p:spPr>
        <p:txBody>
          <a:bodyPr wrap="none" rtlCol="0" anchor="ctr">
            <a:spAutoFit/>
          </a:bodyPr>
          <a:lstStyle/>
          <a:p>
            <a:pPr algn="r"/>
            <a:r>
              <a:rPr lang="en-US" sz="1200" b="1" dirty="0">
                <a:solidFill>
                  <a:schemeClr val="accent1"/>
                </a:solidFill>
                <a:latin typeface="Raleway" panose="020B0503030101060003" pitchFamily="34" charset="77"/>
              </a:rPr>
              <a:t>Compliance</a:t>
            </a:r>
            <a:br>
              <a:rPr lang="en-US" sz="1200" b="1" dirty="0">
                <a:solidFill>
                  <a:schemeClr val="accent1"/>
                </a:solidFill>
                <a:latin typeface="Raleway" panose="020B0503030101060003" pitchFamily="34" charset="77"/>
              </a:rPr>
            </a:br>
            <a:r>
              <a:rPr lang="en-US" sz="1200" b="1" dirty="0">
                <a:solidFill>
                  <a:schemeClr val="accent1"/>
                </a:solidFill>
                <a:latin typeface="Raleway" panose="020B0503030101060003" pitchFamily="34" charset="77"/>
              </a:rPr>
              <a:t>Enforcement</a:t>
            </a:r>
            <a:endParaRPr lang="en-US" sz="1050" b="1" dirty="0">
              <a:solidFill>
                <a:schemeClr val="tx2"/>
              </a:solidFill>
              <a:latin typeface="Raleway" panose="020B0503030101060003" pitchFamily="34" charset="77"/>
            </a:endParaRPr>
          </a:p>
        </p:txBody>
      </p:sp>
      <p:sp>
        <p:nvSpPr>
          <p:cNvPr id="41" name="TextBox 40"/>
          <p:cNvSpPr txBox="1"/>
          <p:nvPr/>
        </p:nvSpPr>
        <p:spPr>
          <a:xfrm>
            <a:off x="5497410" y="5427777"/>
            <a:ext cx="979755" cy="646331"/>
          </a:xfrm>
          <a:prstGeom prst="rect">
            <a:avLst/>
          </a:prstGeom>
          <a:noFill/>
        </p:spPr>
        <p:txBody>
          <a:bodyPr wrap="none" rtlCol="0">
            <a:spAutoFit/>
          </a:bodyPr>
          <a:lstStyle/>
          <a:p>
            <a:pPr algn="ctr"/>
            <a:r>
              <a:rPr lang="en-US" sz="1200" b="1" dirty="0">
                <a:solidFill>
                  <a:schemeClr val="accent1"/>
                </a:solidFill>
                <a:latin typeface="Raleway" panose="020B0503030101060003" pitchFamily="34" charset="77"/>
              </a:rPr>
              <a:t>Enable </a:t>
            </a:r>
          </a:p>
          <a:p>
            <a:pPr algn="ctr"/>
            <a:r>
              <a:rPr lang="en-US" sz="1200" b="1" dirty="0">
                <a:solidFill>
                  <a:schemeClr val="accent1"/>
                </a:solidFill>
                <a:latin typeface="Raleway" panose="020B0503030101060003" pitchFamily="34" charset="77"/>
              </a:rPr>
              <a:t>Compliant</a:t>
            </a:r>
            <a:br>
              <a:rPr lang="en-US" sz="1200" b="1" dirty="0">
                <a:solidFill>
                  <a:schemeClr val="accent1"/>
                </a:solidFill>
                <a:latin typeface="Raleway" panose="020B0503030101060003" pitchFamily="34" charset="77"/>
              </a:rPr>
            </a:br>
            <a:r>
              <a:rPr lang="en-US" sz="1200" b="1" dirty="0">
                <a:solidFill>
                  <a:schemeClr val="accent1"/>
                </a:solidFill>
                <a:latin typeface="Raleway" panose="020B0503030101060003" pitchFamily="34" charset="77"/>
              </a:rPr>
              <a:t>Trading</a:t>
            </a:r>
            <a:endParaRPr lang="en-US" sz="1050" b="1" dirty="0">
              <a:solidFill>
                <a:schemeClr val="tx2"/>
              </a:solidFill>
              <a:latin typeface="Raleway" panose="020B0503030101060003" pitchFamily="34" charset="77"/>
            </a:endParaRPr>
          </a:p>
        </p:txBody>
      </p:sp>
      <p:grpSp>
        <p:nvGrpSpPr>
          <p:cNvPr id="49" name="Group 48"/>
          <p:cNvGrpSpPr/>
          <p:nvPr/>
        </p:nvGrpSpPr>
        <p:grpSpPr>
          <a:xfrm rot="17878908">
            <a:off x="8643590" y="4223638"/>
            <a:ext cx="2374134" cy="123841"/>
            <a:chOff x="771995" y="4211734"/>
            <a:chExt cx="2830521" cy="147648"/>
          </a:xfrm>
        </p:grpSpPr>
        <p:cxnSp>
          <p:nvCxnSpPr>
            <p:cNvPr id="62" name="Straight Connector 61"/>
            <p:cNvCxnSpPr/>
            <p:nvPr/>
          </p:nvCxnSpPr>
          <p:spPr>
            <a:xfrm>
              <a:off x="919642" y="4285560"/>
              <a:ext cx="253522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3454869" y="4211735"/>
              <a:ext cx="147647" cy="147647"/>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771995" y="4211734"/>
              <a:ext cx="147647" cy="147647"/>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1" name="Straight Connector 50"/>
          <p:cNvCxnSpPr/>
          <p:nvPr/>
        </p:nvCxnSpPr>
        <p:spPr>
          <a:xfrm flipV="1">
            <a:off x="9830657" y="2897436"/>
            <a:ext cx="1" cy="771181"/>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558119" y="2897436"/>
            <a:ext cx="545076"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8196976" y="2268596"/>
            <a:ext cx="3267368" cy="553998"/>
          </a:xfrm>
          <a:prstGeom prst="rect">
            <a:avLst/>
          </a:prstGeom>
          <a:noFill/>
        </p:spPr>
        <p:txBody>
          <a:bodyPr wrap="none" rtlCol="0">
            <a:spAutoFit/>
          </a:bodyPr>
          <a:lstStyle/>
          <a:p>
            <a:pPr algn="ctr">
              <a:defRPr/>
            </a:pPr>
            <a:r>
              <a:rPr lang="en-US" b="1" dirty="0">
                <a:solidFill>
                  <a:schemeClr val="accent1"/>
                </a:solidFill>
                <a:latin typeface="Raleway" panose="020B0503030101060003" pitchFamily="34" charset="77"/>
              </a:rPr>
              <a:t>LIFECYCLE</a:t>
            </a:r>
            <a:br>
              <a:rPr lang="en-US" b="1" dirty="0">
                <a:solidFill>
                  <a:schemeClr val="accent1"/>
                </a:solidFill>
              </a:rPr>
            </a:br>
            <a:r>
              <a:rPr lang="en-US" sz="1200" b="1" spc="200" dirty="0">
                <a:solidFill>
                  <a:schemeClr val="accent4"/>
                </a:solidFill>
                <a:latin typeface="Raleway SemiBold" panose="020B0503030101060003" pitchFamily="34" charset="77"/>
              </a:rPr>
              <a:t>(EXECUTION OF TOKEN RIGHTS)</a:t>
            </a:r>
          </a:p>
        </p:txBody>
      </p:sp>
      <p:pic>
        <p:nvPicPr>
          <p:cNvPr id="54" name="Picture 5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86522" y="3441425"/>
            <a:ext cx="1688272" cy="1688270"/>
          </a:xfrm>
          <a:prstGeom prst="rect">
            <a:avLst/>
          </a:prstGeom>
        </p:spPr>
      </p:pic>
      <p:sp>
        <p:nvSpPr>
          <p:cNvPr id="55" name="TextBox 54"/>
          <p:cNvSpPr txBox="1"/>
          <p:nvPr/>
        </p:nvSpPr>
        <p:spPr>
          <a:xfrm>
            <a:off x="10440772" y="3063615"/>
            <a:ext cx="1205779" cy="461665"/>
          </a:xfrm>
          <a:prstGeom prst="rect">
            <a:avLst/>
          </a:prstGeom>
          <a:noFill/>
        </p:spPr>
        <p:txBody>
          <a:bodyPr wrap="none" rtlCol="0">
            <a:spAutoFit/>
          </a:bodyPr>
          <a:lstStyle/>
          <a:p>
            <a:r>
              <a:rPr lang="en-US" sz="1200" b="1" dirty="0">
                <a:solidFill>
                  <a:schemeClr val="accent1"/>
                </a:solidFill>
                <a:latin typeface="Raleway" panose="020B0503030101060003" pitchFamily="34" charset="77"/>
              </a:rPr>
              <a:t>Cap Table</a:t>
            </a:r>
          </a:p>
          <a:p>
            <a:r>
              <a:rPr lang="en-US" sz="1200" b="1" dirty="0">
                <a:solidFill>
                  <a:schemeClr val="accent1"/>
                </a:solidFill>
                <a:latin typeface="Raleway" panose="020B0503030101060003" pitchFamily="34" charset="77"/>
              </a:rPr>
              <a:t>Management</a:t>
            </a:r>
            <a:endParaRPr lang="en-US" sz="1050" b="1" dirty="0">
              <a:solidFill>
                <a:schemeClr val="tx2"/>
              </a:solidFill>
              <a:latin typeface="Raleway" panose="020B0503030101060003" pitchFamily="34" charset="77"/>
            </a:endParaRPr>
          </a:p>
        </p:txBody>
      </p:sp>
      <p:sp>
        <p:nvSpPr>
          <p:cNvPr id="56" name="TextBox 55"/>
          <p:cNvSpPr txBox="1"/>
          <p:nvPr/>
        </p:nvSpPr>
        <p:spPr>
          <a:xfrm>
            <a:off x="10014132" y="5362906"/>
            <a:ext cx="1321324" cy="276999"/>
          </a:xfrm>
          <a:prstGeom prst="rect">
            <a:avLst/>
          </a:prstGeom>
          <a:noFill/>
        </p:spPr>
        <p:txBody>
          <a:bodyPr wrap="none" rtlCol="0" anchor="ctr">
            <a:spAutoFit/>
          </a:bodyPr>
          <a:lstStyle/>
          <a:p>
            <a:pPr algn="ctr"/>
            <a:r>
              <a:rPr lang="en-US" sz="1200" b="1" dirty="0">
                <a:solidFill>
                  <a:schemeClr val="accent1"/>
                </a:solidFill>
                <a:latin typeface="Raleway" panose="020B0503030101060003" pitchFamily="34" charset="77"/>
              </a:rPr>
              <a:t>Upgradeability</a:t>
            </a:r>
            <a:endParaRPr lang="en-US" sz="1050" b="1" dirty="0">
              <a:solidFill>
                <a:schemeClr val="tx2"/>
              </a:solidFill>
              <a:latin typeface="Raleway" panose="020B0503030101060003" pitchFamily="34" charset="77"/>
            </a:endParaRPr>
          </a:p>
        </p:txBody>
      </p:sp>
      <p:sp>
        <p:nvSpPr>
          <p:cNvPr id="57" name="TextBox 56"/>
          <p:cNvSpPr txBox="1"/>
          <p:nvPr/>
        </p:nvSpPr>
        <p:spPr>
          <a:xfrm>
            <a:off x="8119730" y="3153637"/>
            <a:ext cx="1103315" cy="276999"/>
          </a:xfrm>
          <a:prstGeom prst="rect">
            <a:avLst/>
          </a:prstGeom>
          <a:noFill/>
        </p:spPr>
        <p:txBody>
          <a:bodyPr wrap="none" rtlCol="0" anchor="ctr">
            <a:spAutoFit/>
          </a:bodyPr>
          <a:lstStyle/>
          <a:p>
            <a:pPr algn="r"/>
            <a:r>
              <a:rPr lang="en-US" sz="1200" b="1" dirty="0">
                <a:solidFill>
                  <a:schemeClr val="accent1"/>
                </a:solidFill>
                <a:latin typeface="Raleway" panose="020B0503030101060003" pitchFamily="34" charset="77"/>
              </a:rPr>
              <a:t>Governance</a:t>
            </a:r>
            <a:endParaRPr lang="en-US" sz="1050" b="1" dirty="0">
              <a:solidFill>
                <a:schemeClr val="tx2"/>
              </a:solidFill>
              <a:latin typeface="Raleway" panose="020B0503030101060003" pitchFamily="34" charset="77"/>
            </a:endParaRPr>
          </a:p>
        </p:txBody>
      </p:sp>
      <p:sp>
        <p:nvSpPr>
          <p:cNvPr id="71" name="TextBox 70"/>
          <p:cNvSpPr txBox="1"/>
          <p:nvPr/>
        </p:nvSpPr>
        <p:spPr>
          <a:xfrm>
            <a:off x="6616701" y="5172312"/>
            <a:ext cx="1803699" cy="400110"/>
          </a:xfrm>
          <a:prstGeom prst="rect">
            <a:avLst/>
          </a:prstGeom>
          <a:noFill/>
        </p:spPr>
        <p:txBody>
          <a:bodyPr wrap="none" rtlCol="0">
            <a:spAutoFit/>
          </a:bodyPr>
          <a:lstStyle/>
          <a:p>
            <a:r>
              <a:rPr lang="en-US" sz="1200" b="1" dirty="0">
                <a:solidFill>
                  <a:schemeClr val="accent1"/>
                </a:solidFill>
                <a:latin typeface="Raleway" panose="020B0503030101060003" pitchFamily="34" charset="77"/>
              </a:rPr>
              <a:t>New Investors</a:t>
            </a:r>
            <a:br>
              <a:rPr lang="en-US" sz="1200" b="1" dirty="0">
                <a:solidFill>
                  <a:schemeClr val="accent1"/>
                </a:solidFill>
                <a:latin typeface="Raleway" panose="020B0503030101060003" pitchFamily="34" charset="77"/>
              </a:rPr>
            </a:br>
            <a:r>
              <a:rPr lang="en-US" sz="800" dirty="0">
                <a:solidFill>
                  <a:schemeClr val="accent1"/>
                </a:solidFill>
                <a:latin typeface="Raleway Medium" panose="020B0503030101060003" pitchFamily="34" charset="77"/>
              </a:rPr>
              <a:t>(Via Trusted Security Exchanges)</a:t>
            </a:r>
          </a:p>
        </p:txBody>
      </p:sp>
      <p:sp>
        <p:nvSpPr>
          <p:cNvPr id="90" name="TextBox 89"/>
          <p:cNvSpPr txBox="1"/>
          <p:nvPr/>
        </p:nvSpPr>
        <p:spPr>
          <a:xfrm>
            <a:off x="10930866" y="4033084"/>
            <a:ext cx="1261134" cy="461665"/>
          </a:xfrm>
          <a:prstGeom prst="rect">
            <a:avLst/>
          </a:prstGeom>
          <a:noFill/>
        </p:spPr>
        <p:txBody>
          <a:bodyPr wrap="square" rtlCol="0" anchor="ctr">
            <a:spAutoFit/>
          </a:bodyPr>
          <a:lstStyle/>
          <a:p>
            <a:r>
              <a:rPr lang="en-US" sz="1200" b="1" dirty="0">
                <a:solidFill>
                  <a:schemeClr val="accent1"/>
                </a:solidFill>
                <a:latin typeface="Raleway" panose="020B0503030101060003" pitchFamily="34" charset="77"/>
              </a:rPr>
              <a:t>Economic</a:t>
            </a:r>
          </a:p>
          <a:p>
            <a:r>
              <a:rPr lang="en-US" sz="1200" b="1" dirty="0">
                <a:solidFill>
                  <a:schemeClr val="accent1"/>
                </a:solidFill>
                <a:latin typeface="Raleway" panose="020B0503030101060003" pitchFamily="34" charset="77"/>
              </a:rPr>
              <a:t>Rights</a:t>
            </a:r>
            <a:endParaRPr lang="en-US" sz="1050" b="1" dirty="0">
              <a:solidFill>
                <a:schemeClr val="tx2"/>
              </a:solidFill>
              <a:latin typeface="Raleway" panose="020B0503030101060003" pitchFamily="34" charset="77"/>
            </a:endParaRPr>
          </a:p>
        </p:txBody>
      </p:sp>
      <p:sp>
        <p:nvSpPr>
          <p:cNvPr id="91" name="TextBox 90"/>
          <p:cNvSpPr txBox="1"/>
          <p:nvPr/>
        </p:nvSpPr>
        <p:spPr>
          <a:xfrm>
            <a:off x="8142741" y="5330836"/>
            <a:ext cx="1261134" cy="646331"/>
          </a:xfrm>
          <a:prstGeom prst="rect">
            <a:avLst/>
          </a:prstGeom>
          <a:noFill/>
        </p:spPr>
        <p:txBody>
          <a:bodyPr wrap="square" rtlCol="0" anchor="ctr">
            <a:spAutoFit/>
          </a:bodyPr>
          <a:lstStyle/>
          <a:p>
            <a:pPr algn="r"/>
            <a:r>
              <a:rPr lang="en-US" sz="1200" b="1" dirty="0">
                <a:solidFill>
                  <a:schemeClr val="accent1"/>
                </a:solidFill>
                <a:latin typeface="Raleway" panose="020B0503030101060003" pitchFamily="34" charset="77"/>
              </a:rPr>
              <a:t>Freeze,</a:t>
            </a:r>
            <a:br>
              <a:rPr lang="en-US" sz="1200" b="1" dirty="0">
                <a:solidFill>
                  <a:schemeClr val="accent1"/>
                </a:solidFill>
                <a:latin typeface="Raleway" panose="020B0503030101060003" pitchFamily="34" charset="77"/>
              </a:rPr>
            </a:br>
            <a:r>
              <a:rPr lang="en-US" sz="1200" b="1" dirty="0">
                <a:solidFill>
                  <a:schemeClr val="accent1"/>
                </a:solidFill>
                <a:latin typeface="Raleway" panose="020B0503030101060003" pitchFamily="34" charset="77"/>
              </a:rPr>
              <a:t>Burn,</a:t>
            </a:r>
          </a:p>
          <a:p>
            <a:pPr algn="r"/>
            <a:r>
              <a:rPr lang="en-US" sz="1200" b="1" dirty="0">
                <a:solidFill>
                  <a:schemeClr val="accent1"/>
                </a:solidFill>
                <a:latin typeface="Raleway" panose="020B0503030101060003" pitchFamily="34" charset="77"/>
              </a:rPr>
              <a:t>Reissue</a:t>
            </a:r>
            <a:endParaRPr lang="en-US" sz="1050" b="1" dirty="0">
              <a:solidFill>
                <a:schemeClr val="tx2"/>
              </a:solidFill>
              <a:latin typeface="Raleway" panose="020B0503030101060003" pitchFamily="34" charset="77"/>
            </a:endParaRPr>
          </a:p>
        </p:txBody>
      </p:sp>
      <p:cxnSp>
        <p:nvCxnSpPr>
          <p:cNvPr id="95" name="Straight Arrow Connector 94"/>
          <p:cNvCxnSpPr>
            <a:cxnSpLocks/>
          </p:cNvCxnSpPr>
          <p:nvPr/>
        </p:nvCxnSpPr>
        <p:spPr>
          <a:xfrm>
            <a:off x="3412386" y="4263917"/>
            <a:ext cx="1311538" cy="0"/>
          </a:xfrm>
          <a:prstGeom prst="straightConnector1">
            <a:avLst/>
          </a:prstGeom>
          <a:ln w="28575">
            <a:solidFill>
              <a:schemeClr val="accent2"/>
            </a:solidFill>
            <a:tailEnd type="arrow" w="lg" len="sm"/>
          </a:ln>
        </p:spPr>
        <p:style>
          <a:lnRef idx="1">
            <a:schemeClr val="accent1"/>
          </a:lnRef>
          <a:fillRef idx="0">
            <a:schemeClr val="accent1"/>
          </a:fillRef>
          <a:effectRef idx="0">
            <a:schemeClr val="accent1"/>
          </a:effectRef>
          <a:fontRef idx="minor">
            <a:schemeClr val="tx1"/>
          </a:fontRef>
        </p:style>
      </p:cxnSp>
      <p:grpSp>
        <p:nvGrpSpPr>
          <p:cNvPr id="99" name="Group 98"/>
          <p:cNvGrpSpPr/>
          <p:nvPr/>
        </p:nvGrpSpPr>
        <p:grpSpPr>
          <a:xfrm>
            <a:off x="7421083" y="3697708"/>
            <a:ext cx="1124637" cy="1199643"/>
            <a:chOff x="6934903" y="3686910"/>
            <a:chExt cx="2012546" cy="1199643"/>
          </a:xfrm>
        </p:grpSpPr>
        <p:sp>
          <p:nvSpPr>
            <p:cNvPr id="97" name="Freeform 96"/>
            <p:cNvSpPr/>
            <p:nvPr/>
          </p:nvSpPr>
          <p:spPr>
            <a:xfrm>
              <a:off x="6934903" y="3686910"/>
              <a:ext cx="2012546" cy="264066"/>
            </a:xfrm>
            <a:custGeom>
              <a:avLst/>
              <a:gdLst>
                <a:gd name="connsiteX0" fmla="*/ 0 w 1773716"/>
                <a:gd name="connsiteY0" fmla="*/ 385603 h 396620"/>
                <a:gd name="connsiteX1" fmla="*/ 661012 w 1773716"/>
                <a:gd name="connsiteY1" fmla="*/ 12 h 396620"/>
                <a:gd name="connsiteX2" fmla="*/ 1773716 w 1773716"/>
                <a:gd name="connsiteY2" fmla="*/ 396620 h 396620"/>
                <a:gd name="connsiteX0" fmla="*/ 0 w 1773716"/>
                <a:gd name="connsiteY0" fmla="*/ 0 h 11017"/>
                <a:gd name="connsiteX1" fmla="*/ 1773716 w 1773716"/>
                <a:gd name="connsiteY1" fmla="*/ 11017 h 11017"/>
                <a:gd name="connsiteX0" fmla="*/ 0 w 1773716"/>
                <a:gd name="connsiteY0" fmla="*/ 148145 h 159162"/>
                <a:gd name="connsiteX1" fmla="*/ 1773716 w 1773716"/>
                <a:gd name="connsiteY1" fmla="*/ 159162 h 159162"/>
                <a:gd name="connsiteX0" fmla="*/ 0 w 1806766"/>
                <a:gd name="connsiteY0" fmla="*/ 153913 h 153913"/>
                <a:gd name="connsiteX1" fmla="*/ 1806766 w 1806766"/>
                <a:gd name="connsiteY1" fmla="*/ 142896 h 153913"/>
                <a:gd name="connsiteX0" fmla="*/ 0 w 1806766"/>
                <a:gd name="connsiteY0" fmla="*/ 225243 h 225243"/>
                <a:gd name="connsiteX1" fmla="*/ 1806766 w 1806766"/>
                <a:gd name="connsiteY1" fmla="*/ 214226 h 225243"/>
                <a:gd name="connsiteX0" fmla="*/ 0 w 1806766"/>
                <a:gd name="connsiteY0" fmla="*/ 237066 h 237066"/>
                <a:gd name="connsiteX1" fmla="*/ 1806766 w 1806766"/>
                <a:gd name="connsiteY1" fmla="*/ 226049 h 237066"/>
              </a:gdLst>
              <a:ahLst/>
              <a:cxnLst>
                <a:cxn ang="0">
                  <a:pos x="connsiteX0" y="connsiteY0"/>
                </a:cxn>
                <a:cxn ang="0">
                  <a:pos x="connsiteX1" y="connsiteY1"/>
                </a:cxn>
              </a:cxnLst>
              <a:rect l="l" t="t" r="r" b="b"/>
              <a:pathLst>
                <a:path w="1806766" h="237066">
                  <a:moveTo>
                    <a:pt x="0" y="237066"/>
                  </a:moveTo>
                  <a:cubicBezTo>
                    <a:pt x="536155" y="-100785"/>
                    <a:pt x="1303662" y="-53044"/>
                    <a:pt x="1806766" y="226049"/>
                  </a:cubicBezTo>
                </a:path>
              </a:pathLst>
            </a:custGeom>
            <a:ln w="28575">
              <a:solidFill>
                <a:schemeClr val="accent2"/>
              </a:solidFill>
              <a:tailEnd type="arrow" w="lg"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rot="10800000">
              <a:off x="6934903" y="4622487"/>
              <a:ext cx="2012546" cy="264066"/>
            </a:xfrm>
            <a:custGeom>
              <a:avLst/>
              <a:gdLst>
                <a:gd name="connsiteX0" fmla="*/ 0 w 1773716"/>
                <a:gd name="connsiteY0" fmla="*/ 385603 h 396620"/>
                <a:gd name="connsiteX1" fmla="*/ 661012 w 1773716"/>
                <a:gd name="connsiteY1" fmla="*/ 12 h 396620"/>
                <a:gd name="connsiteX2" fmla="*/ 1773716 w 1773716"/>
                <a:gd name="connsiteY2" fmla="*/ 396620 h 396620"/>
                <a:gd name="connsiteX0" fmla="*/ 0 w 1773716"/>
                <a:gd name="connsiteY0" fmla="*/ 0 h 11017"/>
                <a:gd name="connsiteX1" fmla="*/ 1773716 w 1773716"/>
                <a:gd name="connsiteY1" fmla="*/ 11017 h 11017"/>
                <a:gd name="connsiteX0" fmla="*/ 0 w 1773716"/>
                <a:gd name="connsiteY0" fmla="*/ 148145 h 159162"/>
                <a:gd name="connsiteX1" fmla="*/ 1773716 w 1773716"/>
                <a:gd name="connsiteY1" fmla="*/ 159162 h 159162"/>
                <a:gd name="connsiteX0" fmla="*/ 0 w 1806766"/>
                <a:gd name="connsiteY0" fmla="*/ 153913 h 153913"/>
                <a:gd name="connsiteX1" fmla="*/ 1806766 w 1806766"/>
                <a:gd name="connsiteY1" fmla="*/ 142896 h 153913"/>
                <a:gd name="connsiteX0" fmla="*/ 0 w 1806766"/>
                <a:gd name="connsiteY0" fmla="*/ 225243 h 225243"/>
                <a:gd name="connsiteX1" fmla="*/ 1806766 w 1806766"/>
                <a:gd name="connsiteY1" fmla="*/ 214226 h 225243"/>
                <a:gd name="connsiteX0" fmla="*/ 0 w 1806766"/>
                <a:gd name="connsiteY0" fmla="*/ 237066 h 237066"/>
                <a:gd name="connsiteX1" fmla="*/ 1806766 w 1806766"/>
                <a:gd name="connsiteY1" fmla="*/ 226049 h 237066"/>
              </a:gdLst>
              <a:ahLst/>
              <a:cxnLst>
                <a:cxn ang="0">
                  <a:pos x="connsiteX0" y="connsiteY0"/>
                </a:cxn>
                <a:cxn ang="0">
                  <a:pos x="connsiteX1" y="connsiteY1"/>
                </a:cxn>
              </a:cxnLst>
              <a:rect l="l" t="t" r="r" b="b"/>
              <a:pathLst>
                <a:path w="1806766" h="237066">
                  <a:moveTo>
                    <a:pt x="0" y="237066"/>
                  </a:moveTo>
                  <a:cubicBezTo>
                    <a:pt x="536155" y="-100785"/>
                    <a:pt x="1303662" y="-53044"/>
                    <a:pt x="1806766" y="226049"/>
                  </a:cubicBezTo>
                </a:path>
              </a:pathLst>
            </a:custGeom>
            <a:ln w="28575">
              <a:solidFill>
                <a:schemeClr val="accent2"/>
              </a:solidFill>
              <a:tailEnd type="arrow" w="lg"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70" name="Straight Connector 69">
            <a:extLst>
              <a:ext uri="{FF2B5EF4-FFF2-40B4-BE49-F238E27FC236}">
                <a16:creationId xmlns:a16="http://schemas.microsoft.com/office/drawing/2014/main" id="{FC95C53D-153C-AA46-92EE-5D08B5AD9CD7}"/>
              </a:ext>
            </a:extLst>
          </p:cNvPr>
          <p:cNvCxnSpPr>
            <a:cxnSpLocks/>
          </p:cNvCxnSpPr>
          <p:nvPr/>
        </p:nvCxnSpPr>
        <p:spPr>
          <a:xfrm flipH="1">
            <a:off x="1199534" y="4436138"/>
            <a:ext cx="501486" cy="26460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681E58EB-1D0E-0D4B-A26C-A0EB4C1C9FD1}"/>
              </a:ext>
            </a:extLst>
          </p:cNvPr>
          <p:cNvSpPr txBox="1"/>
          <p:nvPr/>
        </p:nvSpPr>
        <p:spPr>
          <a:xfrm>
            <a:off x="443371" y="3165538"/>
            <a:ext cx="854721" cy="646331"/>
          </a:xfrm>
          <a:prstGeom prst="rect">
            <a:avLst/>
          </a:prstGeom>
          <a:noFill/>
        </p:spPr>
        <p:txBody>
          <a:bodyPr wrap="none" rtlCol="0">
            <a:spAutoFit/>
          </a:bodyPr>
          <a:lstStyle/>
          <a:p>
            <a:pPr algn="r"/>
            <a:r>
              <a:rPr lang="en-US" sz="1200" b="1" dirty="0">
                <a:solidFill>
                  <a:schemeClr val="accent1"/>
                </a:solidFill>
                <a:latin typeface="Raleway" panose="020B0503030101060003" pitchFamily="34" charset="77"/>
              </a:rPr>
              <a:t>Security</a:t>
            </a:r>
          </a:p>
          <a:p>
            <a:pPr algn="r"/>
            <a:r>
              <a:rPr lang="en-US" sz="1200" b="1" dirty="0">
                <a:solidFill>
                  <a:schemeClr val="accent1"/>
                </a:solidFill>
                <a:latin typeface="Raleway" panose="020B0503030101060003" pitchFamily="34" charset="77"/>
              </a:rPr>
              <a:t>Token</a:t>
            </a:r>
          </a:p>
          <a:p>
            <a:pPr algn="r"/>
            <a:r>
              <a:rPr lang="en-US" sz="1200" b="1" dirty="0">
                <a:solidFill>
                  <a:schemeClr val="accent1"/>
                </a:solidFill>
                <a:latin typeface="Raleway" panose="020B0503030101060003" pitchFamily="34" charset="77"/>
              </a:rPr>
              <a:t>Issuance</a:t>
            </a:r>
            <a:endParaRPr lang="en-US" sz="1050" b="1" dirty="0">
              <a:solidFill>
                <a:schemeClr val="tx2"/>
              </a:solidFill>
              <a:latin typeface="Raleway" panose="020B0503030101060003" pitchFamily="34" charset="77"/>
            </a:endParaRPr>
          </a:p>
        </p:txBody>
      </p:sp>
      <p:sp>
        <p:nvSpPr>
          <p:cNvPr id="72" name="Oval 71">
            <a:extLst>
              <a:ext uri="{FF2B5EF4-FFF2-40B4-BE49-F238E27FC236}">
                <a16:creationId xmlns:a16="http://schemas.microsoft.com/office/drawing/2014/main" id="{258F7657-DD4D-8F4C-A2AC-6CB3666DB866}"/>
              </a:ext>
            </a:extLst>
          </p:cNvPr>
          <p:cNvSpPr/>
          <p:nvPr/>
        </p:nvSpPr>
        <p:spPr>
          <a:xfrm rot="17100000">
            <a:off x="1153637" y="4643556"/>
            <a:ext cx="123841" cy="123840"/>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57891" y="3441425"/>
            <a:ext cx="1688272" cy="1688270"/>
          </a:xfrm>
          <a:prstGeom prst="rect">
            <a:avLst/>
          </a:prstGeom>
        </p:spPr>
      </p:pic>
      <p:grpSp>
        <p:nvGrpSpPr>
          <p:cNvPr id="81" name="Group 80">
            <a:extLst>
              <a:ext uri="{FF2B5EF4-FFF2-40B4-BE49-F238E27FC236}">
                <a16:creationId xmlns:a16="http://schemas.microsoft.com/office/drawing/2014/main" id="{58A3C72F-78ED-7A42-9BF7-3B4A8D30EE63}"/>
              </a:ext>
            </a:extLst>
          </p:cNvPr>
          <p:cNvGrpSpPr/>
          <p:nvPr/>
        </p:nvGrpSpPr>
        <p:grpSpPr>
          <a:xfrm rot="17100000">
            <a:off x="5886625" y="3467907"/>
            <a:ext cx="938547" cy="357684"/>
            <a:chOff x="2486867" y="3986556"/>
            <a:chExt cx="1118967" cy="426445"/>
          </a:xfrm>
        </p:grpSpPr>
        <p:cxnSp>
          <p:nvCxnSpPr>
            <p:cNvPr id="82" name="Straight Connector 81">
              <a:extLst>
                <a:ext uri="{FF2B5EF4-FFF2-40B4-BE49-F238E27FC236}">
                  <a16:creationId xmlns:a16="http://schemas.microsoft.com/office/drawing/2014/main" id="{F4AB4099-07B3-444C-A3EA-086290F878D2}"/>
                </a:ext>
              </a:extLst>
            </p:cNvPr>
            <p:cNvCxnSpPr>
              <a:cxnSpLocks/>
            </p:cNvCxnSpPr>
            <p:nvPr/>
          </p:nvCxnSpPr>
          <p:spPr>
            <a:xfrm rot="4500000" flipV="1">
              <a:off x="2737963" y="3735460"/>
              <a:ext cx="426445" cy="92863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3" name="Oval 82">
              <a:extLst>
                <a:ext uri="{FF2B5EF4-FFF2-40B4-BE49-F238E27FC236}">
                  <a16:creationId xmlns:a16="http://schemas.microsoft.com/office/drawing/2014/main" id="{3F73B5D0-42C3-1846-98A5-4FB2FE6478D2}"/>
                </a:ext>
              </a:extLst>
            </p:cNvPr>
            <p:cNvSpPr/>
            <p:nvPr/>
          </p:nvSpPr>
          <p:spPr>
            <a:xfrm>
              <a:off x="3458187" y="4224125"/>
              <a:ext cx="147647" cy="147647"/>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TextBox 92">
            <a:extLst>
              <a:ext uri="{FF2B5EF4-FFF2-40B4-BE49-F238E27FC236}">
                <a16:creationId xmlns:a16="http://schemas.microsoft.com/office/drawing/2014/main" id="{12DA334F-D802-C84D-BFF4-8C050FC7138C}"/>
              </a:ext>
            </a:extLst>
          </p:cNvPr>
          <p:cNvSpPr txBox="1"/>
          <p:nvPr/>
        </p:nvSpPr>
        <p:spPr>
          <a:xfrm>
            <a:off x="6588000" y="2915791"/>
            <a:ext cx="1019959" cy="461665"/>
          </a:xfrm>
          <a:prstGeom prst="rect">
            <a:avLst/>
          </a:prstGeom>
          <a:noFill/>
        </p:spPr>
        <p:txBody>
          <a:bodyPr wrap="none" rtlCol="0" anchor="ctr">
            <a:spAutoFit/>
          </a:bodyPr>
          <a:lstStyle/>
          <a:p>
            <a:r>
              <a:rPr lang="en-US" sz="1200" b="1" dirty="0">
                <a:solidFill>
                  <a:schemeClr val="accent1"/>
                </a:solidFill>
                <a:latin typeface="Raleway" panose="020B0503030101060003" pitchFamily="34" charset="77"/>
              </a:rPr>
              <a:t>Investor</a:t>
            </a:r>
          </a:p>
          <a:p>
            <a:r>
              <a:rPr lang="en-US" sz="1200" b="1" dirty="0">
                <a:solidFill>
                  <a:schemeClr val="accent1"/>
                </a:solidFill>
                <a:latin typeface="Raleway" panose="020B0503030101060003" pitchFamily="34" charset="77"/>
              </a:rPr>
              <a:t>Dashboard</a:t>
            </a:r>
            <a:endParaRPr lang="en-US" sz="1050" b="1" dirty="0">
              <a:solidFill>
                <a:schemeClr val="tx2"/>
              </a:solidFill>
              <a:latin typeface="Raleway" panose="020B0503030101060003" pitchFamily="34" charset="77"/>
            </a:endParaRPr>
          </a:p>
        </p:txBody>
      </p:sp>
      <p:sp>
        <p:nvSpPr>
          <p:cNvPr id="94" name="TextBox 93">
            <a:extLst>
              <a:ext uri="{FF2B5EF4-FFF2-40B4-BE49-F238E27FC236}">
                <a16:creationId xmlns:a16="http://schemas.microsoft.com/office/drawing/2014/main" id="{2EA34F9D-F452-BB4C-BD6D-D0E104096DA7}"/>
              </a:ext>
            </a:extLst>
          </p:cNvPr>
          <p:cNvSpPr txBox="1"/>
          <p:nvPr/>
        </p:nvSpPr>
        <p:spPr>
          <a:xfrm>
            <a:off x="4003282" y="5079954"/>
            <a:ext cx="1484702" cy="461665"/>
          </a:xfrm>
          <a:prstGeom prst="rect">
            <a:avLst/>
          </a:prstGeom>
          <a:noFill/>
        </p:spPr>
        <p:txBody>
          <a:bodyPr wrap="none" rtlCol="0">
            <a:spAutoFit/>
          </a:bodyPr>
          <a:lstStyle/>
          <a:p>
            <a:pPr algn="r"/>
            <a:r>
              <a:rPr lang="en-US" sz="1200" b="1" dirty="0">
                <a:solidFill>
                  <a:schemeClr val="accent1"/>
                </a:solidFill>
                <a:latin typeface="Raleway" panose="020B0503030101060003" pitchFamily="34" charset="77"/>
              </a:rPr>
              <a:t>Issuer</a:t>
            </a:r>
          </a:p>
          <a:p>
            <a:pPr algn="r"/>
            <a:r>
              <a:rPr lang="en-US" sz="1200" b="1" dirty="0">
                <a:solidFill>
                  <a:schemeClr val="accent1"/>
                </a:solidFill>
                <a:latin typeface="Raleway" panose="020B0503030101060003" pitchFamily="34" charset="77"/>
              </a:rPr>
              <a:t>Communications</a:t>
            </a:r>
            <a:endParaRPr lang="en-US" sz="1050" b="1" dirty="0">
              <a:solidFill>
                <a:schemeClr val="tx2"/>
              </a:solidFill>
              <a:latin typeface="Raleway" panose="020B0503030101060003" pitchFamily="34" charset="77"/>
            </a:endParaRPr>
          </a:p>
        </p:txBody>
      </p:sp>
      <p:grpSp>
        <p:nvGrpSpPr>
          <p:cNvPr id="96" name="Group 95">
            <a:extLst>
              <a:ext uri="{FF2B5EF4-FFF2-40B4-BE49-F238E27FC236}">
                <a16:creationId xmlns:a16="http://schemas.microsoft.com/office/drawing/2014/main" id="{0F5BD88A-BC35-6C40-B4D8-94856A35645B}"/>
              </a:ext>
            </a:extLst>
          </p:cNvPr>
          <p:cNvGrpSpPr/>
          <p:nvPr/>
        </p:nvGrpSpPr>
        <p:grpSpPr>
          <a:xfrm rot="18417874">
            <a:off x="5079798" y="4318493"/>
            <a:ext cx="1027644" cy="819496"/>
            <a:chOff x="825877" y="3907376"/>
            <a:chExt cx="1225191" cy="977032"/>
          </a:xfrm>
        </p:grpSpPr>
        <p:cxnSp>
          <p:nvCxnSpPr>
            <p:cNvPr id="100" name="Straight Connector 99">
              <a:extLst>
                <a:ext uri="{FF2B5EF4-FFF2-40B4-BE49-F238E27FC236}">
                  <a16:creationId xmlns:a16="http://schemas.microsoft.com/office/drawing/2014/main" id="{FCAD1C3F-DDA4-EF48-9FCB-2AC335100DF8}"/>
                </a:ext>
              </a:extLst>
            </p:cNvPr>
            <p:cNvCxnSpPr>
              <a:cxnSpLocks/>
            </p:cNvCxnSpPr>
            <p:nvPr/>
          </p:nvCxnSpPr>
          <p:spPr>
            <a:xfrm rot="3182126" flipV="1">
              <a:off x="1096921" y="3930260"/>
              <a:ext cx="977032" cy="93126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1" name="Oval 100">
              <a:extLst>
                <a:ext uri="{FF2B5EF4-FFF2-40B4-BE49-F238E27FC236}">
                  <a16:creationId xmlns:a16="http://schemas.microsoft.com/office/drawing/2014/main" id="{91E6D1D1-B8B9-4040-87FA-75483889BABD}"/>
                </a:ext>
              </a:extLst>
            </p:cNvPr>
            <p:cNvSpPr/>
            <p:nvPr/>
          </p:nvSpPr>
          <p:spPr>
            <a:xfrm>
              <a:off x="825877" y="4219339"/>
              <a:ext cx="147647" cy="147646"/>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7" name="Picture 3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45009" y="3441425"/>
            <a:ext cx="1688272" cy="1688270"/>
          </a:xfrm>
          <a:prstGeom prst="rect">
            <a:avLst/>
          </a:prstGeom>
        </p:spPr>
      </p:pic>
    </p:spTree>
    <p:extLst>
      <p:ext uri="{BB962C8B-B14F-4D97-AF65-F5344CB8AC3E}">
        <p14:creationId xmlns:p14="http://schemas.microsoft.com/office/powerpoint/2010/main" val="360455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a:extLst>
              <a:ext uri="{FF2B5EF4-FFF2-40B4-BE49-F238E27FC236}">
                <a16:creationId xmlns:a16="http://schemas.microsoft.com/office/drawing/2014/main" id="{3DC155B8-EB1C-8F4E-9105-5B23BC98959B}"/>
              </a:ext>
            </a:extLst>
          </p:cNvPr>
          <p:cNvSpPr/>
          <p:nvPr/>
        </p:nvSpPr>
        <p:spPr>
          <a:xfrm>
            <a:off x="499719" y="1369412"/>
            <a:ext cx="2772860" cy="3989621"/>
          </a:xfrm>
          <a:prstGeom prst="roundRect">
            <a:avLst>
              <a:gd name="adj" fmla="val 3130"/>
            </a:avLst>
          </a:prstGeom>
          <a:noFill/>
          <a:ln w="1270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black"/>
              </a:solidFill>
            </a:endParaRPr>
          </a:p>
        </p:txBody>
      </p:sp>
      <p:pic>
        <p:nvPicPr>
          <p:cNvPr id="36" name="Picture 35">
            <a:extLst>
              <a:ext uri="{FF2B5EF4-FFF2-40B4-BE49-F238E27FC236}">
                <a16:creationId xmlns:a16="http://schemas.microsoft.com/office/drawing/2014/main" id="{82CC67A0-770E-2445-BB34-37DAC81907BA}"/>
              </a:ext>
            </a:extLst>
          </p:cNvPr>
          <p:cNvPicPr>
            <a:picLocks noChangeAspect="1"/>
          </p:cNvPicPr>
          <p:nvPr/>
        </p:nvPicPr>
        <p:blipFill>
          <a:blip r:embed="rId3"/>
          <a:stretch>
            <a:fillRect/>
          </a:stretch>
        </p:blipFill>
        <p:spPr>
          <a:xfrm>
            <a:off x="4900060" y="3740056"/>
            <a:ext cx="1523525" cy="920463"/>
          </a:xfrm>
          <a:prstGeom prst="rect">
            <a:avLst/>
          </a:prstGeom>
        </p:spPr>
      </p:pic>
      <p:sp>
        <p:nvSpPr>
          <p:cNvPr id="2" name="Title 1">
            <a:extLst>
              <a:ext uri="{FF2B5EF4-FFF2-40B4-BE49-F238E27FC236}">
                <a16:creationId xmlns:a16="http://schemas.microsoft.com/office/drawing/2014/main" id="{3ECF41E7-115F-B04B-92D8-F9EAD6CF1294}"/>
              </a:ext>
            </a:extLst>
          </p:cNvPr>
          <p:cNvSpPr>
            <a:spLocks noGrp="1"/>
          </p:cNvSpPr>
          <p:nvPr>
            <p:ph type="title"/>
          </p:nvPr>
        </p:nvSpPr>
        <p:spPr/>
        <p:txBody>
          <a:bodyPr/>
          <a:lstStyle/>
          <a:p>
            <a:r>
              <a:rPr lang="en-US" dirty="0"/>
              <a:t>Securitize is well integrated in the ecosystem</a:t>
            </a:r>
          </a:p>
        </p:txBody>
      </p:sp>
      <p:sp>
        <p:nvSpPr>
          <p:cNvPr id="6" name="Slide Number Placeholder 5">
            <a:extLst>
              <a:ext uri="{FF2B5EF4-FFF2-40B4-BE49-F238E27FC236}">
                <a16:creationId xmlns:a16="http://schemas.microsoft.com/office/drawing/2014/main" id="{1F2E7778-5A32-4F4E-9E83-3427896EFCA8}"/>
              </a:ext>
            </a:extLst>
          </p:cNvPr>
          <p:cNvSpPr>
            <a:spLocks noGrp="1"/>
          </p:cNvSpPr>
          <p:nvPr>
            <p:ph type="sldNum" sz="quarter" idx="12"/>
          </p:nvPr>
        </p:nvSpPr>
        <p:spPr/>
        <p:txBody>
          <a:bodyPr/>
          <a:lstStyle/>
          <a:p>
            <a:fld id="{CBC0C9C9-E47B-1849-907F-E4874DE0E314}" type="slidenum">
              <a:rPr lang="de-DE" smtClean="0">
                <a:solidFill>
                  <a:prstClr val="white"/>
                </a:solidFill>
              </a:rPr>
              <a:pPr/>
              <a:t>9</a:t>
            </a:fld>
            <a:endParaRPr lang="de-DE" dirty="0">
              <a:solidFill>
                <a:prstClr val="white"/>
              </a:solidFill>
            </a:endParaRPr>
          </a:p>
        </p:txBody>
      </p:sp>
      <p:sp>
        <p:nvSpPr>
          <p:cNvPr id="7" name="Rectangle 6">
            <a:extLst>
              <a:ext uri="{FF2B5EF4-FFF2-40B4-BE49-F238E27FC236}">
                <a16:creationId xmlns:a16="http://schemas.microsoft.com/office/drawing/2014/main" id="{7009A636-268B-BD49-824B-FD31A4FA767F}"/>
              </a:ext>
            </a:extLst>
          </p:cNvPr>
          <p:cNvSpPr/>
          <p:nvPr/>
        </p:nvSpPr>
        <p:spPr>
          <a:xfrm>
            <a:off x="2755340" y="-1775670"/>
            <a:ext cx="6681320" cy="1754326"/>
          </a:xfrm>
          <a:prstGeom prst="rect">
            <a:avLst/>
          </a:prstGeom>
        </p:spPr>
        <p:txBody>
          <a:bodyPr wrap="square">
            <a:spAutoFit/>
          </a:bodyPr>
          <a:lstStyle/>
          <a:p>
            <a:r>
              <a:rPr lang="en-US" dirty="0">
                <a:solidFill>
                  <a:prstClr val="black"/>
                </a:solidFill>
                <a:latin typeface="Cambria" panose="02040503050406030204" pitchFamily="18" charset="0"/>
                <a:ea typeface="MS Mincho" panose="02020609040205080304" pitchFamily="49" charset="-128"/>
                <a:cs typeface="Times New Roman" pitchFamily="2" charset="0"/>
              </a:rPr>
              <a:t> </a:t>
            </a:r>
          </a:p>
          <a:p>
            <a:r>
              <a:rPr lang="en-US" dirty="0">
                <a:solidFill>
                  <a:prstClr val="black"/>
                </a:solidFill>
                <a:latin typeface="Cambria" panose="02040503050406030204" pitchFamily="18" charset="0"/>
                <a:ea typeface="MS Mincho" panose="02020609040205080304" pitchFamily="49" charset="-128"/>
                <a:cs typeface="Times New Roman" pitchFamily="2" charset="0"/>
              </a:rPr>
              <a:t> </a:t>
            </a:r>
          </a:p>
          <a:p>
            <a:r>
              <a:rPr lang="en-US" dirty="0">
                <a:solidFill>
                  <a:prstClr val="black"/>
                </a:solidFill>
                <a:latin typeface="Cambria" panose="02040503050406030204" pitchFamily="18" charset="0"/>
                <a:ea typeface="MS Mincho" panose="02020609040205080304" pitchFamily="49" charset="-128"/>
                <a:cs typeface="Times New Roman" pitchFamily="2" charset="0"/>
              </a:rPr>
              <a:t> </a:t>
            </a:r>
          </a:p>
          <a:p>
            <a:r>
              <a:rPr lang="en-US" dirty="0">
                <a:solidFill>
                  <a:prstClr val="black"/>
                </a:solidFill>
                <a:latin typeface="Cambria" panose="02040503050406030204" pitchFamily="18" charset="0"/>
                <a:ea typeface="MS Mincho" panose="02020609040205080304" pitchFamily="49" charset="-128"/>
                <a:cs typeface="Times New Roman" pitchFamily="2" charset="0"/>
              </a:rPr>
              <a:t> </a:t>
            </a:r>
          </a:p>
          <a:p>
            <a:r>
              <a:rPr lang="en-US" dirty="0">
                <a:solidFill>
                  <a:prstClr val="black"/>
                </a:solidFill>
                <a:latin typeface="Cambria" panose="02040503050406030204" pitchFamily="18" charset="0"/>
                <a:ea typeface="MS Mincho" panose="02020609040205080304" pitchFamily="49" charset="-128"/>
                <a:cs typeface="Times New Roman" pitchFamily="2" charset="0"/>
              </a:rPr>
              <a:t> </a:t>
            </a:r>
          </a:p>
          <a:p>
            <a:r>
              <a:rPr lang="en-US" dirty="0">
                <a:solidFill>
                  <a:prstClr val="black"/>
                </a:solidFill>
                <a:latin typeface="Cambria" panose="02040503050406030204" pitchFamily="18" charset="0"/>
                <a:ea typeface="MS Mincho" panose="02020609040205080304" pitchFamily="49" charset="-128"/>
                <a:cs typeface="Times New Roman" pitchFamily="2" charset="0"/>
              </a:rPr>
              <a:t> </a:t>
            </a:r>
          </a:p>
        </p:txBody>
      </p:sp>
      <p:pic>
        <p:nvPicPr>
          <p:cNvPr id="8" name="Picture 7">
            <a:extLst>
              <a:ext uri="{FF2B5EF4-FFF2-40B4-BE49-F238E27FC236}">
                <a16:creationId xmlns:a16="http://schemas.microsoft.com/office/drawing/2014/main" id="{8CC3A406-85B4-4E4C-9722-10835D2A71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96374" y="2873157"/>
            <a:ext cx="733440" cy="829882"/>
          </a:xfrm>
          <a:prstGeom prst="rect">
            <a:avLst/>
          </a:prstGeom>
        </p:spPr>
      </p:pic>
      <p:pic>
        <p:nvPicPr>
          <p:cNvPr id="9" name="Picture 8">
            <a:extLst>
              <a:ext uri="{FF2B5EF4-FFF2-40B4-BE49-F238E27FC236}">
                <a16:creationId xmlns:a16="http://schemas.microsoft.com/office/drawing/2014/main" id="{143EEE54-8BF1-8D4A-ABCA-7C297A048E7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95448" y="1920365"/>
            <a:ext cx="947890" cy="947890"/>
          </a:xfrm>
          <a:prstGeom prst="rect">
            <a:avLst/>
          </a:prstGeom>
        </p:spPr>
      </p:pic>
      <p:pic>
        <p:nvPicPr>
          <p:cNvPr id="18" name="Imagen 18">
            <a:extLst>
              <a:ext uri="{FF2B5EF4-FFF2-40B4-BE49-F238E27FC236}">
                <a16:creationId xmlns:a16="http://schemas.microsoft.com/office/drawing/2014/main" id="{20FA68BB-9FC4-4849-BBB2-4B6482F5FC5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795448" y="2915650"/>
            <a:ext cx="1367721" cy="509160"/>
          </a:xfrm>
          <a:prstGeom prst="rect">
            <a:avLst/>
          </a:prstGeom>
        </p:spPr>
      </p:pic>
      <p:pic>
        <p:nvPicPr>
          <p:cNvPr id="23" name="Picture 22">
            <a:extLst>
              <a:ext uri="{FF2B5EF4-FFF2-40B4-BE49-F238E27FC236}">
                <a16:creationId xmlns:a16="http://schemas.microsoft.com/office/drawing/2014/main" id="{0F89A3F2-624A-E54D-9B87-2C50A96553A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55266" y="1890166"/>
            <a:ext cx="1850363" cy="642758"/>
          </a:xfrm>
          <a:prstGeom prst="rect">
            <a:avLst/>
          </a:prstGeom>
        </p:spPr>
      </p:pic>
      <p:pic>
        <p:nvPicPr>
          <p:cNvPr id="25" name="Picture 24">
            <a:extLst>
              <a:ext uri="{FF2B5EF4-FFF2-40B4-BE49-F238E27FC236}">
                <a16:creationId xmlns:a16="http://schemas.microsoft.com/office/drawing/2014/main" id="{E06C5A8B-95A9-4D4C-8755-C5E1A9DB648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02606" y="2086926"/>
            <a:ext cx="1301390" cy="614767"/>
          </a:xfrm>
          <a:prstGeom prst="rect">
            <a:avLst/>
          </a:prstGeom>
        </p:spPr>
      </p:pic>
      <p:pic>
        <p:nvPicPr>
          <p:cNvPr id="26" name="Picture 25">
            <a:extLst>
              <a:ext uri="{FF2B5EF4-FFF2-40B4-BE49-F238E27FC236}">
                <a16:creationId xmlns:a16="http://schemas.microsoft.com/office/drawing/2014/main" id="{CA3234EE-63AD-7941-9D74-CF5D575CC1E5}"/>
              </a:ext>
            </a:extLst>
          </p:cNvPr>
          <p:cNvPicPr>
            <a:picLocks noChangeAspect="1"/>
          </p:cNvPicPr>
          <p:nvPr/>
        </p:nvPicPr>
        <p:blipFill rotWithShape="1">
          <a:blip r:embed="rId9">
            <a:extLst>
              <a:ext uri="{28A0092B-C50C-407E-A947-70E740481C1C}">
                <a14:useLocalDpi xmlns:a14="http://schemas.microsoft.com/office/drawing/2010/main"/>
              </a:ext>
            </a:extLst>
          </a:blip>
          <a:srcRect/>
          <a:stretch/>
        </p:blipFill>
        <p:spPr>
          <a:xfrm>
            <a:off x="3587939" y="3656836"/>
            <a:ext cx="1422400" cy="955000"/>
          </a:xfrm>
          <a:prstGeom prst="rect">
            <a:avLst/>
          </a:prstGeom>
        </p:spPr>
      </p:pic>
      <p:pic>
        <p:nvPicPr>
          <p:cNvPr id="14" name="Picture 9">
            <a:extLst>
              <a:ext uri="{FF2B5EF4-FFF2-40B4-BE49-F238E27FC236}">
                <a16:creationId xmlns:a16="http://schemas.microsoft.com/office/drawing/2014/main" id="{9272FA48-C5B2-3F41-A03C-93865E8B4034}"/>
              </a:ext>
            </a:extLst>
          </p:cNvPr>
          <p:cNvPicPr>
            <a:picLocks noChangeAspect="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958593" y="4612948"/>
            <a:ext cx="2124712" cy="747197"/>
          </a:xfrm>
          <a:prstGeom prst="rect">
            <a:avLst/>
          </a:prstGeom>
        </p:spPr>
      </p:pic>
      <p:pic>
        <p:nvPicPr>
          <p:cNvPr id="3" name="Picture 2">
            <a:extLst>
              <a:ext uri="{FF2B5EF4-FFF2-40B4-BE49-F238E27FC236}">
                <a16:creationId xmlns:a16="http://schemas.microsoft.com/office/drawing/2014/main" id="{E0EA95A4-218E-9B4A-91FE-464BAF3A4D57}"/>
              </a:ext>
            </a:extLst>
          </p:cNvPr>
          <p:cNvPicPr>
            <a:picLocks noChangeAspect="1"/>
          </p:cNvPicPr>
          <p:nvPr/>
        </p:nvPicPr>
        <p:blipFill rotWithShape="1">
          <a:blip r:embed="rId11">
            <a:extLst>
              <a:ext uri="{28A0092B-C50C-407E-A947-70E740481C1C}">
                <a14:useLocalDpi xmlns:a14="http://schemas.microsoft.com/office/drawing/2010/main"/>
              </a:ext>
            </a:extLst>
          </a:blip>
          <a:srcRect/>
          <a:stretch/>
        </p:blipFill>
        <p:spPr>
          <a:xfrm>
            <a:off x="928338" y="2554579"/>
            <a:ext cx="1143825" cy="835109"/>
          </a:xfrm>
          <a:prstGeom prst="rect">
            <a:avLst/>
          </a:prstGeom>
        </p:spPr>
      </p:pic>
      <p:sp>
        <p:nvSpPr>
          <p:cNvPr id="35" name="Round Same Side Corner Rectangle 34"/>
          <p:cNvSpPr/>
          <p:nvPr/>
        </p:nvSpPr>
        <p:spPr>
          <a:xfrm>
            <a:off x="499718" y="1369413"/>
            <a:ext cx="2772860" cy="459388"/>
          </a:xfrm>
          <a:prstGeom prst="round2SameRect">
            <a:avLst>
              <a:gd name="adj1" fmla="val 21511"/>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622305" y="1445218"/>
            <a:ext cx="2475897" cy="307777"/>
          </a:xfrm>
          <a:prstGeom prst="rect">
            <a:avLst/>
          </a:prstGeom>
        </p:spPr>
        <p:txBody>
          <a:bodyPr wrap="square">
            <a:spAutoFit/>
          </a:bodyPr>
          <a:lstStyle/>
          <a:p>
            <a:r>
              <a:rPr lang="en-US" sz="1400" b="1" i="1" dirty="0">
                <a:solidFill>
                  <a:prstClr val="white"/>
                </a:solidFill>
              </a:rPr>
              <a:t>Custodians</a:t>
            </a:r>
          </a:p>
        </p:txBody>
      </p:sp>
      <p:sp>
        <p:nvSpPr>
          <p:cNvPr id="37" name="Rounded Rectangle 36">
            <a:extLst>
              <a:ext uri="{FF2B5EF4-FFF2-40B4-BE49-F238E27FC236}">
                <a16:creationId xmlns:a16="http://schemas.microsoft.com/office/drawing/2014/main" id="{3DC155B8-EB1C-8F4E-9105-5B23BC98959B}"/>
              </a:ext>
            </a:extLst>
          </p:cNvPr>
          <p:cNvSpPr/>
          <p:nvPr/>
        </p:nvSpPr>
        <p:spPr>
          <a:xfrm>
            <a:off x="6692295" y="1369413"/>
            <a:ext cx="4976541" cy="1630974"/>
          </a:xfrm>
          <a:prstGeom prst="roundRect">
            <a:avLst>
              <a:gd name="adj" fmla="val 8406"/>
            </a:avLst>
          </a:prstGeom>
          <a:noFill/>
          <a:ln w="127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black"/>
              </a:solidFill>
            </a:endParaRPr>
          </a:p>
        </p:txBody>
      </p:sp>
      <p:sp>
        <p:nvSpPr>
          <p:cNvPr id="40" name="Round Same Side Corner Rectangle 39"/>
          <p:cNvSpPr/>
          <p:nvPr/>
        </p:nvSpPr>
        <p:spPr>
          <a:xfrm>
            <a:off x="6692294" y="1369413"/>
            <a:ext cx="4976541" cy="459388"/>
          </a:xfrm>
          <a:prstGeom prst="round2SameRect">
            <a:avLst>
              <a:gd name="adj1" fmla="val 29204"/>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p:nvSpPr>
        <p:spPr>
          <a:xfrm>
            <a:off x="6814880" y="1445218"/>
            <a:ext cx="1434239" cy="307777"/>
          </a:xfrm>
          <a:prstGeom prst="rect">
            <a:avLst/>
          </a:prstGeom>
        </p:spPr>
        <p:txBody>
          <a:bodyPr wrap="none">
            <a:spAutoFit/>
          </a:bodyPr>
          <a:lstStyle/>
          <a:p>
            <a:r>
              <a:rPr lang="en-US" sz="1400" b="1" i="1" dirty="0">
                <a:solidFill>
                  <a:prstClr val="white"/>
                </a:solidFill>
              </a:rPr>
              <a:t>Broker Dealers</a:t>
            </a:r>
          </a:p>
        </p:txBody>
      </p:sp>
      <p:pic>
        <p:nvPicPr>
          <p:cNvPr id="43" name="Picture 42">
            <a:extLst>
              <a:ext uri="{FF2B5EF4-FFF2-40B4-BE49-F238E27FC236}">
                <a16:creationId xmlns:a16="http://schemas.microsoft.com/office/drawing/2014/main" id="{48B4FB88-4E02-4D46-AFCE-41805FD77608}"/>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8501849" y="1886443"/>
            <a:ext cx="1334142" cy="1024878"/>
          </a:xfrm>
          <a:prstGeom prst="rect">
            <a:avLst/>
          </a:prstGeom>
        </p:spPr>
      </p:pic>
      <p:pic>
        <p:nvPicPr>
          <p:cNvPr id="44" name="Picture 43">
            <a:extLst>
              <a:ext uri="{FF2B5EF4-FFF2-40B4-BE49-F238E27FC236}">
                <a16:creationId xmlns:a16="http://schemas.microsoft.com/office/drawing/2014/main" id="{2FA78CA4-073C-3F45-82ED-871F18CFB963}"/>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817086" y="1953901"/>
            <a:ext cx="1619090" cy="889963"/>
          </a:xfrm>
          <a:prstGeom prst="rect">
            <a:avLst/>
          </a:prstGeom>
        </p:spPr>
      </p:pic>
      <p:pic>
        <p:nvPicPr>
          <p:cNvPr id="47" name="Picture 46">
            <a:extLst>
              <a:ext uri="{FF2B5EF4-FFF2-40B4-BE49-F238E27FC236}">
                <a16:creationId xmlns:a16="http://schemas.microsoft.com/office/drawing/2014/main" id="{DED06931-077F-224B-B205-FF1759938CA1}"/>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9901664" y="1879323"/>
            <a:ext cx="790085" cy="1039118"/>
          </a:xfrm>
          <a:prstGeom prst="rect">
            <a:avLst/>
          </a:prstGeom>
        </p:spPr>
      </p:pic>
      <p:pic>
        <p:nvPicPr>
          <p:cNvPr id="53" name="Picture 52">
            <a:extLst>
              <a:ext uri="{FF2B5EF4-FFF2-40B4-BE49-F238E27FC236}">
                <a16:creationId xmlns:a16="http://schemas.microsoft.com/office/drawing/2014/main" id="{082F10E0-CB6F-0F4B-9014-F5E13446B3C5}"/>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0757422" y="2003840"/>
            <a:ext cx="790085" cy="790085"/>
          </a:xfrm>
          <a:prstGeom prst="rect">
            <a:avLst/>
          </a:prstGeom>
        </p:spPr>
      </p:pic>
      <p:sp>
        <p:nvSpPr>
          <p:cNvPr id="56" name="Rounded Rectangle 55">
            <a:extLst>
              <a:ext uri="{FF2B5EF4-FFF2-40B4-BE49-F238E27FC236}">
                <a16:creationId xmlns:a16="http://schemas.microsoft.com/office/drawing/2014/main" id="{3DC155B8-EB1C-8F4E-9105-5B23BC98959B}"/>
              </a:ext>
            </a:extLst>
          </p:cNvPr>
          <p:cNvSpPr/>
          <p:nvPr/>
        </p:nvSpPr>
        <p:spPr>
          <a:xfrm>
            <a:off x="6692296" y="3281591"/>
            <a:ext cx="4976541" cy="2077442"/>
          </a:xfrm>
          <a:prstGeom prst="roundRect">
            <a:avLst>
              <a:gd name="adj" fmla="val 7092"/>
            </a:avLst>
          </a:prstGeom>
          <a:noFill/>
          <a:ln w="127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black"/>
              </a:solidFill>
            </a:endParaRPr>
          </a:p>
        </p:txBody>
      </p:sp>
      <p:sp>
        <p:nvSpPr>
          <p:cNvPr id="57" name="Round Same Side Corner Rectangle 56"/>
          <p:cNvSpPr/>
          <p:nvPr/>
        </p:nvSpPr>
        <p:spPr>
          <a:xfrm>
            <a:off x="6692295" y="3281592"/>
            <a:ext cx="4976541" cy="459388"/>
          </a:xfrm>
          <a:prstGeom prst="round2SameRect">
            <a:avLst>
              <a:gd name="adj1" fmla="val 2920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Rectangle 57"/>
          <p:cNvSpPr/>
          <p:nvPr/>
        </p:nvSpPr>
        <p:spPr>
          <a:xfrm>
            <a:off x="6814881" y="3357397"/>
            <a:ext cx="1577676" cy="307777"/>
          </a:xfrm>
          <a:prstGeom prst="rect">
            <a:avLst/>
          </a:prstGeom>
        </p:spPr>
        <p:txBody>
          <a:bodyPr wrap="none">
            <a:spAutoFit/>
          </a:bodyPr>
          <a:lstStyle/>
          <a:p>
            <a:r>
              <a:rPr lang="en-US" sz="1400" b="1" i="1" dirty="0">
                <a:solidFill>
                  <a:prstClr val="white"/>
                </a:solidFill>
              </a:rPr>
              <a:t>Advisory &amp; Legal</a:t>
            </a:r>
          </a:p>
        </p:txBody>
      </p:sp>
      <p:pic>
        <p:nvPicPr>
          <p:cNvPr id="59" name="Picture 58">
            <a:extLst>
              <a:ext uri="{FF2B5EF4-FFF2-40B4-BE49-F238E27FC236}">
                <a16:creationId xmlns:a16="http://schemas.microsoft.com/office/drawing/2014/main" id="{D19DC01A-CF59-7841-8C4B-B7B13399B8DC}"/>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855068" y="3916896"/>
            <a:ext cx="1299470" cy="482863"/>
          </a:xfrm>
          <a:prstGeom prst="rect">
            <a:avLst/>
          </a:prstGeom>
        </p:spPr>
      </p:pic>
      <p:pic>
        <p:nvPicPr>
          <p:cNvPr id="60" name="Picture 59">
            <a:extLst>
              <a:ext uri="{FF2B5EF4-FFF2-40B4-BE49-F238E27FC236}">
                <a16:creationId xmlns:a16="http://schemas.microsoft.com/office/drawing/2014/main" id="{6ECBAACC-8964-2B43-93AC-67402683E7B1}"/>
              </a:ext>
            </a:extLst>
          </p:cNvPr>
          <p:cNvPicPr>
            <a:picLocks noChangeAspect="1"/>
          </p:cNvPicPr>
          <p:nvPr/>
        </p:nvPicPr>
        <p:blipFill rotWithShape="1">
          <a:blip r:embed="rId17">
            <a:extLst>
              <a:ext uri="{28A0092B-C50C-407E-A947-70E740481C1C}">
                <a14:useLocalDpi xmlns:a14="http://schemas.microsoft.com/office/drawing/2010/main"/>
              </a:ext>
            </a:extLst>
          </a:blip>
          <a:srcRect/>
          <a:stretch/>
        </p:blipFill>
        <p:spPr>
          <a:xfrm>
            <a:off x="8392557" y="3994272"/>
            <a:ext cx="1199400" cy="361602"/>
          </a:xfrm>
          <a:prstGeom prst="rect">
            <a:avLst/>
          </a:prstGeom>
        </p:spPr>
      </p:pic>
      <p:pic>
        <p:nvPicPr>
          <p:cNvPr id="61" name="Picture 60">
            <a:extLst>
              <a:ext uri="{FF2B5EF4-FFF2-40B4-BE49-F238E27FC236}">
                <a16:creationId xmlns:a16="http://schemas.microsoft.com/office/drawing/2014/main" id="{D811AE81-06E1-A643-96CE-BBDA61C1CCCF}"/>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7639853" y="7594598"/>
            <a:ext cx="1102200" cy="384111"/>
          </a:xfrm>
          <a:prstGeom prst="rect">
            <a:avLst/>
          </a:prstGeom>
        </p:spPr>
      </p:pic>
      <p:pic>
        <p:nvPicPr>
          <p:cNvPr id="62" name="Picture 61">
            <a:extLst>
              <a:ext uri="{FF2B5EF4-FFF2-40B4-BE49-F238E27FC236}">
                <a16:creationId xmlns:a16="http://schemas.microsoft.com/office/drawing/2014/main" id="{98B015DD-4405-774B-B3D2-7810E1D8F65E}"/>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8337912" y="4460804"/>
            <a:ext cx="1102200" cy="737353"/>
          </a:xfrm>
          <a:prstGeom prst="rect">
            <a:avLst/>
          </a:prstGeom>
        </p:spPr>
      </p:pic>
      <p:pic>
        <p:nvPicPr>
          <p:cNvPr id="63" name="Picture 4" descr="BCW Group Logo">
            <a:extLst>
              <a:ext uri="{FF2B5EF4-FFF2-40B4-BE49-F238E27FC236}">
                <a16:creationId xmlns:a16="http://schemas.microsoft.com/office/drawing/2014/main" id="{C322CA11-D929-CD43-B813-66C2B74E40E0}"/>
              </a:ext>
            </a:extLst>
          </p:cNvPr>
          <p:cNvPicPr>
            <a:picLocks noChangeAspect="1" noChangeArrowheads="1"/>
          </p:cNvPicPr>
          <p:nvPr/>
        </p:nvPicPr>
        <p:blipFill rotWithShape="1">
          <a:blip r:embed="rId20" cstate="screen">
            <a:extLst>
              <a:ext uri="{28A0092B-C50C-407E-A947-70E740481C1C}">
                <a14:useLocalDpi xmlns:a14="http://schemas.microsoft.com/office/drawing/2010/main"/>
              </a:ext>
            </a:extLst>
          </a:blip>
          <a:srcRect/>
          <a:stretch/>
        </p:blipFill>
        <p:spPr bwMode="auto">
          <a:xfrm>
            <a:off x="10030429" y="3817060"/>
            <a:ext cx="1322640" cy="682533"/>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a:extLst>
              <a:ext uri="{FF2B5EF4-FFF2-40B4-BE49-F238E27FC236}">
                <a16:creationId xmlns:a16="http://schemas.microsoft.com/office/drawing/2014/main" id="{E4703307-9E1C-594B-A8B7-3300BF62B2A1}"/>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6516409" y="7455878"/>
            <a:ext cx="677317" cy="522831"/>
          </a:xfrm>
          <a:prstGeom prst="rect">
            <a:avLst/>
          </a:prstGeom>
        </p:spPr>
      </p:pic>
      <p:sp>
        <p:nvSpPr>
          <p:cNvPr id="39" name="Rounded Rectangle 38">
            <a:extLst>
              <a:ext uri="{FF2B5EF4-FFF2-40B4-BE49-F238E27FC236}">
                <a16:creationId xmlns:a16="http://schemas.microsoft.com/office/drawing/2014/main" id="{77F1B447-8ED5-FF4F-928F-72F360BBDC07}"/>
              </a:ext>
            </a:extLst>
          </p:cNvPr>
          <p:cNvSpPr/>
          <p:nvPr/>
        </p:nvSpPr>
        <p:spPr>
          <a:xfrm>
            <a:off x="3590160" y="1369412"/>
            <a:ext cx="2772860" cy="3989621"/>
          </a:xfrm>
          <a:prstGeom prst="roundRect">
            <a:avLst>
              <a:gd name="adj" fmla="val 3130"/>
            </a:avLst>
          </a:prstGeom>
          <a:noFill/>
          <a:ln w="1270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black"/>
              </a:solidFill>
            </a:endParaRPr>
          </a:p>
        </p:txBody>
      </p:sp>
      <p:sp>
        <p:nvSpPr>
          <p:cNvPr id="42" name="Round Same Side Corner Rectangle 41">
            <a:extLst>
              <a:ext uri="{FF2B5EF4-FFF2-40B4-BE49-F238E27FC236}">
                <a16:creationId xmlns:a16="http://schemas.microsoft.com/office/drawing/2014/main" id="{5637F4C9-1C20-254C-AB28-6AC452586EA3}"/>
              </a:ext>
            </a:extLst>
          </p:cNvPr>
          <p:cNvSpPr/>
          <p:nvPr/>
        </p:nvSpPr>
        <p:spPr>
          <a:xfrm>
            <a:off x="3590159" y="1369413"/>
            <a:ext cx="2772860" cy="459388"/>
          </a:xfrm>
          <a:prstGeom prst="round2SameRect">
            <a:avLst>
              <a:gd name="adj1" fmla="val 22473"/>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a:extLst>
              <a:ext uri="{FF2B5EF4-FFF2-40B4-BE49-F238E27FC236}">
                <a16:creationId xmlns:a16="http://schemas.microsoft.com/office/drawing/2014/main" id="{08192E5E-2A2D-4C4A-98AB-936F0D167599}"/>
              </a:ext>
            </a:extLst>
          </p:cNvPr>
          <p:cNvSpPr/>
          <p:nvPr/>
        </p:nvSpPr>
        <p:spPr>
          <a:xfrm>
            <a:off x="3616307" y="1447817"/>
            <a:ext cx="2475897" cy="307777"/>
          </a:xfrm>
          <a:prstGeom prst="rect">
            <a:avLst/>
          </a:prstGeom>
        </p:spPr>
        <p:txBody>
          <a:bodyPr wrap="square">
            <a:spAutoFit/>
          </a:bodyPr>
          <a:lstStyle/>
          <a:p>
            <a:r>
              <a:rPr lang="en-US" sz="1400" b="1" i="1" dirty="0">
                <a:solidFill>
                  <a:prstClr val="white"/>
                </a:solidFill>
              </a:rPr>
              <a:t>Liquidity Partners</a:t>
            </a:r>
          </a:p>
        </p:txBody>
      </p:sp>
      <p:pic>
        <p:nvPicPr>
          <p:cNvPr id="5" name="Picture 4">
            <a:extLst>
              <a:ext uri="{FF2B5EF4-FFF2-40B4-BE49-F238E27FC236}">
                <a16:creationId xmlns:a16="http://schemas.microsoft.com/office/drawing/2014/main" id="{ECB29BBA-4823-4D4A-9538-28C90EEB0EB3}"/>
              </a:ext>
            </a:extLst>
          </p:cNvPr>
          <p:cNvPicPr>
            <a:picLocks noChangeAspect="1"/>
          </p:cNvPicPr>
          <p:nvPr/>
        </p:nvPicPr>
        <p:blipFill>
          <a:blip r:embed="rId22"/>
          <a:stretch>
            <a:fillRect/>
          </a:stretch>
        </p:blipFill>
        <p:spPr>
          <a:xfrm>
            <a:off x="860131" y="4350131"/>
            <a:ext cx="1905000" cy="762000"/>
          </a:xfrm>
          <a:prstGeom prst="rect">
            <a:avLst/>
          </a:prstGeom>
        </p:spPr>
      </p:pic>
      <p:pic>
        <p:nvPicPr>
          <p:cNvPr id="12" name="Picture 11">
            <a:extLst>
              <a:ext uri="{FF2B5EF4-FFF2-40B4-BE49-F238E27FC236}">
                <a16:creationId xmlns:a16="http://schemas.microsoft.com/office/drawing/2014/main" id="{75454FDD-C497-B443-8CE4-C43BBAD9E2C1}"/>
              </a:ext>
            </a:extLst>
          </p:cNvPr>
          <p:cNvPicPr>
            <a:picLocks noChangeAspect="1"/>
          </p:cNvPicPr>
          <p:nvPr/>
        </p:nvPicPr>
        <p:blipFill rotWithShape="1">
          <a:blip r:embed="rId23" cstate="print">
            <a:extLst>
              <a:ext uri="{28A0092B-C50C-407E-A947-70E740481C1C}">
                <a14:useLocalDpi xmlns:a14="http://schemas.microsoft.com/office/drawing/2010/main"/>
              </a:ext>
            </a:extLst>
          </a:blip>
          <a:srcRect/>
          <a:stretch/>
        </p:blipFill>
        <p:spPr>
          <a:xfrm>
            <a:off x="962710" y="3669289"/>
            <a:ext cx="1560101" cy="599940"/>
          </a:xfrm>
          <a:prstGeom prst="rect">
            <a:avLst/>
          </a:prstGeom>
        </p:spPr>
      </p:pic>
    </p:spTree>
    <p:extLst>
      <p:ext uri="{BB962C8B-B14F-4D97-AF65-F5344CB8AC3E}">
        <p14:creationId xmlns:p14="http://schemas.microsoft.com/office/powerpoint/2010/main" val="32623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Custom 249">
      <a:dk1>
        <a:sysClr val="windowText" lastClr="000000"/>
      </a:dk1>
      <a:lt1>
        <a:sysClr val="window" lastClr="FFFFFF"/>
      </a:lt1>
      <a:dk2>
        <a:srgbClr val="0A1828"/>
      </a:dk2>
      <a:lt2>
        <a:srgbClr val="F2F2F2"/>
      </a:lt2>
      <a:accent1>
        <a:srgbClr val="02537C"/>
      </a:accent1>
      <a:accent2>
        <a:srgbClr val="F39F32"/>
      </a:accent2>
      <a:accent3>
        <a:srgbClr val="0A1828"/>
      </a:accent3>
      <a:accent4>
        <a:srgbClr val="0DB0B9"/>
      </a:accent4>
      <a:accent5>
        <a:srgbClr val="B1E30F"/>
      </a:accent5>
      <a:accent6>
        <a:srgbClr val="BFBFBF"/>
      </a:accent6>
      <a:hlink>
        <a:srgbClr val="02537C"/>
      </a:hlink>
      <a:folHlink>
        <a:srgbClr val="02537C"/>
      </a:folHlink>
    </a:clrScheme>
    <a:fontScheme name="Custom 173">
      <a:majorFont>
        <a:latin typeface="Open Sans Light"/>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78984</TotalTime>
  <Words>2327</Words>
  <Application>Microsoft Macintosh PowerPoint</Application>
  <PresentationFormat>Widescreen</PresentationFormat>
  <Paragraphs>334</Paragraphs>
  <Slides>19</Slides>
  <Notes>13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Arial</vt:lpstr>
      <vt:lpstr>Calibri</vt:lpstr>
      <vt:lpstr>Cambria</vt:lpstr>
      <vt:lpstr>IBM Plex Sans</vt:lpstr>
      <vt:lpstr>Open Sans</vt:lpstr>
      <vt:lpstr>Open Sans Light</vt:lpstr>
      <vt:lpstr>Oswald</vt:lpstr>
      <vt:lpstr>Oswald Light</vt:lpstr>
      <vt:lpstr>Oswald Medium</vt:lpstr>
      <vt:lpstr>Raleway</vt:lpstr>
      <vt:lpstr>Raleway Medium</vt:lpstr>
      <vt:lpstr>Raleway SemiBold</vt:lpstr>
      <vt:lpstr>Custom Design</vt:lpstr>
      <vt:lpstr>PowerPoint Presentation</vt:lpstr>
      <vt:lpstr>PowerPoint Presentation</vt:lpstr>
      <vt:lpstr>PowerPoint Presentation</vt:lpstr>
      <vt:lpstr>Access to capital is a massive, but flawed business </vt:lpstr>
      <vt:lpstr>These large markets are also riddled with inefficiencies</vt:lpstr>
      <vt:lpstr>Blockchain technologies are perfect to address these issues</vt:lpstr>
      <vt:lpstr>Blockchain based security tokens (digital securities) provide a better way to access and manage capital</vt:lpstr>
      <vt:lpstr>Securitize is an end-to-end platform and protocol for issuing, managing, and enabling liquidity for security tokens</vt:lpstr>
      <vt:lpstr>Securitize is well integrated in the ecosystem</vt:lpstr>
      <vt:lpstr>PowerPoint Presentation</vt:lpstr>
      <vt:lpstr>Case Study: SPiCE VC </vt:lpstr>
      <vt:lpstr>Case Study: AspenCoin </vt:lpstr>
      <vt:lpstr>Securitize’s Product Suite</vt:lpstr>
      <vt:lpstr>The fixed income segment is a huge a growing market ready for disruption</vt:lpstr>
      <vt:lpstr>IBM Blockchain Partnership </vt:lpstr>
      <vt:lpstr>SHIELD: Securitize Hyperledger Issuance of Electronic Loans and Debt</vt:lpstr>
      <vt:lpstr>SHIELD has the potential to revolutionize current entangled  centralized market structures</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jf@aki3.onmicrosoft.com</dc:creator>
  <cp:lastModifiedBy>Breige Tinnelly</cp:lastModifiedBy>
  <cp:revision>411</cp:revision>
  <cp:lastPrinted>2019-07-11T13:15:53Z</cp:lastPrinted>
  <dcterms:created xsi:type="dcterms:W3CDTF">2018-05-09T20:48:46Z</dcterms:created>
  <dcterms:modified xsi:type="dcterms:W3CDTF">2019-07-23T20:31:02Z</dcterms:modified>
</cp:coreProperties>
</file>