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73" r:id="rId2"/>
    <p:sldMasterId id="2147483679" r:id="rId3"/>
  </p:sldMasterIdLst>
  <p:sldIdLst>
    <p:sldId id="256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4471C4"/>
    <a:srgbClr val="3E766B"/>
    <a:srgbClr val="FF7E00"/>
    <a:srgbClr val="FF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0682C6-3FFC-41C1-94BC-7F316F27B83C}"/>
              </a:ext>
            </a:extLst>
          </p:cNvPr>
          <p:cNvSpPr txBox="1"/>
          <p:nvPr userDrawn="1"/>
        </p:nvSpPr>
        <p:spPr>
          <a:xfrm>
            <a:off x="199505" y="3416531"/>
            <a:ext cx="8670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9th Annual </a:t>
            </a:r>
            <a:r>
              <a:rPr lang="sl-SI" sz="2300" b="1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Follow The Entrepreneur</a:t>
            </a:r>
            <a:r>
              <a:rPr lang="sl-SI" sz="2300" b="1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Investor Summit </a:t>
            </a:r>
            <a:endParaRPr lang="sl-SI" sz="2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solidFill>
                  <a:srgbClr val="FF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Taormina, Sicily, Italy – 21-25 July</a:t>
            </a:r>
          </a:p>
          <a:p>
            <a:pPr algn="ctr"/>
            <a:endParaRPr lang="sl-SI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'Capital Follows Ideas; Always Has; Always Will'</a:t>
            </a:r>
          </a:p>
        </p:txBody>
      </p:sp>
    </p:spTree>
    <p:extLst>
      <p:ext uri="{BB962C8B-B14F-4D97-AF65-F5344CB8AC3E}">
        <p14:creationId xmlns:p14="http://schemas.microsoft.com/office/powerpoint/2010/main" val="163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F1C1D-9D8E-4E26-B66D-7CEC1F34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DF7DB-CE3B-4DFD-BF2B-A43B4EB2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59041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A569C-EC82-4444-B8BF-BE2130DB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2044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91DBA-046A-4127-A2EB-3F1DBA80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CB2718-C9D8-47FD-84DE-A3D819CF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6BEAA-D8F8-48B3-904A-30A756A5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B7440-81F9-46AE-98FF-01EC20DF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2BFE89-AB38-4E61-B13C-3978C675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F878BB-2F18-4FB1-9B98-1382D39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36087-7BEA-4D2A-8FFF-EF0F477AA414}" type="datetimeFigureOut">
              <a:rPr lang="en-US" smtClean="0"/>
              <a:pPr/>
              <a:t>7/15/19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11FD3-AC6F-413F-9321-E07A1082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5E4E2-CCA8-4313-88EB-6B83872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7A66D-E257-42D4-95B8-75E5950C10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5E53B-A2E0-418A-973B-68ADFB1D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004BF-8100-41D3-A8FA-EF93BD05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8F0DD9-9A58-4E2C-AEE1-1766F6F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6087-7BEA-4D2A-8FFF-EF0F477AA414}" type="datetimeFigureOut">
              <a:rPr lang="en-US" smtClean="0"/>
              <a:t>7/15/19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8FB18-60E2-4317-B6D8-264A90C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9B7B0-260E-4769-98DF-BB2AEE5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D5E47-1AE4-411E-8E2F-17F19CF9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6858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A3C62-210E-43F9-84B4-3F6A76C8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0200"/>
            <a:ext cx="6858000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2E9C3-B1E0-41EB-B4D3-ADA6E0BE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DCAB0-1BF0-4F53-BAE6-EDD5EF07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0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AE6BC9-4E55-43E4-B545-CB33AEBFF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0" y="766987"/>
            <a:ext cx="4248957" cy="184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C3C7A9-FBDA-4208-B25A-CF65A37D4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5918662"/>
            <a:ext cx="8147537" cy="5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208629-61EA-4845-B4B1-F1AAF97E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7E0357-EA5B-4399-B016-FF5C606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75B4B6-9378-4B30-9AAC-52549B513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6087-7BEA-4D2A-8FFF-EF0F477AA414}" type="datetimeFigureOut">
              <a:rPr lang="en-US" smtClean="0"/>
              <a:t>7/15/19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EEC2DA-26AF-4A7D-8029-763DFF64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32A7E-9421-4829-9992-95772BBB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66D-E257-42D4-95B8-75E5950C10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86F95F-DDC0-440C-B159-21C810A0E0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4AD0F26-8465-4DD2-B1C5-00F42C7E4E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39" y="6674478"/>
            <a:ext cx="9536281" cy="2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61A62C-2BEA-423E-A48A-DDD0FD4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C0A51B-1E02-4E73-AABD-2CF4DD1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7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E6748C7-EEBC-4DA5-A47B-7C96B64E39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717"/>
            <a:ext cx="9144000" cy="12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9.png"/><Relationship Id="rId5" Type="http://schemas.openxmlformats.org/officeDocument/2006/relationships/image" Target="../media/image10.svg"/><Relationship Id="rId6" Type="http://schemas.openxmlformats.org/officeDocument/2006/relationships/image" Target="../media/image10.png"/><Relationship Id="rId7" Type="http://schemas.openxmlformats.org/officeDocument/2006/relationships/image" Target="../media/image12.sv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tiff"/><Relationship Id="rId5" Type="http://schemas.openxmlformats.org/officeDocument/2006/relationships/image" Target="../media/image11.png"/><Relationship Id="rId6" Type="http://schemas.openxmlformats.org/officeDocument/2006/relationships/hyperlink" Target="https://www.youtube.com/watch?v=S0G6mUyIgyg&amp;feature=youtu.be" TargetMode="External"/><Relationship Id="rId7" Type="http://schemas.openxmlformats.org/officeDocument/2006/relationships/image" Target="../media/image7.png"/><Relationship Id="rId1" Type="http://schemas.openxmlformats.org/officeDocument/2006/relationships/video" Target="https://www.youtube.com/embed/S0G6mUyIgyg?feature=oembed" TargetMode="Externa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gi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6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Europe is at the Forefront of Regulation</a:t>
            </a: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A891550-4A08-F749-88BC-9E6DE7A95367}"/>
              </a:ext>
            </a:extLst>
          </p:cNvPr>
          <p:cNvGrpSpPr/>
          <p:nvPr/>
        </p:nvGrpSpPr>
        <p:grpSpPr>
          <a:xfrm>
            <a:off x="845175" y="2320554"/>
            <a:ext cx="7203392" cy="3480924"/>
            <a:chOff x="1276466" y="1925918"/>
            <a:chExt cx="8944092" cy="4322090"/>
          </a:xfrm>
        </p:grpSpPr>
        <p:pic>
          <p:nvPicPr>
            <p:cNvPr id="21" name="Shape 106" descr="Shape 106">
              <a:extLst>
                <a:ext uri="{FF2B5EF4-FFF2-40B4-BE49-F238E27FC236}">
                  <a16:creationId xmlns:a16="http://schemas.microsoft.com/office/drawing/2014/main" xmlns="" id="{106244F9-1573-5F4C-B3B6-BAFC1A9B0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6466" y="1925918"/>
              <a:ext cx="8944092" cy="4322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524C25D-C810-4C4D-A43E-5F8269738F74}"/>
                </a:ext>
              </a:extLst>
            </p:cNvPr>
            <p:cNvGrpSpPr/>
            <p:nvPr/>
          </p:nvGrpSpPr>
          <p:grpSpPr>
            <a:xfrm>
              <a:off x="2525977" y="3328303"/>
              <a:ext cx="4146373" cy="461665"/>
              <a:chOff x="2525977" y="3328303"/>
              <a:chExt cx="4146373" cy="4616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6B814B4-2594-E54B-8DF8-546613750745}"/>
                  </a:ext>
                </a:extLst>
              </p:cNvPr>
              <p:cNvSpPr txBox="1"/>
              <p:nvPr/>
            </p:nvSpPr>
            <p:spPr>
              <a:xfrm>
                <a:off x="2885103" y="3328303"/>
                <a:ext cx="3787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F786A"/>
                    </a:solidFill>
                    <a:latin typeface="Catamaran" pitchFamily="2" charset="77"/>
                    <a:cs typeface="Catamaran" pitchFamily="2" charset="77"/>
                  </a:rPr>
                  <a:t>CCPA-California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B050A4B1-8777-A54B-B6FA-20B3328212CE}"/>
                  </a:ext>
                </a:extLst>
              </p:cNvPr>
              <p:cNvSpPr/>
              <p:nvPr/>
            </p:nvSpPr>
            <p:spPr>
              <a:xfrm>
                <a:off x="2525977" y="3363364"/>
                <a:ext cx="290836" cy="296333"/>
              </a:xfrm>
              <a:prstGeom prst="ellipse">
                <a:avLst/>
              </a:prstGeom>
              <a:noFill/>
              <a:ln w="28575">
                <a:solidFill>
                  <a:srgbClr val="3F7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74472A8-0395-3042-94F5-75154C774059}"/>
                </a:ext>
              </a:extLst>
            </p:cNvPr>
            <p:cNvGrpSpPr/>
            <p:nvPr/>
          </p:nvGrpSpPr>
          <p:grpSpPr>
            <a:xfrm>
              <a:off x="4226226" y="4594756"/>
              <a:ext cx="3099373" cy="526141"/>
              <a:chOff x="4226226" y="4594756"/>
              <a:chExt cx="3099373" cy="5261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E5F03DB-CAAA-A742-81AB-45DB8CA3A961}"/>
                  </a:ext>
                </a:extLst>
              </p:cNvPr>
              <p:cNvSpPr txBox="1"/>
              <p:nvPr/>
            </p:nvSpPr>
            <p:spPr>
              <a:xfrm>
                <a:off x="4778726" y="4659232"/>
                <a:ext cx="254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F786A"/>
                    </a:solidFill>
                    <a:latin typeface="Catamaran" pitchFamily="2" charset="77"/>
                    <a:cs typeface="Catamaran" pitchFamily="2" charset="77"/>
                  </a:rPr>
                  <a:t>LDPD-Brazil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6EC5C9B0-F973-1C44-89A8-324C9A5CD47B}"/>
                  </a:ext>
                </a:extLst>
              </p:cNvPr>
              <p:cNvSpPr/>
              <p:nvPr/>
            </p:nvSpPr>
            <p:spPr>
              <a:xfrm>
                <a:off x="4226226" y="4594756"/>
                <a:ext cx="516381" cy="526141"/>
              </a:xfrm>
              <a:prstGeom prst="ellipse">
                <a:avLst/>
              </a:prstGeom>
              <a:noFill/>
              <a:ln w="28575">
                <a:solidFill>
                  <a:srgbClr val="3F7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0439AB8-726E-894A-9E36-874DA342EF79}"/>
                </a:ext>
              </a:extLst>
            </p:cNvPr>
            <p:cNvGrpSpPr/>
            <p:nvPr/>
          </p:nvGrpSpPr>
          <p:grpSpPr>
            <a:xfrm>
              <a:off x="5472377" y="2912535"/>
              <a:ext cx="4433727" cy="589118"/>
              <a:chOff x="5472377" y="2912535"/>
              <a:chExt cx="4433727" cy="58911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8D0EFC1-5EEE-5C47-A7D2-DDE35CC4A6F2}"/>
                  </a:ext>
                </a:extLst>
              </p:cNvPr>
              <p:cNvSpPr txBox="1"/>
              <p:nvPr/>
            </p:nvSpPr>
            <p:spPr>
              <a:xfrm>
                <a:off x="6118857" y="2998839"/>
                <a:ext cx="3787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F786A"/>
                    </a:solidFill>
                    <a:latin typeface="Catamaran" pitchFamily="2" charset="77"/>
                    <a:cs typeface="Catamaran" pitchFamily="2" charset="77"/>
                  </a:rPr>
                  <a:t>GDPR-Europe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4950CBF8-DD07-2745-8506-2D25713D2AB6}"/>
                  </a:ext>
                </a:extLst>
              </p:cNvPr>
              <p:cNvSpPr/>
              <p:nvPr/>
            </p:nvSpPr>
            <p:spPr>
              <a:xfrm>
                <a:off x="5472377" y="2912535"/>
                <a:ext cx="578190" cy="589118"/>
              </a:xfrm>
              <a:prstGeom prst="ellipse">
                <a:avLst/>
              </a:prstGeom>
              <a:noFill/>
              <a:ln w="28575">
                <a:solidFill>
                  <a:srgbClr val="3F7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16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26F48C-009C-F84F-B24C-54CC2CA90934}"/>
              </a:ext>
            </a:extLst>
          </p:cNvPr>
          <p:cNvSpPr/>
          <p:nvPr/>
        </p:nvSpPr>
        <p:spPr>
          <a:xfrm>
            <a:off x="346880" y="1658161"/>
            <a:ext cx="3950117" cy="3664607"/>
          </a:xfrm>
          <a:prstGeom prst="rect">
            <a:avLst/>
          </a:prstGeom>
          <a:solidFill>
            <a:srgbClr val="3E766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Legislation as a deterrent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55C052-A666-3944-9EA9-B0A1109B7B81}"/>
              </a:ext>
            </a:extLst>
          </p:cNvPr>
          <p:cNvSpPr txBox="1"/>
          <p:nvPr/>
        </p:nvSpPr>
        <p:spPr>
          <a:xfrm>
            <a:off x="568467" y="2022927"/>
            <a:ext cx="2901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E766B"/>
                </a:solidFill>
                <a:latin typeface="Catamaran SemiBold" pitchFamily="2" charset="77"/>
                <a:cs typeface="Catamaran SemiBold" pitchFamily="2" charset="77"/>
              </a:rPr>
              <a:t>Sanctions need to be</a:t>
            </a:r>
          </a:p>
          <a:p>
            <a:endParaRPr lang="en-US" sz="2000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Meaningful</a:t>
            </a:r>
          </a:p>
          <a:p>
            <a:endParaRPr lang="en-US" sz="2000" b="1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Punitive</a:t>
            </a:r>
          </a:p>
          <a:p>
            <a:endParaRPr lang="en-US" sz="2000" b="1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Enforceable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0963713-6441-1D42-927C-3568FE857C64}"/>
              </a:ext>
            </a:extLst>
          </p:cNvPr>
          <p:cNvSpPr/>
          <p:nvPr/>
        </p:nvSpPr>
        <p:spPr>
          <a:xfrm>
            <a:off x="4760746" y="1658162"/>
            <a:ext cx="3950117" cy="3664607"/>
          </a:xfrm>
          <a:prstGeom prst="rect">
            <a:avLst/>
          </a:prstGeom>
          <a:solidFill>
            <a:srgbClr val="3E766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A9777A-6B37-DA40-8ABB-EEF446714D78}"/>
              </a:ext>
            </a:extLst>
          </p:cNvPr>
          <p:cNvSpPr txBox="1"/>
          <p:nvPr/>
        </p:nvSpPr>
        <p:spPr>
          <a:xfrm>
            <a:off x="5124088" y="2478055"/>
            <a:ext cx="340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Google’s Nest Cam spied on people in their own home</a:t>
            </a:r>
            <a:b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</a:br>
            <a:endParaRPr lang="en-US" sz="1600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Google gets a fine for GDPR in January 2019 for 50 Million Euro and are still fighting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Apple has found that iPhone apps pass data to third parties, even when users are sleeping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B7F4CC-498E-B440-B109-52B62C88EF05}"/>
              </a:ext>
            </a:extLst>
          </p:cNvPr>
          <p:cNvSpPr txBox="1"/>
          <p:nvPr/>
        </p:nvSpPr>
        <p:spPr>
          <a:xfrm>
            <a:off x="5089364" y="2022927"/>
            <a:ext cx="343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786A"/>
                </a:solidFill>
                <a:latin typeface="Catamaran SemiBold" pitchFamily="2" charset="77"/>
                <a:cs typeface="Catamaran SemiBold" pitchFamily="2" charset="77"/>
              </a:rPr>
              <a:t>Data Privacy News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C1F6ACA-0B2F-1841-9659-283B80971EC6}"/>
              </a:ext>
            </a:extLst>
          </p:cNvPr>
          <p:cNvSpPr txBox="1"/>
          <p:nvPr/>
        </p:nvSpPr>
        <p:spPr>
          <a:xfrm>
            <a:off x="1211668" y="5726037"/>
            <a:ext cx="73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E5D"/>
                </a:solidFill>
                <a:latin typeface="Catamaran Medium" pitchFamily="2" charset="77"/>
                <a:cs typeface="Catamaran Medium" pitchFamily="2" charset="77"/>
              </a:rPr>
              <a:t>Facebook users should not have any “reasonable expectation of privacy”</a:t>
            </a:r>
            <a:endParaRPr lang="en-US" i="1" dirty="0">
              <a:latin typeface="Catamaran Medium" pitchFamily="2" charset="77"/>
              <a:cs typeface="Catamaran Medium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E26BAA-E00D-C84A-9597-8FBC4F5318F9}"/>
              </a:ext>
            </a:extLst>
          </p:cNvPr>
          <p:cNvSpPr txBox="1"/>
          <p:nvPr/>
        </p:nvSpPr>
        <p:spPr>
          <a:xfrm>
            <a:off x="2507280" y="6051508"/>
            <a:ext cx="354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E5D"/>
                </a:solidFill>
                <a:latin typeface="Catamaran" pitchFamily="2" charset="77"/>
              </a:rPr>
              <a:t>Attorney Orin Snyder representing Facebook in court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E26A55-AFB6-AB48-88A8-5D280173E6F9}"/>
              </a:ext>
            </a:extLst>
          </p:cNvPr>
          <p:cNvSpPr txBox="1"/>
          <p:nvPr/>
        </p:nvSpPr>
        <p:spPr>
          <a:xfrm>
            <a:off x="830294" y="5445407"/>
            <a:ext cx="2768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solidFill>
                  <a:srgbClr val="002E5D"/>
                </a:solidFill>
                <a:latin typeface="Catamaran Medium" pitchFamily="2" charset="77"/>
                <a:cs typeface="Catamaran Medium" pitchFamily="2" charset="77"/>
              </a:rPr>
              <a:t>“</a:t>
            </a:r>
            <a:endParaRPr lang="en-US" sz="8000" i="1" dirty="0">
              <a:latin typeface="Catamaran Medium" pitchFamily="2" charset="77"/>
              <a:cs typeface="Catamara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865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588812-B4E9-A444-930C-FF88B23F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4380"/>
            <a:ext cx="9162758" cy="6933979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348536" y="3184971"/>
            <a:ext cx="62808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dirty="0">
                <a:solidFill>
                  <a:srgbClr val="3F786A"/>
                </a:solidFill>
                <a:latin typeface="Metral Light" pitchFamily="2" charset="77"/>
              </a:rPr>
              <a:t>There is a real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1A4A95-86E5-BB46-B78A-87750F7CB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2" y="939268"/>
            <a:ext cx="674178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Owning Our Data Should be a Basic Human Right</a:t>
            </a: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5A1B86-7029-C649-B6D6-74DCB429CE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2579" y="1960277"/>
            <a:ext cx="2967375" cy="38397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309D1B7-D6DF-C74E-8C78-89AB6FDD4A44}"/>
              </a:ext>
            </a:extLst>
          </p:cNvPr>
          <p:cNvGrpSpPr/>
          <p:nvPr/>
        </p:nvGrpSpPr>
        <p:grpSpPr>
          <a:xfrm>
            <a:off x="3622121" y="4123645"/>
            <a:ext cx="6661199" cy="837794"/>
            <a:chOff x="4391378" y="3355187"/>
            <a:chExt cx="6661199" cy="8377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43ECB4-C99E-FA4A-B9D7-A836873E642F}"/>
                </a:ext>
              </a:extLst>
            </p:cNvPr>
            <p:cNvSpPr txBox="1"/>
            <p:nvPr/>
          </p:nvSpPr>
          <p:spPr>
            <a:xfrm>
              <a:off x="4391378" y="3355187"/>
              <a:ext cx="493468" cy="83779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en-US" sz="40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1</a:t>
              </a:r>
              <a:endParaRPr lang="uk-UA" sz="4000" b="1" dirty="0">
                <a:solidFill>
                  <a:srgbClr val="3F786A"/>
                </a:solidFill>
                <a:latin typeface="+mj-lt"/>
                <a:cs typeface="Catamaran SemiBold" pitchFamily="2" charset="7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05EC00D-A116-E149-B9A1-9448E7D024BC}"/>
                </a:ext>
              </a:extLst>
            </p:cNvPr>
            <p:cNvSpPr/>
            <p:nvPr/>
          </p:nvSpPr>
          <p:spPr>
            <a:xfrm>
              <a:off x="4877150" y="3527717"/>
              <a:ext cx="6175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We should all realize that our data is a valuable asset</a:t>
              </a:r>
              <a:endParaRPr lang="en-US" sz="1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8AB99E-F51F-E348-A4F8-67AF407CC78E}"/>
              </a:ext>
            </a:extLst>
          </p:cNvPr>
          <p:cNvGrpSpPr/>
          <p:nvPr/>
        </p:nvGrpSpPr>
        <p:grpSpPr>
          <a:xfrm>
            <a:off x="3655988" y="4809504"/>
            <a:ext cx="5019231" cy="837794"/>
            <a:chOff x="4425245" y="4661936"/>
            <a:chExt cx="5019231" cy="8377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8A23E90-353F-194F-81C9-E1E647595EF9}"/>
                </a:ext>
              </a:extLst>
            </p:cNvPr>
            <p:cNvSpPr txBox="1"/>
            <p:nvPr/>
          </p:nvSpPr>
          <p:spPr>
            <a:xfrm>
              <a:off x="4877150" y="4729617"/>
              <a:ext cx="4567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Our personal IP should be owned and protected just like any other valuable asset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97C2FE-3BB3-A940-9BFF-DA643422D67A}"/>
                </a:ext>
              </a:extLst>
            </p:cNvPr>
            <p:cNvSpPr txBox="1"/>
            <p:nvPr/>
          </p:nvSpPr>
          <p:spPr>
            <a:xfrm>
              <a:off x="4425245" y="4661936"/>
              <a:ext cx="493467" cy="83779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en-US" sz="40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2</a:t>
              </a:r>
              <a:endParaRPr lang="uk-UA" sz="4000" b="1" dirty="0">
                <a:solidFill>
                  <a:srgbClr val="3F786A"/>
                </a:solidFill>
                <a:latin typeface="+mj-lt"/>
                <a:cs typeface="Catamaran SemiBold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6453699-E26F-1449-899C-9CBD8337EB2A}"/>
              </a:ext>
            </a:extLst>
          </p:cNvPr>
          <p:cNvGrpSpPr/>
          <p:nvPr/>
        </p:nvGrpSpPr>
        <p:grpSpPr>
          <a:xfrm>
            <a:off x="3830819" y="2510102"/>
            <a:ext cx="4725353" cy="1332557"/>
            <a:chOff x="4630452" y="1977371"/>
            <a:chExt cx="6084632" cy="9733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8C57AFA-242D-1E48-A505-54C99538DFC4}"/>
                </a:ext>
              </a:extLst>
            </p:cNvPr>
            <p:cNvSpPr txBox="1"/>
            <p:nvPr/>
          </p:nvSpPr>
          <p:spPr>
            <a:xfrm>
              <a:off x="4991869" y="2140901"/>
              <a:ext cx="5393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rPr>
                <a:t>Privacy is a basic human right- </a:t>
              </a:r>
              <a:r>
                <a:rPr lang="en-US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Article 12 of the United Nations Declaration on Human Rights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5246119-89CA-5445-BAAC-9BB6843F7C2A}"/>
                </a:ext>
              </a:extLst>
            </p:cNvPr>
            <p:cNvSpPr/>
            <p:nvPr/>
          </p:nvSpPr>
          <p:spPr>
            <a:xfrm>
              <a:off x="4630452" y="1977371"/>
              <a:ext cx="6084632" cy="973393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80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2" y="939268"/>
            <a:ext cx="67417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Education on our Personal Data is a Process</a:t>
            </a: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2EB2DD1-2AD2-B14C-A184-6412040EDD1E}"/>
              </a:ext>
            </a:extLst>
          </p:cNvPr>
          <p:cNvGrpSpPr/>
          <p:nvPr/>
        </p:nvGrpSpPr>
        <p:grpSpPr>
          <a:xfrm>
            <a:off x="643670" y="2775018"/>
            <a:ext cx="2242492" cy="2431282"/>
            <a:chOff x="2432218" y="3735011"/>
            <a:chExt cx="2242492" cy="243128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D2FB5BC-2B78-864A-8996-2D98889D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2303" y="4057919"/>
              <a:ext cx="842323" cy="86024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36DB017-D69E-834F-8D6B-48A0FB7E78D1}"/>
                </a:ext>
              </a:extLst>
            </p:cNvPr>
            <p:cNvGrpSpPr/>
            <p:nvPr/>
          </p:nvGrpSpPr>
          <p:grpSpPr>
            <a:xfrm>
              <a:off x="2432218" y="3735011"/>
              <a:ext cx="2242492" cy="2431282"/>
              <a:chOff x="116316" y="2123769"/>
              <a:chExt cx="2242492" cy="243128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8A032E6-E24E-EC44-A42E-B346D2DAF1F3}"/>
                  </a:ext>
                </a:extLst>
              </p:cNvPr>
              <p:cNvSpPr txBox="1"/>
              <p:nvPr/>
            </p:nvSpPr>
            <p:spPr>
              <a:xfrm>
                <a:off x="116316" y="3816387"/>
                <a:ext cx="22424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Being better informed on how our digital footprint is created</a:t>
                </a:r>
                <a:endParaRPr lang="en-US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FC5F5F99-AEA3-284B-B97F-42FF436E254A}"/>
                  </a:ext>
                </a:extLst>
              </p:cNvPr>
              <p:cNvSpPr/>
              <p:nvPr/>
            </p:nvSpPr>
            <p:spPr>
              <a:xfrm>
                <a:off x="481885" y="2123769"/>
                <a:ext cx="1511354" cy="1511354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31B1D4-E10F-F34C-AEAC-E2175A08ED0E}"/>
              </a:ext>
            </a:extLst>
          </p:cNvPr>
          <p:cNvGrpSpPr/>
          <p:nvPr/>
        </p:nvGrpSpPr>
        <p:grpSpPr>
          <a:xfrm>
            <a:off x="3436415" y="2775018"/>
            <a:ext cx="2242800" cy="2000395"/>
            <a:chOff x="3701596" y="4197414"/>
            <a:chExt cx="2242800" cy="20003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AD2EE1B-CE4E-E64F-8226-4B5AC149B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101" y="4558712"/>
              <a:ext cx="763791" cy="81471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BE96102-EBAD-BD46-BF13-A7E4A320C640}"/>
                </a:ext>
              </a:extLst>
            </p:cNvPr>
            <p:cNvGrpSpPr/>
            <p:nvPr/>
          </p:nvGrpSpPr>
          <p:grpSpPr>
            <a:xfrm>
              <a:off x="3701596" y="4197414"/>
              <a:ext cx="2242800" cy="2000395"/>
              <a:chOff x="-602297" y="2123769"/>
              <a:chExt cx="2242800" cy="20003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89D6AE1-89C5-B24E-B375-D609CC04934D}"/>
                  </a:ext>
                </a:extLst>
              </p:cNvPr>
              <p:cNvSpPr txBox="1"/>
              <p:nvPr/>
            </p:nvSpPr>
            <p:spPr>
              <a:xfrm>
                <a:off x="-602297" y="3816387"/>
                <a:ext cx="2242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Knowing how it’s used</a:t>
                </a:r>
                <a:endParaRPr lang="en-US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F3BD2F6E-BE23-2744-96AD-DB98BA0729C7}"/>
                  </a:ext>
                </a:extLst>
              </p:cNvPr>
              <p:cNvSpPr/>
              <p:nvPr/>
            </p:nvSpPr>
            <p:spPr>
              <a:xfrm>
                <a:off x="-236574" y="2123769"/>
                <a:ext cx="1511354" cy="1511354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3E43F26-FF0C-1C4E-B520-268B383997BF}"/>
              </a:ext>
            </a:extLst>
          </p:cNvPr>
          <p:cNvGrpSpPr/>
          <p:nvPr/>
        </p:nvGrpSpPr>
        <p:grpSpPr>
          <a:xfrm>
            <a:off x="6250131" y="2775018"/>
            <a:ext cx="2242800" cy="2215838"/>
            <a:chOff x="8520317" y="4441314"/>
            <a:chExt cx="2242800" cy="221583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8850DB8-E1C4-EA4A-B021-64EB3004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0825" y="4778111"/>
              <a:ext cx="634687" cy="83778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101FBC7-96E3-354A-945E-56333C7AAE4D}"/>
                </a:ext>
              </a:extLst>
            </p:cNvPr>
            <p:cNvGrpSpPr/>
            <p:nvPr/>
          </p:nvGrpSpPr>
          <p:grpSpPr>
            <a:xfrm>
              <a:off x="8520317" y="4441314"/>
              <a:ext cx="2242800" cy="2215838"/>
              <a:chOff x="1094585" y="2123769"/>
              <a:chExt cx="2242800" cy="221583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BD68BF2-8FF4-7B47-BF0C-C40E90B99E8E}"/>
                  </a:ext>
                </a:extLst>
              </p:cNvPr>
              <p:cNvSpPr txBox="1"/>
              <p:nvPr/>
            </p:nvSpPr>
            <p:spPr>
              <a:xfrm>
                <a:off x="1094585" y="3816387"/>
                <a:ext cx="224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Managing our own data proactively = Data Hygiene</a:t>
                </a:r>
                <a:endParaRPr lang="en-US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337DEF2C-ED01-4E44-A571-88DA9D8E55CD}"/>
                  </a:ext>
                </a:extLst>
              </p:cNvPr>
              <p:cNvSpPr/>
              <p:nvPr/>
            </p:nvSpPr>
            <p:spPr>
              <a:xfrm>
                <a:off x="1447621" y="2123769"/>
                <a:ext cx="1511354" cy="1511354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6358589-3308-C645-AF67-33E9D5824B04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>
          <a:xfrm>
            <a:off x="2520593" y="3530695"/>
            <a:ext cx="12815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A9FC259-E43F-F74D-A1E7-8CA818FA2B48}"/>
              </a:ext>
            </a:extLst>
          </p:cNvPr>
          <p:cNvCxnSpPr>
            <a:cxnSpLocks/>
          </p:cNvCxnSpPr>
          <p:nvPr/>
        </p:nvCxnSpPr>
        <p:spPr>
          <a:xfrm>
            <a:off x="5313492" y="3512647"/>
            <a:ext cx="12815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2" y="939268"/>
            <a:ext cx="674178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Corporate Obligations on Consumer Rights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3712474-E639-0A4A-8375-EBD3BC98B1CC}"/>
              </a:ext>
            </a:extLst>
          </p:cNvPr>
          <p:cNvGrpSpPr/>
          <p:nvPr/>
        </p:nvGrpSpPr>
        <p:grpSpPr>
          <a:xfrm>
            <a:off x="814675" y="4686409"/>
            <a:ext cx="7686000" cy="1099752"/>
            <a:chOff x="1805275" y="4501352"/>
            <a:chExt cx="7686000" cy="1099752"/>
          </a:xfrm>
        </p:grpSpPr>
        <p:sp>
          <p:nvSpPr>
            <p:cNvPr id="36" name="Round Same Side Corner Rectangle 35">
              <a:extLst>
                <a:ext uri="{FF2B5EF4-FFF2-40B4-BE49-F238E27FC236}">
                  <a16:creationId xmlns:a16="http://schemas.microsoft.com/office/drawing/2014/main" xmlns="" id="{C87BF9EF-AE56-4244-BE7A-4F8973FD8FD0}"/>
                </a:ext>
              </a:extLst>
            </p:cNvPr>
            <p:cNvSpPr/>
            <p:nvPr/>
          </p:nvSpPr>
          <p:spPr>
            <a:xfrm rot="5400000">
              <a:off x="5375676" y="1485505"/>
              <a:ext cx="1090800" cy="7140398"/>
            </a:xfrm>
            <a:prstGeom prst="round2SameRect">
              <a:avLst/>
            </a:prstGeom>
            <a:solidFill>
              <a:srgbClr val="4A6DA8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24CC432A-13B0-7448-A7F8-69C80BF827F5}"/>
                </a:ext>
              </a:extLst>
            </p:cNvPr>
            <p:cNvSpPr/>
            <p:nvPr/>
          </p:nvSpPr>
          <p:spPr>
            <a:xfrm>
              <a:off x="1805275" y="4501352"/>
              <a:ext cx="1091206" cy="1091206"/>
            </a:xfrm>
            <a:prstGeom prst="ellipse">
              <a:avLst/>
            </a:prstGeom>
            <a:solidFill>
              <a:srgbClr val="4A6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6032AC21-DD0C-374B-9F84-66C3B75BB388}"/>
                </a:ext>
              </a:extLst>
            </p:cNvPr>
            <p:cNvSpPr/>
            <p:nvPr/>
          </p:nvSpPr>
          <p:spPr>
            <a:xfrm>
              <a:off x="3039614" y="5322113"/>
              <a:ext cx="32966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Source: CEO of the Identity Thief Resource center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CCAF41F-7AC8-5147-8B8D-764E7ED1A4E1}"/>
                </a:ext>
              </a:extLst>
            </p:cNvPr>
            <p:cNvSpPr txBox="1"/>
            <p:nvPr/>
          </p:nvSpPr>
          <p:spPr>
            <a:xfrm>
              <a:off x="1914565" y="4687011"/>
              <a:ext cx="690817" cy="84414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Catamaran SemiBold" pitchFamily="2" charset="77"/>
                  <a:cs typeface="Catamaran SemiBold" pitchFamily="2" charset="77"/>
                </a:rPr>
                <a:t>3</a:t>
              </a:r>
              <a:endParaRPr lang="uk-UA" sz="5400" b="1" dirty="0">
                <a:solidFill>
                  <a:schemeClr val="bg1"/>
                </a:solidFill>
                <a:latin typeface="+mj-lt"/>
                <a:cs typeface="Catamaran SemiBold" pitchFamily="2" charset="77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CC3831B-D422-2B40-8BBC-FA45517C775F}"/>
                </a:ext>
              </a:extLst>
            </p:cNvPr>
            <p:cNvSpPr/>
            <p:nvPr/>
          </p:nvSpPr>
          <p:spPr>
            <a:xfrm>
              <a:off x="3039614" y="4649162"/>
              <a:ext cx="62737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Publicly disclose detailed information about data breaches more frequently</a:t>
              </a:r>
              <a:endParaRPr lang="en-US" sz="20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3DB56EC-3473-E641-A2E4-83FC12F2CBF7}"/>
              </a:ext>
            </a:extLst>
          </p:cNvPr>
          <p:cNvGrpSpPr/>
          <p:nvPr/>
        </p:nvGrpSpPr>
        <p:grpSpPr>
          <a:xfrm>
            <a:off x="814674" y="2175204"/>
            <a:ext cx="7654813" cy="1097604"/>
            <a:chOff x="1805274" y="1990147"/>
            <a:chExt cx="7654813" cy="1097604"/>
          </a:xfrm>
        </p:grpSpPr>
        <p:sp>
          <p:nvSpPr>
            <p:cNvPr id="42" name="Round Same Side Corner Rectangle 41">
              <a:extLst>
                <a:ext uri="{FF2B5EF4-FFF2-40B4-BE49-F238E27FC236}">
                  <a16:creationId xmlns:a16="http://schemas.microsoft.com/office/drawing/2014/main" xmlns="" id="{8C68E561-F3C3-464B-927E-98FF0943CDC7}"/>
                </a:ext>
              </a:extLst>
            </p:cNvPr>
            <p:cNvSpPr/>
            <p:nvPr/>
          </p:nvSpPr>
          <p:spPr>
            <a:xfrm rot="5400000">
              <a:off x="5344488" y="-1027848"/>
              <a:ext cx="1090800" cy="7140398"/>
            </a:xfrm>
            <a:prstGeom prst="round2SameRect">
              <a:avLst/>
            </a:prstGeom>
            <a:solidFill>
              <a:srgbClr val="4A6DA8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F332C21-67E8-5F42-93C8-80970D12572D}"/>
                </a:ext>
              </a:extLst>
            </p:cNvPr>
            <p:cNvSpPr txBox="1"/>
            <p:nvPr/>
          </p:nvSpPr>
          <p:spPr>
            <a:xfrm>
              <a:off x="3039614" y="2360853"/>
              <a:ext cx="6085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Tell consumers what data they are collecting from them</a:t>
              </a:r>
              <a:endParaRPr lang="en-US" sz="20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E6322CC-1FC8-8B43-ACCB-65488CBFAA4B}"/>
                </a:ext>
              </a:extLst>
            </p:cNvPr>
            <p:cNvSpPr/>
            <p:nvPr/>
          </p:nvSpPr>
          <p:spPr>
            <a:xfrm>
              <a:off x="1805274" y="1990147"/>
              <a:ext cx="1091206" cy="1091206"/>
            </a:xfrm>
            <a:prstGeom prst="ellipse">
              <a:avLst/>
            </a:prstGeom>
            <a:solidFill>
              <a:srgbClr val="4A6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E3035ED-E1E7-564C-B50B-7B524778F09C}"/>
                </a:ext>
              </a:extLst>
            </p:cNvPr>
            <p:cNvSpPr txBox="1"/>
            <p:nvPr/>
          </p:nvSpPr>
          <p:spPr>
            <a:xfrm>
              <a:off x="1846831" y="2171064"/>
              <a:ext cx="690817" cy="84414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Catamaran SemiBold" pitchFamily="2" charset="77"/>
                  <a:cs typeface="Catamaran SemiBold" pitchFamily="2" charset="77"/>
                </a:rPr>
                <a:t>1</a:t>
              </a:r>
              <a:endParaRPr lang="uk-UA" sz="5400" b="1" dirty="0">
                <a:solidFill>
                  <a:schemeClr val="bg1"/>
                </a:solidFill>
                <a:latin typeface="+mj-lt"/>
                <a:cs typeface="Catamaran SemiBold" pitchFamily="2" charset="77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5BD88DF-F68E-5E4C-83AE-881AFB0319FC}"/>
              </a:ext>
            </a:extLst>
          </p:cNvPr>
          <p:cNvGrpSpPr/>
          <p:nvPr/>
        </p:nvGrpSpPr>
        <p:grpSpPr>
          <a:xfrm>
            <a:off x="814674" y="3431848"/>
            <a:ext cx="7654813" cy="1104001"/>
            <a:chOff x="1805274" y="3246791"/>
            <a:chExt cx="7654813" cy="1104001"/>
          </a:xfrm>
        </p:grpSpPr>
        <p:sp>
          <p:nvSpPr>
            <p:cNvPr id="47" name="Round Same Side Corner Rectangle 46">
              <a:extLst>
                <a:ext uri="{FF2B5EF4-FFF2-40B4-BE49-F238E27FC236}">
                  <a16:creationId xmlns:a16="http://schemas.microsoft.com/office/drawing/2014/main" xmlns="" id="{D56A9448-DC79-1A40-8B7F-9855FA95BB05}"/>
                </a:ext>
              </a:extLst>
            </p:cNvPr>
            <p:cNvSpPr/>
            <p:nvPr/>
          </p:nvSpPr>
          <p:spPr>
            <a:xfrm rot="5400000">
              <a:off x="5344488" y="235193"/>
              <a:ext cx="1090800" cy="7140398"/>
            </a:xfrm>
            <a:prstGeom prst="round2SameRect">
              <a:avLst/>
            </a:prstGeom>
            <a:solidFill>
              <a:srgbClr val="3F786A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9365D0C-5F5F-9D48-8F4F-9B41A7D28A2E}"/>
                </a:ext>
              </a:extLst>
            </p:cNvPr>
            <p:cNvSpPr txBox="1"/>
            <p:nvPr/>
          </p:nvSpPr>
          <p:spPr>
            <a:xfrm>
              <a:off x="3039614" y="3457843"/>
              <a:ext cx="5482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Re-evaluate the types of data they collect and for </a:t>
              </a:r>
            </a:p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how long</a:t>
              </a:r>
              <a:endParaRPr lang="en-US" sz="20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4DB93E0-D64D-D143-A9AB-AC17AAD9DEC7}"/>
                </a:ext>
              </a:extLst>
            </p:cNvPr>
            <p:cNvSpPr/>
            <p:nvPr/>
          </p:nvSpPr>
          <p:spPr>
            <a:xfrm>
              <a:off x="1805274" y="3246791"/>
              <a:ext cx="1091206" cy="1091206"/>
            </a:xfrm>
            <a:prstGeom prst="ellipse">
              <a:avLst/>
            </a:prstGeom>
            <a:solidFill>
              <a:srgbClr val="3F7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056AFA5-234E-A641-A96E-4054E50801D0}"/>
                </a:ext>
              </a:extLst>
            </p:cNvPr>
            <p:cNvSpPr txBox="1"/>
            <p:nvPr/>
          </p:nvSpPr>
          <p:spPr>
            <a:xfrm>
              <a:off x="1892551" y="3427708"/>
              <a:ext cx="690817" cy="84414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Catamaran SemiBold" pitchFamily="2" charset="77"/>
                  <a:cs typeface="Catamaran SemiBold" pitchFamily="2" charset="77"/>
                </a:rPr>
                <a:t>2</a:t>
              </a:r>
              <a:endParaRPr lang="uk-UA" sz="5400" b="1" dirty="0">
                <a:solidFill>
                  <a:schemeClr val="bg1"/>
                </a:solidFill>
                <a:latin typeface="+mj-lt"/>
                <a:cs typeface="Catamaran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04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2" y="939268"/>
            <a:ext cx="674178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Personal Data Vault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15376D-8DE6-964D-955B-3EEC2F08E1EC}"/>
              </a:ext>
            </a:extLst>
          </p:cNvPr>
          <p:cNvGrpSpPr/>
          <p:nvPr/>
        </p:nvGrpSpPr>
        <p:grpSpPr>
          <a:xfrm>
            <a:off x="6547543" y="1923260"/>
            <a:ext cx="2237049" cy="4017244"/>
            <a:chOff x="6678172" y="1901488"/>
            <a:chExt cx="2237049" cy="401724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045B86A-504E-334C-9057-77BA50DB8C03}"/>
                </a:ext>
              </a:extLst>
            </p:cNvPr>
            <p:cNvGrpSpPr/>
            <p:nvPr/>
          </p:nvGrpSpPr>
          <p:grpSpPr>
            <a:xfrm>
              <a:off x="6678172" y="1901488"/>
              <a:ext cx="2237049" cy="1871770"/>
              <a:chOff x="9253651" y="1165012"/>
              <a:chExt cx="2237049" cy="187177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11DEE63-C021-CC41-B823-39817E51B25A}"/>
                  </a:ext>
                </a:extLst>
              </p:cNvPr>
              <p:cNvSpPr/>
              <p:nvPr/>
            </p:nvSpPr>
            <p:spPr>
              <a:xfrm>
                <a:off x="9253651" y="1921738"/>
                <a:ext cx="22370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Indexed digital </a:t>
                </a:r>
              </a:p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footprint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3E8F5B5E-CC4D-6F4A-9306-802968539AFE}"/>
                  </a:ext>
                </a:extLst>
              </p:cNvPr>
              <p:cNvSpPr/>
              <p:nvPr/>
            </p:nvSpPr>
            <p:spPr>
              <a:xfrm>
                <a:off x="9425884" y="1165012"/>
                <a:ext cx="1871770" cy="1871770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94ECA46-24EB-F546-9621-137BD1F85D3E}"/>
                </a:ext>
              </a:extLst>
            </p:cNvPr>
            <p:cNvGrpSpPr/>
            <p:nvPr/>
          </p:nvGrpSpPr>
          <p:grpSpPr>
            <a:xfrm>
              <a:off x="6793365" y="4046962"/>
              <a:ext cx="2006662" cy="1871770"/>
              <a:chOff x="8861727" y="3321190"/>
              <a:chExt cx="2006662" cy="187177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5D4CF6F-FD5F-734F-B9AF-049E2FDBBD97}"/>
                  </a:ext>
                </a:extLst>
              </p:cNvPr>
              <p:cNvSpPr txBox="1"/>
              <p:nvPr/>
            </p:nvSpPr>
            <p:spPr>
              <a:xfrm>
                <a:off x="8861727" y="4027781"/>
                <a:ext cx="20066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Monetization </a:t>
                </a:r>
              </a:p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value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3E7E1C0C-2031-7B48-8DD2-36B5B34B5A14}"/>
                  </a:ext>
                </a:extLst>
              </p:cNvPr>
              <p:cNvSpPr/>
              <p:nvPr/>
            </p:nvSpPr>
            <p:spPr>
              <a:xfrm>
                <a:off x="8929173" y="3321190"/>
                <a:ext cx="1871770" cy="1871770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237A050-99DA-AA43-B211-58DB7D2F2A81}"/>
              </a:ext>
            </a:extLst>
          </p:cNvPr>
          <p:cNvGrpSpPr/>
          <p:nvPr/>
        </p:nvGrpSpPr>
        <p:grpSpPr>
          <a:xfrm>
            <a:off x="609187" y="1912374"/>
            <a:ext cx="1871770" cy="4017244"/>
            <a:chOff x="739816" y="1901488"/>
            <a:chExt cx="1871770" cy="401724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0318CCE-520B-3A45-A430-39D488718BBE}"/>
                </a:ext>
              </a:extLst>
            </p:cNvPr>
            <p:cNvGrpSpPr/>
            <p:nvPr/>
          </p:nvGrpSpPr>
          <p:grpSpPr>
            <a:xfrm>
              <a:off x="739816" y="1901488"/>
              <a:ext cx="1871770" cy="1871770"/>
              <a:chOff x="973264" y="1880582"/>
              <a:chExt cx="1871770" cy="18717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3D6DD37E-5452-CB4C-96E2-AC36D84F2C9E}"/>
                  </a:ext>
                </a:extLst>
              </p:cNvPr>
              <p:cNvSpPr/>
              <p:nvPr/>
            </p:nvSpPr>
            <p:spPr>
              <a:xfrm>
                <a:off x="973264" y="2521693"/>
                <a:ext cx="18717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Personal data as a “property right” of ownership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89A2166D-AF31-4E4B-9E57-12B0BF86BCF0}"/>
                  </a:ext>
                </a:extLst>
              </p:cNvPr>
              <p:cNvSpPr/>
              <p:nvPr/>
            </p:nvSpPr>
            <p:spPr>
              <a:xfrm>
                <a:off x="973264" y="1880582"/>
                <a:ext cx="1871770" cy="1871770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F7878D3-D755-8E45-86CF-807DE631D542}"/>
                </a:ext>
              </a:extLst>
            </p:cNvPr>
            <p:cNvGrpSpPr/>
            <p:nvPr/>
          </p:nvGrpSpPr>
          <p:grpSpPr>
            <a:xfrm>
              <a:off x="739816" y="4046962"/>
              <a:ext cx="1871770" cy="1871770"/>
              <a:chOff x="1165175" y="4544760"/>
              <a:chExt cx="1871770" cy="187177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750EA19-4AA3-174F-9498-E3FEDA611DB1}"/>
                  </a:ext>
                </a:extLst>
              </p:cNvPr>
              <p:cNvSpPr/>
              <p:nvPr/>
            </p:nvSpPr>
            <p:spPr>
              <a:xfrm>
                <a:off x="1306214" y="4943335"/>
                <a:ext cx="1615044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Data dashboard – one shot view of our indexed data available at our fingertips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8573EDE-6834-7249-BC5C-E86AE70D37E6}"/>
                  </a:ext>
                </a:extLst>
              </p:cNvPr>
              <p:cNvSpPr/>
              <p:nvPr/>
            </p:nvSpPr>
            <p:spPr>
              <a:xfrm>
                <a:off x="1165175" y="4544760"/>
                <a:ext cx="1871770" cy="1871770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9D8802B-5853-9646-81A5-FCE0C40740AB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2480957" y="4991981"/>
            <a:ext cx="725659" cy="1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F264C09-5049-3842-9DEF-56BFC6A49330}"/>
              </a:ext>
            </a:extLst>
          </p:cNvPr>
          <p:cNvCxnSpPr>
            <a:cxnSpLocks/>
          </p:cNvCxnSpPr>
          <p:nvPr/>
        </p:nvCxnSpPr>
        <p:spPr>
          <a:xfrm>
            <a:off x="6171789" y="5036935"/>
            <a:ext cx="5562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5CAD3B8B-441F-1541-BA28-B7CEF5DF34BF}"/>
              </a:ext>
            </a:extLst>
          </p:cNvPr>
          <p:cNvCxnSpPr>
            <a:cxnSpLocks/>
          </p:cNvCxnSpPr>
          <p:nvPr/>
        </p:nvCxnSpPr>
        <p:spPr>
          <a:xfrm>
            <a:off x="6179523" y="2859145"/>
            <a:ext cx="513035" cy="0"/>
          </a:xfrm>
          <a:prstGeom prst="line">
            <a:avLst/>
          </a:prstGeom>
          <a:ln w="38100">
            <a:solidFill>
              <a:srgbClr val="447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2DE1F55-8B5E-934C-B585-29F8977043FB}"/>
              </a:ext>
            </a:extLst>
          </p:cNvPr>
          <p:cNvCxnSpPr>
            <a:cxnSpLocks/>
          </p:cNvCxnSpPr>
          <p:nvPr/>
        </p:nvCxnSpPr>
        <p:spPr>
          <a:xfrm>
            <a:off x="2480957" y="2848259"/>
            <a:ext cx="5130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CBBE3E-B10E-4541-AEFF-828833423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63" y="2494109"/>
            <a:ext cx="3381151" cy="2819562"/>
          </a:xfrm>
          <a:prstGeom prst="rect">
            <a:avLst/>
          </a:prstGeom>
          <a:ln w="38100">
            <a:solidFill>
              <a:srgbClr val="4471C4"/>
            </a:solidFill>
          </a:ln>
        </p:spPr>
      </p:pic>
    </p:spTree>
    <p:extLst>
      <p:ext uri="{BB962C8B-B14F-4D97-AF65-F5344CB8AC3E}">
        <p14:creationId xmlns:p14="http://schemas.microsoft.com/office/powerpoint/2010/main" val="100530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BAEF3-B98B-6B4C-902F-77DD3234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0A0F16-161E-2742-A0ED-01AFC0AF364D}"/>
              </a:ext>
            </a:extLst>
          </p:cNvPr>
          <p:cNvGrpSpPr/>
          <p:nvPr/>
        </p:nvGrpSpPr>
        <p:grpSpPr>
          <a:xfrm>
            <a:off x="363353" y="3070014"/>
            <a:ext cx="10311955" cy="1017294"/>
            <a:chOff x="497623" y="2652727"/>
            <a:chExt cx="10311955" cy="1017294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xmlns="" id="{EC3F50E6-BCDE-0B4E-AF83-BC104F472BF8}"/>
                </a:ext>
              </a:extLst>
            </p:cNvPr>
            <p:cNvSpPr txBox="1"/>
            <p:nvPr/>
          </p:nvSpPr>
          <p:spPr>
            <a:xfrm>
              <a:off x="497623" y="2652727"/>
              <a:ext cx="10311955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3600">
                  <a:solidFill>
                    <a:srgbClr val="092337"/>
                  </a:solidFill>
                  <a:latin typeface="Metral DemiBold"/>
                  <a:ea typeface="Metral DemiBold"/>
                  <a:cs typeface="Metral DemiBold"/>
                  <a:sym typeface="Metral DemiBold"/>
                </a:defRPr>
              </a:lvl1pPr>
            </a:lstStyle>
            <a:p>
              <a:pPr>
                <a:defRPr b="1">
                  <a:latin typeface="Metral"/>
                  <a:ea typeface="Metral"/>
                  <a:cs typeface="Metral"/>
                  <a:sym typeface="Metral"/>
                </a:defRPr>
              </a:pPr>
              <a:r>
                <a:rPr lang="en-GB" sz="5400" dirty="0">
                  <a:solidFill>
                    <a:srgbClr val="002E5D"/>
                  </a:solidFill>
                  <a:latin typeface="Metral Light" pitchFamily="2" charset="77"/>
                  <a:sym typeface="Metral DemiBold"/>
                </a:rPr>
                <a:t>Thank You</a:t>
              </a:r>
              <a:endParaRPr sz="5400" dirty="0">
                <a:solidFill>
                  <a:srgbClr val="002E5D"/>
                </a:solidFill>
                <a:latin typeface="Metral Light" pitchFamily="2" charset="77"/>
                <a:sym typeface="Metral DemiBold"/>
              </a:endParaRP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xmlns="" id="{C026786B-61CE-4E4D-9A80-7FD4C4712946}"/>
                </a:ext>
              </a:extLst>
            </p:cNvPr>
            <p:cNvSpPr/>
            <p:nvPr/>
          </p:nvSpPr>
          <p:spPr>
            <a:xfrm flipV="1">
              <a:off x="566447" y="3634021"/>
              <a:ext cx="2540645" cy="36000"/>
            </a:xfrm>
            <a:prstGeom prst="rect">
              <a:avLst/>
            </a:prstGeom>
            <a:solidFill>
              <a:srgbClr val="002E5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3F786A"/>
                  </a:solidFill>
                </a:defRPr>
              </a:pPr>
              <a:endParaRPr dirty="0"/>
            </a:p>
          </p:txBody>
        </p:sp>
      </p:grpSp>
      <p:pic>
        <p:nvPicPr>
          <p:cNvPr id="4" name="Picture 14" descr="Picture 14">
            <a:extLst>
              <a:ext uri="{FF2B5EF4-FFF2-40B4-BE49-F238E27FC236}">
                <a16:creationId xmlns:a16="http://schemas.microsoft.com/office/drawing/2014/main" xmlns="" id="{B7FB5057-2A19-AD4C-BC18-0488D0A2B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353" y="228188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4D0015-86B0-E541-97D7-A9E376E3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C840EB55-2C91-BE48-9316-D2CC30392041}"/>
              </a:ext>
            </a:extLst>
          </p:cNvPr>
          <p:cNvSpPr txBox="1">
            <a:spLocks/>
          </p:cNvSpPr>
          <p:nvPr/>
        </p:nvSpPr>
        <p:spPr>
          <a:xfrm>
            <a:off x="432177" y="4779425"/>
            <a:ext cx="4593383" cy="11629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2E5D"/>
                </a:solidFill>
                <a:latin typeface="Metral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786A"/>
                </a:solidFill>
                <a:sym typeface="Metral DemiBold"/>
              </a:rPr>
              <a:t>Media Contact</a:t>
            </a:r>
            <a:r>
              <a:rPr lang="en-US" sz="1800" dirty="0">
                <a:solidFill>
                  <a:srgbClr val="3F786A"/>
                </a:solidFill>
                <a:sym typeface="Metral DemiBold"/>
              </a:rPr>
              <a:t/>
            </a:r>
            <a:br>
              <a:rPr lang="en-US" sz="1800" dirty="0">
                <a:solidFill>
                  <a:srgbClr val="3F786A"/>
                </a:solidFill>
                <a:sym typeface="Metral DemiBold"/>
              </a:rPr>
            </a:br>
            <a:r>
              <a:rPr lang="en-US" sz="1800" dirty="0">
                <a:solidFill>
                  <a:srgbClr val="3F786A"/>
                </a:solidFill>
                <a:sym typeface="Metral DemiBold"/>
              </a:rPr>
              <a:t>media@equiis.com</a:t>
            </a:r>
            <a:br>
              <a:rPr lang="en-US" sz="1800" dirty="0">
                <a:solidFill>
                  <a:srgbClr val="3F786A"/>
                </a:solidFill>
                <a:sym typeface="Metral DemiBold"/>
              </a:rPr>
            </a:br>
            <a:r>
              <a:rPr lang="en-US" sz="1800" dirty="0">
                <a:solidFill>
                  <a:srgbClr val="3F786A"/>
                </a:solidFill>
                <a:sym typeface="Metral DemiBold"/>
              </a:rPr>
              <a:t>equiis.com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565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BAEF3-B98B-6B4C-902F-77DD3234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-1232452" y="-157441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0A0F16-161E-2742-A0ED-01AFC0AF364D}"/>
              </a:ext>
            </a:extLst>
          </p:cNvPr>
          <p:cNvGrpSpPr/>
          <p:nvPr/>
        </p:nvGrpSpPr>
        <p:grpSpPr>
          <a:xfrm>
            <a:off x="347149" y="2809895"/>
            <a:ext cx="10311955" cy="1017294"/>
            <a:chOff x="347149" y="2652727"/>
            <a:chExt cx="10311955" cy="1017294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xmlns="" id="{EC3F50E6-BCDE-0B4E-AF83-BC104F472BF8}"/>
                </a:ext>
              </a:extLst>
            </p:cNvPr>
            <p:cNvSpPr txBox="1"/>
            <p:nvPr/>
          </p:nvSpPr>
          <p:spPr>
            <a:xfrm>
              <a:off x="347149" y="2652727"/>
              <a:ext cx="10311955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3600">
                  <a:solidFill>
                    <a:srgbClr val="092337"/>
                  </a:solidFill>
                  <a:latin typeface="Metral DemiBold"/>
                  <a:ea typeface="Metral DemiBold"/>
                  <a:cs typeface="Metral DemiBold"/>
                  <a:sym typeface="Metral DemiBold"/>
                </a:defRPr>
              </a:lvl1pPr>
            </a:lstStyle>
            <a:p>
              <a:pPr>
                <a:defRPr b="1">
                  <a:latin typeface="Metral"/>
                  <a:ea typeface="Metral"/>
                  <a:cs typeface="Metral"/>
                  <a:sym typeface="Metral"/>
                </a:defRPr>
              </a:pPr>
              <a:r>
                <a:rPr lang="en-GB" sz="5400" dirty="0">
                  <a:solidFill>
                    <a:srgbClr val="002E5D"/>
                  </a:solidFill>
                  <a:latin typeface="Metral Light" pitchFamily="2" charset="77"/>
                  <a:sym typeface="Metral DemiBold"/>
                </a:rPr>
                <a:t>Future of Privacy</a:t>
              </a:r>
              <a:endParaRPr sz="5400" dirty="0">
                <a:solidFill>
                  <a:srgbClr val="002E5D"/>
                </a:solidFill>
                <a:latin typeface="Metral Light" pitchFamily="2" charset="77"/>
                <a:sym typeface="Metral DemiBold"/>
              </a:endParaRP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xmlns="" id="{C026786B-61CE-4E4D-9A80-7FD4C4712946}"/>
                </a:ext>
              </a:extLst>
            </p:cNvPr>
            <p:cNvSpPr/>
            <p:nvPr/>
          </p:nvSpPr>
          <p:spPr>
            <a:xfrm flipV="1">
              <a:off x="415973" y="3634021"/>
              <a:ext cx="2540645" cy="36000"/>
            </a:xfrm>
            <a:prstGeom prst="rect">
              <a:avLst/>
            </a:prstGeom>
            <a:solidFill>
              <a:srgbClr val="002E5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3F786A"/>
                  </a:solidFill>
                </a:defRPr>
              </a:pPr>
              <a:endParaRPr dirty="0"/>
            </a:p>
          </p:txBody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98031586-8570-F040-BE7A-58BC81630CD6}"/>
              </a:ext>
            </a:extLst>
          </p:cNvPr>
          <p:cNvSpPr txBox="1"/>
          <p:nvPr/>
        </p:nvSpPr>
        <p:spPr>
          <a:xfrm>
            <a:off x="405120" y="5356945"/>
            <a:ext cx="1017430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dirty="0">
                <a:solidFill>
                  <a:srgbClr val="3F786A"/>
                </a:solidFill>
                <a:latin typeface="Metral Light" pitchFamily="2" charset="77"/>
                <a:sym typeface="Metral DemiBold"/>
              </a:rPr>
              <a:t>Derek G. Roga</a:t>
            </a:r>
            <a:endParaRPr dirty="0">
              <a:solidFill>
                <a:srgbClr val="3F786A"/>
              </a:solidFill>
              <a:latin typeface="Metral Light" pitchFamily="2" charset="77"/>
              <a:sym typeface="Metral DemiBold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89E16139-4A9D-9C4B-9605-38BA1FFCCF71}"/>
              </a:ext>
            </a:extLst>
          </p:cNvPr>
          <p:cNvSpPr txBox="1"/>
          <p:nvPr/>
        </p:nvSpPr>
        <p:spPr>
          <a:xfrm>
            <a:off x="415394" y="5973397"/>
            <a:ext cx="10174308" cy="400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3F786A"/>
                </a:solidFill>
                <a:latin typeface="Metral Light" pitchFamily="2" charset="77"/>
                <a:sym typeface="Metral DemiBold"/>
              </a:rPr>
              <a:t>Founder and CEO, EQUIIS Technologies</a:t>
            </a:r>
            <a:endParaRPr sz="2000" dirty="0">
              <a:solidFill>
                <a:srgbClr val="3F786A"/>
              </a:solidFill>
              <a:latin typeface="Metral Light" pitchFamily="2" charset="77"/>
              <a:sym typeface="Metral DemiBold"/>
            </a:endParaRPr>
          </a:p>
        </p:txBody>
      </p:sp>
      <p:pic>
        <p:nvPicPr>
          <p:cNvPr id="4" name="Picture 14" descr="Picture 14">
            <a:extLst>
              <a:ext uri="{FF2B5EF4-FFF2-40B4-BE49-F238E27FC236}">
                <a16:creationId xmlns:a16="http://schemas.microsoft.com/office/drawing/2014/main" xmlns="" id="{B7FB5057-2A19-AD4C-BC18-0488D0A2B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DF1529-32A5-0940-9A3F-780680112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4D0015-86B0-E541-97D7-A9E376E3F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FC3C0-E03F-374A-932B-D3FBF463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2357" cy="6679096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348536" y="2828836"/>
            <a:ext cx="628086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dirty="0">
                <a:solidFill>
                  <a:srgbClr val="3F786A"/>
                </a:solidFill>
                <a:latin typeface="Metral Light" pitchFamily="2" charset="77"/>
              </a:rPr>
              <a:t>Our Personal Data Has Been Compromised</a:t>
            </a:r>
            <a:endParaRPr dirty="0">
              <a:solidFill>
                <a:srgbClr val="3F786A"/>
              </a:solidFill>
              <a:latin typeface="Metral Light" pitchFamily="2" charset="77"/>
              <a:sym typeface="Metral D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1A4A95-86E5-BB46-B78A-87750F7CB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Our Data is Compromised</a:t>
            </a:r>
            <a:endParaRPr sz="2000" dirty="0">
              <a:solidFill>
                <a:srgbClr val="002E5D"/>
              </a:solidFill>
              <a:latin typeface="Metral Light" pitchFamily="2" charset="77"/>
              <a:sym typeface="Metral D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55DE7C8-738D-F447-9A7B-10AE22AB1BBC}"/>
              </a:ext>
            </a:extLst>
          </p:cNvPr>
          <p:cNvGrpSpPr/>
          <p:nvPr/>
        </p:nvGrpSpPr>
        <p:grpSpPr>
          <a:xfrm>
            <a:off x="1013094" y="2648120"/>
            <a:ext cx="2073600" cy="2635886"/>
            <a:chOff x="1166498" y="2123769"/>
            <a:chExt cx="2073600" cy="2635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DDAE3D4-6B1A-D341-B62A-D3AF4D6B4CCE}"/>
                </a:ext>
              </a:extLst>
            </p:cNvPr>
            <p:cNvSpPr txBox="1"/>
            <p:nvPr/>
          </p:nvSpPr>
          <p:spPr>
            <a:xfrm>
              <a:off x="1166498" y="3805548"/>
              <a:ext cx="207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Digital Footprint - </a:t>
              </a:r>
              <a:r>
                <a:rPr lang="en-GB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Everything we do online, actively and passively, leaves a digital trace</a:t>
              </a:r>
              <a:endParaRPr lang="en-US" sz="14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988E5D6-D639-3C4B-97D7-BBAE603CAD4E}"/>
                </a:ext>
              </a:extLst>
            </p:cNvPr>
            <p:cNvGrpSpPr/>
            <p:nvPr/>
          </p:nvGrpSpPr>
          <p:grpSpPr>
            <a:xfrm>
              <a:off x="1447621" y="2123769"/>
              <a:ext cx="1511354" cy="1511354"/>
              <a:chOff x="1436382" y="2123769"/>
              <a:chExt cx="1511354" cy="1511354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xmlns="" id="{378CE8A4-A870-7242-91AC-553D26DEC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11330" y="2445064"/>
                <a:ext cx="983936" cy="983936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AAAB5DE7-33C7-1D44-BF09-A45100AC42AB}"/>
                  </a:ext>
                </a:extLst>
              </p:cNvPr>
              <p:cNvSpPr/>
              <p:nvPr/>
            </p:nvSpPr>
            <p:spPr>
              <a:xfrm>
                <a:off x="1436382" y="2123769"/>
                <a:ext cx="1511354" cy="1511354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060F686-CF9E-0740-AD38-00BE383CD70B}"/>
              </a:ext>
            </a:extLst>
          </p:cNvPr>
          <p:cNvGrpSpPr/>
          <p:nvPr/>
        </p:nvGrpSpPr>
        <p:grpSpPr>
          <a:xfrm>
            <a:off x="6089737" y="2648120"/>
            <a:ext cx="2073600" cy="2840914"/>
            <a:chOff x="5097482" y="2123769"/>
            <a:chExt cx="2073600" cy="2840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E7F267C-AC44-9F49-8045-0B8B1365D6EE}"/>
                </a:ext>
              </a:extLst>
            </p:cNvPr>
            <p:cNvSpPr/>
            <p:nvPr/>
          </p:nvSpPr>
          <p:spPr>
            <a:xfrm>
              <a:off x="5097482" y="3795132"/>
              <a:ext cx="20736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Third Parties</a:t>
              </a:r>
              <a:r>
                <a:rPr lang="en-GB" sz="1400" b="1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 </a:t>
              </a:r>
              <a:r>
                <a:rPr lang="en-GB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are accessing our data; most times legally, but often times, without our knowledge</a:t>
              </a:r>
              <a:endParaRPr lang="en-US" sz="14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65AC0B6-21C5-0D48-AD07-A09B85309ED6}"/>
                </a:ext>
              </a:extLst>
            </p:cNvPr>
            <p:cNvGrpSpPr/>
            <p:nvPr/>
          </p:nvGrpSpPr>
          <p:grpSpPr>
            <a:xfrm>
              <a:off x="5340323" y="2123769"/>
              <a:ext cx="1511354" cy="1511354"/>
              <a:chOff x="5356193" y="2123769"/>
              <a:chExt cx="1511354" cy="1511354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xmlns="" id="{847D6A25-AC80-B548-9E93-BE48E3135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619902" y="2416974"/>
                <a:ext cx="983936" cy="983936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B7A62303-C110-2049-8C77-598C2FB4EAA4}"/>
                  </a:ext>
                </a:extLst>
              </p:cNvPr>
              <p:cNvSpPr/>
              <p:nvPr/>
            </p:nvSpPr>
            <p:spPr>
              <a:xfrm>
                <a:off x="5356193" y="2123769"/>
                <a:ext cx="1511354" cy="1511354"/>
              </a:xfrm>
              <a:prstGeom prst="ellipse">
                <a:avLst/>
              </a:prstGeom>
              <a:noFill/>
              <a:ln w="38100">
                <a:solidFill>
                  <a:srgbClr val="4A6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B77BF61-4E18-CF4C-A200-9FB58E1CD03E}"/>
              </a:ext>
            </a:extLst>
          </p:cNvPr>
          <p:cNvGrpSpPr/>
          <p:nvPr/>
        </p:nvGrpSpPr>
        <p:grpSpPr>
          <a:xfrm>
            <a:off x="3287414" y="2137894"/>
            <a:ext cx="2531806" cy="2531806"/>
            <a:chOff x="8875062" y="1794388"/>
            <a:chExt cx="2531806" cy="25318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4A2B094-B1B8-344B-8942-6BC174103F01}"/>
                </a:ext>
              </a:extLst>
            </p:cNvPr>
            <p:cNvSpPr/>
            <p:nvPr/>
          </p:nvSpPr>
          <p:spPr>
            <a:xfrm>
              <a:off x="8875062" y="1794388"/>
              <a:ext cx="2531806" cy="2531806"/>
            </a:xfrm>
            <a:prstGeom prst="ellipse">
              <a:avLst/>
            </a:prstGeom>
            <a:noFill/>
            <a:ln w="38100">
              <a:solidFill>
                <a:srgbClr val="4A6D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29CE82-E49C-994A-8329-52384ADA319B}"/>
                </a:ext>
              </a:extLst>
            </p:cNvPr>
            <p:cNvSpPr txBox="1"/>
            <p:nvPr/>
          </p:nvSpPr>
          <p:spPr>
            <a:xfrm>
              <a:off x="9286404" y="2499455"/>
              <a:ext cx="17091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Is this </a:t>
              </a:r>
            </a:p>
            <a:p>
              <a:pPr algn="ctr"/>
              <a:r>
                <a:rPr lang="en-US" sz="3600" b="1" dirty="0">
                  <a:solidFill>
                    <a:srgbClr val="3F786A"/>
                  </a:solidFill>
                  <a:latin typeface="Catamaran SemiBold" pitchFamily="2" charset="77"/>
                  <a:cs typeface="Catamaran SemiBold" pitchFamily="2" charset="77"/>
                </a:rPr>
                <a:t>ethical?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B56754-9E2B-DE41-BB78-37FBB84A2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So Who </a:t>
            </a:r>
            <a:r>
              <a:rPr lang="en-US" sz="2000" dirty="0">
                <a:solidFill>
                  <a:srgbClr val="002E5D"/>
                </a:solidFill>
                <a:latin typeface="Metral"/>
              </a:rPr>
              <a:t>Really</a:t>
            </a: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 is Big Brother?</a:t>
            </a:r>
            <a:endParaRPr sz="2000" dirty="0">
              <a:solidFill>
                <a:srgbClr val="002E5D"/>
              </a:solidFill>
              <a:latin typeface="Metral Light" pitchFamily="2" charset="77"/>
              <a:sym typeface="Metral D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" name="Online Media 4" descr="Google is tracking you. Even when you're in Airplane Mode">
            <a:hlinkClick r:id="" action="ppaction://media"/>
            <a:extLst>
              <a:ext uri="{FF2B5EF4-FFF2-40B4-BE49-F238E27FC236}">
                <a16:creationId xmlns:a16="http://schemas.microsoft.com/office/drawing/2014/main" xmlns="" id="{49FBA1AE-315E-B748-8F3F-CBDAD9E13601}"/>
              </a:ext>
            </a:extLst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5"/>
          <a:stretch>
            <a:fillRect/>
          </a:stretch>
        </p:blipFill>
        <p:spPr>
          <a:xfrm>
            <a:off x="1611095" y="1968108"/>
            <a:ext cx="6096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1B77BAA-0F28-A742-B93D-9356DB76F757}"/>
              </a:ext>
            </a:extLst>
          </p:cNvPr>
          <p:cNvSpPr/>
          <p:nvPr/>
        </p:nvSpPr>
        <p:spPr>
          <a:xfrm>
            <a:off x="1511079" y="547839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Catamaran" pitchFamily="2" charset="77"/>
                <a:cs typeface="Catamaran" pitchFamily="2" charset="77"/>
                <a:hlinkClick r:id="rId6"/>
              </a:rPr>
              <a:t>https://www.youtube.com/watch?v=S0G6mUyIgyg&amp;feature=youtu.be</a:t>
            </a:r>
            <a:endParaRPr lang="en-US" sz="1100" dirty="0">
              <a:latin typeface="Catamaran" pitchFamily="2" charset="77"/>
              <a:cs typeface="Catamaran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Big Tech Uses our Data to Make Billions</a:t>
            </a:r>
            <a:endParaRPr sz="2000" dirty="0">
              <a:solidFill>
                <a:srgbClr val="002E5D"/>
              </a:solidFill>
              <a:latin typeface="Metral Light" pitchFamily="2" charset="77"/>
              <a:sym typeface="Metral D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FA2233-F54A-AF46-AB54-5C608EFBE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60D0C53-1C88-684E-9EEF-B6187A5588A5}"/>
              </a:ext>
            </a:extLst>
          </p:cNvPr>
          <p:cNvGrpSpPr/>
          <p:nvPr/>
        </p:nvGrpSpPr>
        <p:grpSpPr>
          <a:xfrm>
            <a:off x="437317" y="2432169"/>
            <a:ext cx="8400380" cy="2895203"/>
            <a:chOff x="331301" y="2432169"/>
            <a:chExt cx="8400380" cy="289520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A25E2E3-FF39-BB4A-94DD-0A7878534E5C}"/>
                </a:ext>
              </a:extLst>
            </p:cNvPr>
            <p:cNvGrpSpPr/>
            <p:nvPr/>
          </p:nvGrpSpPr>
          <p:grpSpPr>
            <a:xfrm>
              <a:off x="2003781" y="2432169"/>
              <a:ext cx="2053989" cy="2472783"/>
              <a:chOff x="1515104" y="2246640"/>
              <a:chExt cx="2053989" cy="247278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7280968-3774-6B48-B7EE-8655EF9936A6}"/>
                  </a:ext>
                </a:extLst>
              </p:cNvPr>
              <p:cNvSpPr txBox="1"/>
              <p:nvPr/>
            </p:nvSpPr>
            <p:spPr>
              <a:xfrm>
                <a:off x="1515104" y="3386137"/>
                <a:ext cx="2053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$5 Billion</a:t>
                </a:r>
                <a:endParaRPr lang="en-US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8940A87C-A60D-924E-BA72-381A203C76AF}"/>
                  </a:ext>
                </a:extLst>
              </p:cNvPr>
              <p:cNvGrpSpPr/>
              <p:nvPr/>
            </p:nvGrpSpPr>
            <p:grpSpPr>
              <a:xfrm>
                <a:off x="2005340" y="2246640"/>
                <a:ext cx="1073516" cy="1073516"/>
                <a:chOff x="2884291" y="2242354"/>
                <a:chExt cx="1480668" cy="1480668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B4D2D7F1-5128-3A42-A432-57561C3DAF6C}"/>
                    </a:ext>
                  </a:extLst>
                </p:cNvPr>
                <p:cNvSpPr/>
                <p:nvPr/>
              </p:nvSpPr>
              <p:spPr>
                <a:xfrm>
                  <a:off x="2884291" y="2242354"/>
                  <a:ext cx="1480668" cy="14806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xmlns="" id="{E771CE06-A90B-BF42-879B-CA22C5E58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83038" y="253775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D194DE8-FF7E-8B49-AFF5-C5D1994B6F95}"/>
                  </a:ext>
                </a:extLst>
              </p:cNvPr>
              <p:cNvSpPr txBox="1"/>
              <p:nvPr/>
            </p:nvSpPr>
            <p:spPr>
              <a:xfrm>
                <a:off x="1648885" y="4350091"/>
                <a:ext cx="1786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$4 per user</a:t>
                </a:r>
                <a:endParaRPr lang="en-US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5F08D44-9BE1-7C4E-A2CE-75B5E2D54C75}"/>
                </a:ext>
              </a:extLst>
            </p:cNvPr>
            <p:cNvCxnSpPr>
              <a:cxnSpLocks/>
            </p:cNvCxnSpPr>
            <p:nvPr/>
          </p:nvCxnSpPr>
          <p:spPr>
            <a:xfrm>
              <a:off x="331301" y="4317048"/>
              <a:ext cx="8195711" cy="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CBB4508-0EC9-7341-9394-292D50116D9D}"/>
                </a:ext>
              </a:extLst>
            </p:cNvPr>
            <p:cNvSpPr txBox="1"/>
            <p:nvPr/>
          </p:nvSpPr>
          <p:spPr>
            <a:xfrm>
              <a:off x="526394" y="3527922"/>
              <a:ext cx="1554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E5D"/>
                  </a:solidFill>
                  <a:latin typeface="Catamaran SemiBold" pitchFamily="2" charset="77"/>
                  <a:cs typeface="Catamaran SemiBold" pitchFamily="2" charset="77"/>
                </a:rPr>
                <a:t>Estimated Revenue </a:t>
              </a:r>
              <a:endParaRPr lang="en-US" sz="1400" b="1" dirty="0">
                <a:solidFill>
                  <a:srgbClr val="002E5D"/>
                </a:solidFill>
                <a:latin typeface="Catamaran SemiBold" pitchFamily="2" charset="77"/>
                <a:cs typeface="Catamaran SemiBold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E16B7A1-DA2D-154A-AF2F-78721E47545E}"/>
                </a:ext>
              </a:extLst>
            </p:cNvPr>
            <p:cNvSpPr txBox="1"/>
            <p:nvPr/>
          </p:nvSpPr>
          <p:spPr>
            <a:xfrm>
              <a:off x="515230" y="4530050"/>
              <a:ext cx="1002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E5D"/>
                  </a:solidFill>
                  <a:latin typeface="Catamaran SemiBold" pitchFamily="2" charset="77"/>
                  <a:cs typeface="Catamaran SemiBold" pitchFamily="2" charset="77"/>
                </a:rPr>
                <a:t>Per user</a:t>
              </a:r>
              <a:endParaRPr lang="en-US" sz="1400" b="1" dirty="0">
                <a:solidFill>
                  <a:srgbClr val="002E5D"/>
                </a:solidFill>
                <a:latin typeface="Catamaran SemiBold" pitchFamily="2" charset="77"/>
                <a:cs typeface="Catamaran SemiBold" pitchFamily="2" charset="77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3283366-B2EA-EA41-AB2A-97F013869F92}"/>
                </a:ext>
              </a:extLst>
            </p:cNvPr>
            <p:cNvGrpSpPr/>
            <p:nvPr/>
          </p:nvGrpSpPr>
          <p:grpSpPr>
            <a:xfrm>
              <a:off x="4055826" y="2522838"/>
              <a:ext cx="2382944" cy="2382114"/>
              <a:chOff x="4016899" y="2337309"/>
              <a:chExt cx="2382944" cy="238211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CB1977F-AC2E-6944-B2F5-FE49EEAE3417}"/>
                  </a:ext>
                </a:extLst>
              </p:cNvPr>
              <p:cNvSpPr txBox="1"/>
              <p:nvPr/>
            </p:nvSpPr>
            <p:spPr>
              <a:xfrm>
                <a:off x="4016899" y="3386137"/>
                <a:ext cx="2382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$36.33 Billion </a:t>
                </a:r>
                <a:r>
                  <a:rPr lang="en-GB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(Q1/2019)</a:t>
                </a:r>
                <a:endParaRPr lang="en-US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9A32718-5A03-834E-AD5D-D30585EA68AF}"/>
                  </a:ext>
                </a:extLst>
              </p:cNvPr>
              <p:cNvSpPr txBox="1"/>
              <p:nvPr/>
            </p:nvSpPr>
            <p:spPr>
              <a:xfrm>
                <a:off x="4114417" y="4350091"/>
                <a:ext cx="218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$58.08 per user </a:t>
                </a:r>
                <a:endParaRPr lang="en-US" b="1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7A1FEF09-28A9-A34C-AAA3-7170A8E6D6F0}"/>
                  </a:ext>
                </a:extLst>
              </p:cNvPr>
              <p:cNvGrpSpPr/>
              <p:nvPr/>
            </p:nvGrpSpPr>
            <p:grpSpPr>
              <a:xfrm>
                <a:off x="4762282" y="2337309"/>
                <a:ext cx="892179" cy="892179"/>
                <a:chOff x="4921435" y="2207630"/>
                <a:chExt cx="1480668" cy="1480668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C78C7A67-1035-A84D-8C3E-063282A964D3}"/>
                    </a:ext>
                  </a:extLst>
                </p:cNvPr>
                <p:cNvSpPr/>
                <p:nvPr/>
              </p:nvSpPr>
              <p:spPr>
                <a:xfrm>
                  <a:off x="4921435" y="2207630"/>
                  <a:ext cx="1480668" cy="14806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xmlns="" id="{1914589E-8B49-484A-8A26-AE9BE7721B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2633" y="2443939"/>
                  <a:ext cx="1052087" cy="10197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6AAE588-8DB1-9E45-ADC2-4073C07D851F}"/>
                </a:ext>
              </a:extLst>
            </p:cNvPr>
            <p:cNvGrpSpPr/>
            <p:nvPr/>
          </p:nvGrpSpPr>
          <p:grpSpPr>
            <a:xfrm>
              <a:off x="6436828" y="2507640"/>
              <a:ext cx="2294853" cy="2397312"/>
              <a:chOff x="6847649" y="2322111"/>
              <a:chExt cx="2294853" cy="23973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1E30970-B4BF-694A-A29A-2CB67799CB13}"/>
                  </a:ext>
                </a:extLst>
              </p:cNvPr>
              <p:cNvSpPr txBox="1"/>
              <p:nvPr/>
            </p:nvSpPr>
            <p:spPr>
              <a:xfrm>
                <a:off x="6847649" y="3386137"/>
                <a:ext cx="22948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$14.9 Billion </a:t>
                </a:r>
                <a:r>
                  <a:rPr lang="en-GB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(Q1/2019)</a:t>
                </a:r>
                <a:endParaRPr lang="en-US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BDB83B2-9702-6446-B3FA-2D893FFEC3E8}"/>
                  </a:ext>
                </a:extLst>
              </p:cNvPr>
              <p:cNvSpPr txBox="1"/>
              <p:nvPr/>
            </p:nvSpPr>
            <p:spPr>
              <a:xfrm>
                <a:off x="6901121" y="4350091"/>
                <a:ext cx="218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2E5D"/>
                    </a:solidFill>
                    <a:latin typeface="Catamaran" pitchFamily="2" charset="77"/>
                    <a:cs typeface="Catamaran" pitchFamily="2" charset="77"/>
                  </a:rPr>
                  <a:t>$7.37 per user</a:t>
                </a:r>
                <a:endParaRPr lang="en-US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FBE1701D-9D4B-9449-89CF-2464361E50B5}"/>
                  </a:ext>
                </a:extLst>
              </p:cNvPr>
              <p:cNvGrpSpPr/>
              <p:nvPr/>
            </p:nvGrpSpPr>
            <p:grpSpPr>
              <a:xfrm>
                <a:off x="7533788" y="2322111"/>
                <a:ext cx="922574" cy="922574"/>
                <a:chOff x="7826681" y="2080308"/>
                <a:chExt cx="1480668" cy="1480668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D9DC3FFD-AA46-1341-BDEB-5059D1DA7807}"/>
                    </a:ext>
                  </a:extLst>
                </p:cNvPr>
                <p:cNvSpPr/>
                <p:nvPr/>
              </p:nvSpPr>
              <p:spPr>
                <a:xfrm>
                  <a:off x="7826681" y="2080308"/>
                  <a:ext cx="1480668" cy="14806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xmlns="" id="{99F8D41A-ABB9-874C-8923-479A45E4E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53055" y="2406682"/>
                  <a:ext cx="827921" cy="82792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11CC8F84-7585-C04E-8677-EF164DF84875}"/>
                </a:ext>
              </a:extLst>
            </p:cNvPr>
            <p:cNvCxnSpPr>
              <a:cxnSpLocks/>
            </p:cNvCxnSpPr>
            <p:nvPr/>
          </p:nvCxnSpPr>
          <p:spPr>
            <a:xfrm>
              <a:off x="4056798" y="2447367"/>
              <a:ext cx="0" cy="288000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A929FBB-89E0-A74C-93DC-E488678EB18F}"/>
                </a:ext>
              </a:extLst>
            </p:cNvPr>
            <p:cNvCxnSpPr>
              <a:cxnSpLocks/>
            </p:cNvCxnSpPr>
            <p:nvPr/>
          </p:nvCxnSpPr>
          <p:spPr>
            <a:xfrm>
              <a:off x="6437798" y="2435792"/>
              <a:ext cx="0" cy="288000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CBD16CE-8A4F-1A4C-817A-382CCF69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004753" y="2447367"/>
              <a:ext cx="0" cy="288000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68B603-CC71-B247-A9DB-C4BCD82AC07B}"/>
              </a:ext>
            </a:extLst>
          </p:cNvPr>
          <p:cNvSpPr txBox="1"/>
          <p:nvPr/>
        </p:nvSpPr>
        <p:spPr>
          <a:xfrm>
            <a:off x="279503" y="6296858"/>
            <a:ext cx="377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Sources: Forbes, Business Insider, investor.fb, Motley Fool</a:t>
            </a:r>
          </a:p>
        </p:txBody>
      </p:sp>
    </p:spTree>
    <p:extLst>
      <p:ext uri="{BB962C8B-B14F-4D97-AF65-F5344CB8AC3E}">
        <p14:creationId xmlns:p14="http://schemas.microsoft.com/office/powerpoint/2010/main" val="268025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Our Changing Sentiments Regarding Trust in Corporations</a:t>
            </a: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FA2233-F54A-AF46-AB54-5C608EFBE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C9C386-A30D-E440-B407-1CEDC838ED81}"/>
              </a:ext>
            </a:extLst>
          </p:cNvPr>
          <p:cNvGrpSpPr/>
          <p:nvPr/>
        </p:nvGrpSpPr>
        <p:grpSpPr>
          <a:xfrm>
            <a:off x="309491" y="2023998"/>
            <a:ext cx="5560368" cy="2056274"/>
            <a:chOff x="1444876" y="1960045"/>
            <a:chExt cx="5942923" cy="205627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2B12A61-0B03-174F-A0CC-4416FB48BE46}"/>
                </a:ext>
              </a:extLst>
            </p:cNvPr>
            <p:cNvSpPr/>
            <p:nvPr/>
          </p:nvSpPr>
          <p:spPr>
            <a:xfrm>
              <a:off x="1444876" y="1960045"/>
              <a:ext cx="5853185" cy="2056274"/>
            </a:xfrm>
            <a:prstGeom prst="rect">
              <a:avLst/>
            </a:prstGeom>
            <a:solidFill>
              <a:srgbClr val="3E766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987996A5-FEA6-1440-ADCB-592BF8C0BB5F}"/>
                </a:ext>
              </a:extLst>
            </p:cNvPr>
            <p:cNvSpPr txBox="1"/>
            <p:nvPr/>
          </p:nvSpPr>
          <p:spPr>
            <a:xfrm>
              <a:off x="1593150" y="2826007"/>
              <a:ext cx="288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E5D"/>
                  </a:solidFill>
                  <a:latin typeface="Catamaran SemiBold" pitchFamily="2" charset="77"/>
                  <a:cs typeface="Catamaran SemiBold" pitchFamily="2" charset="77"/>
                </a:rPr>
                <a:t>64% </a:t>
              </a:r>
            </a:p>
            <a:p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cannot name a single company that they trust to handle their data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341CFCE-EDCE-534C-97FC-E9E7B144312F}"/>
                </a:ext>
              </a:extLst>
            </p:cNvPr>
            <p:cNvSpPr txBox="1"/>
            <p:nvPr/>
          </p:nvSpPr>
          <p:spPr>
            <a:xfrm>
              <a:off x="4505335" y="2789712"/>
              <a:ext cx="28824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E5D"/>
                  </a:solidFill>
                  <a:latin typeface="Catamaran SemiBold" pitchFamily="2" charset="77"/>
                  <a:cs typeface="Catamaran SemiBold" pitchFamily="2" charset="77"/>
                </a:rPr>
                <a:t>25% </a:t>
              </a:r>
            </a:p>
            <a:p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of customers won’t share any of their personal information with organizations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5EACE2E-48C5-AF47-9E44-826C0B8BFEBE}"/>
                </a:ext>
              </a:extLst>
            </p:cNvPr>
            <p:cNvGrpSpPr/>
            <p:nvPr/>
          </p:nvGrpSpPr>
          <p:grpSpPr>
            <a:xfrm>
              <a:off x="1593150" y="2196212"/>
              <a:ext cx="2936907" cy="387158"/>
              <a:chOff x="184253" y="2134770"/>
              <a:chExt cx="2936907" cy="38715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0E1753A-5FB4-8F4D-B5C2-079CC4DCA4A8}"/>
                  </a:ext>
                </a:extLst>
              </p:cNvPr>
              <p:cNvSpPr txBox="1"/>
              <p:nvPr/>
            </p:nvSpPr>
            <p:spPr>
              <a:xfrm>
                <a:off x="184253" y="2134770"/>
                <a:ext cx="293690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b="1" dirty="0">
                    <a:solidFill>
                      <a:srgbClr val="3F786A"/>
                    </a:solidFill>
                    <a:latin typeface="Catamaran SemiBold" pitchFamily="2" charset="77"/>
                    <a:cs typeface="Catamaran" pitchFamily="2" charset="77"/>
                  </a:rPr>
                  <a:t>Mistrust in Big Corporations</a:t>
                </a:r>
                <a:endParaRPr lang="en-US" sz="1700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xmlns="" id="{8E278C32-6D28-464D-A9B4-E90FAE572CB8}"/>
                  </a:ext>
                </a:extLst>
              </p:cNvPr>
              <p:cNvSpPr/>
              <p:nvPr/>
            </p:nvSpPr>
            <p:spPr>
              <a:xfrm>
                <a:off x="278293" y="2476209"/>
                <a:ext cx="1061882" cy="45719"/>
              </a:xfrm>
              <a:prstGeom prst="rect">
                <a:avLst/>
              </a:prstGeom>
              <a:solidFill>
                <a:srgbClr val="3E766B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>
                    <a:solidFill>
                      <a:srgbClr val="3F786A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ECE69C6-CBB9-E440-AB5A-410CF12378EC}"/>
              </a:ext>
            </a:extLst>
          </p:cNvPr>
          <p:cNvGrpSpPr/>
          <p:nvPr/>
        </p:nvGrpSpPr>
        <p:grpSpPr>
          <a:xfrm>
            <a:off x="309490" y="4269934"/>
            <a:ext cx="5476407" cy="2056274"/>
            <a:chOff x="1423915" y="4205981"/>
            <a:chExt cx="5853185" cy="205627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263F63A9-8432-2648-B8DF-A12A268707EA}"/>
                </a:ext>
              </a:extLst>
            </p:cNvPr>
            <p:cNvSpPr/>
            <p:nvPr/>
          </p:nvSpPr>
          <p:spPr>
            <a:xfrm>
              <a:off x="1423915" y="4205981"/>
              <a:ext cx="5853185" cy="2056274"/>
            </a:xfrm>
            <a:prstGeom prst="rect">
              <a:avLst/>
            </a:prstGeom>
            <a:solidFill>
              <a:srgbClr val="002E5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9EB496E-BD90-524D-8772-42E91EC77EA8}"/>
                </a:ext>
              </a:extLst>
            </p:cNvPr>
            <p:cNvSpPr txBox="1"/>
            <p:nvPr/>
          </p:nvSpPr>
          <p:spPr>
            <a:xfrm>
              <a:off x="1649793" y="5193267"/>
              <a:ext cx="29900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Over</a:t>
              </a:r>
              <a:r>
                <a:rPr lang="en-US" sz="14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 </a:t>
              </a:r>
            </a:p>
            <a:p>
              <a:r>
                <a:rPr lang="en-US" sz="2800" b="1" dirty="0">
                  <a:solidFill>
                    <a:srgbClr val="002E5D"/>
                  </a:solidFill>
                  <a:latin typeface="Catamaran SemiBold" pitchFamily="2" charset="77"/>
                  <a:cs typeface="Catamaran SemiBold" pitchFamily="2" charset="77"/>
                </a:rPr>
                <a:t>87 million </a:t>
              </a:r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people affected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936D26-AED0-2A4E-8D90-C176E46E2DDF}"/>
                </a:ext>
              </a:extLst>
            </p:cNvPr>
            <p:cNvSpPr txBox="1"/>
            <p:nvPr/>
          </p:nvSpPr>
          <p:spPr>
            <a:xfrm>
              <a:off x="4505336" y="5239360"/>
              <a:ext cx="2678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Full ramifications on the U.S presidential election and Brexit are still unknown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B873712-A2BB-E04E-94F4-6162FC381612}"/>
                </a:ext>
              </a:extLst>
            </p:cNvPr>
            <p:cNvGrpSpPr/>
            <p:nvPr/>
          </p:nvGrpSpPr>
          <p:grpSpPr>
            <a:xfrm>
              <a:off x="1611693" y="4507184"/>
              <a:ext cx="2252579" cy="382393"/>
              <a:chOff x="1306893" y="4686799"/>
              <a:chExt cx="2252579" cy="38239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FA1F66E-A6C3-6444-8FB3-61BB558B8346}"/>
                  </a:ext>
                </a:extLst>
              </p:cNvPr>
              <p:cNvSpPr txBox="1"/>
              <p:nvPr/>
            </p:nvSpPr>
            <p:spPr>
              <a:xfrm>
                <a:off x="1306893" y="4686799"/>
                <a:ext cx="225257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700" b="1" dirty="0">
                    <a:solidFill>
                      <a:srgbClr val="3F786A"/>
                    </a:solidFill>
                    <a:latin typeface="Catamaran SemiBold" pitchFamily="2" charset="77"/>
                    <a:cs typeface="Catamaran" pitchFamily="2" charset="77"/>
                  </a:rPr>
                  <a:t>Cambridge Analytica</a:t>
                </a:r>
                <a:endParaRPr lang="en-US" sz="1700" dirty="0">
                  <a:solidFill>
                    <a:srgbClr val="3F786A"/>
                  </a:solidFill>
                  <a:latin typeface="Catamaran" pitchFamily="2" charset="77"/>
                  <a:cs typeface="Catamaran" pitchFamily="2" charset="77"/>
                </a:endParaRPr>
              </a:p>
            </p:txBody>
          </p:sp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xmlns="" id="{0832E0D4-19D7-4244-9832-933708F4D07A}"/>
                  </a:ext>
                </a:extLst>
              </p:cNvPr>
              <p:cNvSpPr/>
              <p:nvPr/>
            </p:nvSpPr>
            <p:spPr>
              <a:xfrm>
                <a:off x="1438825" y="5023473"/>
                <a:ext cx="1061882" cy="45719"/>
              </a:xfrm>
              <a:prstGeom prst="rect">
                <a:avLst/>
              </a:prstGeom>
              <a:solidFill>
                <a:srgbClr val="3E766B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>
                    <a:solidFill>
                      <a:srgbClr val="3F786A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501C344-8B54-F64D-8B6B-06965CDAA1DD}"/>
              </a:ext>
            </a:extLst>
          </p:cNvPr>
          <p:cNvSpPr txBox="1"/>
          <p:nvPr/>
        </p:nvSpPr>
        <p:spPr>
          <a:xfrm>
            <a:off x="6348840" y="2016484"/>
            <a:ext cx="343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786A"/>
                </a:solidFill>
                <a:latin typeface="Catamaran SemiBold" pitchFamily="2" charset="77"/>
                <a:cs typeface="Catamaran SemiBold" pitchFamily="2" charset="77"/>
              </a:rPr>
              <a:t>Recent Data Breaches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E6E3D4-AF1F-C740-AD4D-FD658960D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71" y="4068447"/>
            <a:ext cx="635740" cy="38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536A07-ED19-454B-92C5-4A76F99F4A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0" b="22927"/>
          <a:stretch/>
        </p:blipFill>
        <p:spPr>
          <a:xfrm>
            <a:off x="7019832" y="2465551"/>
            <a:ext cx="1041819" cy="51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D1DFF1-891F-7E49-A3E6-4FF2A25A8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96" y="5259522"/>
            <a:ext cx="439292" cy="4392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89F637-507D-474A-A151-7F2A9E5D3CE6}"/>
              </a:ext>
            </a:extLst>
          </p:cNvPr>
          <p:cNvSpPr txBox="1"/>
          <p:nvPr/>
        </p:nvSpPr>
        <p:spPr>
          <a:xfrm>
            <a:off x="6376777" y="4494193"/>
            <a:ext cx="2767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Marriott- 500,000 passport numbers were stolen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4D0D96-D149-7043-AD4F-BD14C98DD5D4}"/>
              </a:ext>
            </a:extLst>
          </p:cNvPr>
          <p:cNvSpPr txBox="1"/>
          <p:nvPr/>
        </p:nvSpPr>
        <p:spPr>
          <a:xfrm>
            <a:off x="6376777" y="5473005"/>
            <a:ext cx="2767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E5D"/>
              </a:solidFill>
              <a:latin typeface="Catamaran" pitchFamily="2" charset="77"/>
              <a:cs typeface="Catamaran" pitchFamily="2" charset="77"/>
            </a:endParaRPr>
          </a:p>
          <a:p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Facebook-540 million accounts exposed on Amazon Cloud Servers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963DDE-3AC0-564A-B871-EA7447B85854}"/>
              </a:ext>
            </a:extLst>
          </p:cNvPr>
          <p:cNvSpPr txBox="1"/>
          <p:nvPr/>
        </p:nvSpPr>
        <p:spPr>
          <a:xfrm>
            <a:off x="6315064" y="3073205"/>
            <a:ext cx="233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British Airways-Hackers stole 429,000 credit card records from customers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13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666521-0900-CA4C-938D-52AEBE48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" y="-188550"/>
            <a:ext cx="9062357" cy="6858000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348536" y="2828836"/>
            <a:ext cx="628086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dirty="0">
                <a:solidFill>
                  <a:srgbClr val="3F786A"/>
                </a:solidFill>
                <a:latin typeface="Metral Light" pitchFamily="2" charset="77"/>
              </a:rPr>
              <a:t>Implementing and Enforcing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1A4A95-86E5-BB46-B78A-87750F7CB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5EACCA5-811C-474A-AE54-AF591DD6D38E}"/>
              </a:ext>
            </a:extLst>
          </p:cNvPr>
          <p:cNvSpPr txBox="1"/>
          <p:nvPr/>
        </p:nvSpPr>
        <p:spPr>
          <a:xfrm>
            <a:off x="279503" y="939268"/>
            <a:ext cx="628086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3600">
                <a:solidFill>
                  <a:srgbClr val="092337"/>
                </a:solidFill>
                <a:latin typeface="Metral DemiBold"/>
                <a:ea typeface="Metral DemiBold"/>
                <a:cs typeface="Metral DemiBold"/>
                <a:sym typeface="Metral DemiBold"/>
              </a:defRPr>
            </a:lvl1pPr>
          </a:lstStyle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r>
              <a:rPr lang="en-US" sz="2000" dirty="0">
                <a:solidFill>
                  <a:srgbClr val="002E5D"/>
                </a:solidFill>
                <a:latin typeface="Metral Light" pitchFamily="2" charset="77"/>
              </a:rPr>
              <a:t>How do we Get Access to the Data Third Parties Have on us?</a:t>
            </a:r>
          </a:p>
          <a:p>
            <a:pPr>
              <a:defRPr b="1">
                <a:latin typeface="Metral"/>
                <a:ea typeface="Metral"/>
                <a:cs typeface="Metral"/>
                <a:sym typeface="Metral"/>
              </a:defRPr>
            </a:pPr>
            <a:endParaRPr lang="en-US" sz="2000" dirty="0">
              <a:solidFill>
                <a:srgbClr val="002E5D"/>
              </a:solidFill>
              <a:latin typeface="Metral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AE8588-6A6D-CA4A-BAA0-552F652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xmlns="" id="{1DE7B4FD-28FE-5948-A946-44B0E473B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80" y="310731"/>
            <a:ext cx="1718137" cy="37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89" extrusionOk="0">
                <a:moveTo>
                  <a:pt x="21424" y="0"/>
                </a:moveTo>
                <a:lnTo>
                  <a:pt x="20129" y="114"/>
                </a:lnTo>
                <a:cubicBezTo>
                  <a:pt x="19050" y="203"/>
                  <a:pt x="18805" y="311"/>
                  <a:pt x="18610" y="796"/>
                </a:cubicBezTo>
                <a:cubicBezTo>
                  <a:pt x="18280" y="1620"/>
                  <a:pt x="18097" y="3109"/>
                  <a:pt x="18097" y="5051"/>
                </a:cubicBezTo>
                <a:cubicBezTo>
                  <a:pt x="18097" y="7671"/>
                  <a:pt x="18229" y="8269"/>
                  <a:pt x="19452" y="11309"/>
                </a:cubicBezTo>
                <a:cubicBezTo>
                  <a:pt x="20050" y="12796"/>
                  <a:pt x="20594" y="14224"/>
                  <a:pt x="20662" y="14494"/>
                </a:cubicBezTo>
                <a:cubicBezTo>
                  <a:pt x="20849" y="15237"/>
                  <a:pt x="20816" y="16666"/>
                  <a:pt x="20597" y="17453"/>
                </a:cubicBezTo>
                <a:cubicBezTo>
                  <a:pt x="20426" y="18067"/>
                  <a:pt x="20321" y="18112"/>
                  <a:pt x="19258" y="18112"/>
                </a:cubicBezTo>
                <a:lnTo>
                  <a:pt x="18097" y="18112"/>
                </a:lnTo>
                <a:lnTo>
                  <a:pt x="18097" y="19751"/>
                </a:lnTo>
                <a:lnTo>
                  <a:pt x="18097" y="21389"/>
                </a:lnTo>
                <a:lnTo>
                  <a:pt x="19422" y="21298"/>
                </a:lnTo>
                <a:cubicBezTo>
                  <a:pt x="20595" y="21204"/>
                  <a:pt x="20778" y="21118"/>
                  <a:pt x="20991" y="20547"/>
                </a:cubicBezTo>
                <a:cubicBezTo>
                  <a:pt x="21366" y="19540"/>
                  <a:pt x="21515" y="18369"/>
                  <a:pt x="21549" y="16224"/>
                </a:cubicBezTo>
                <a:cubicBezTo>
                  <a:pt x="21600" y="12979"/>
                  <a:pt x="21508" y="12478"/>
                  <a:pt x="20338" y="9602"/>
                </a:cubicBezTo>
                <a:cubicBezTo>
                  <a:pt x="18921" y="6118"/>
                  <a:pt x="18874" y="5984"/>
                  <a:pt x="18874" y="5120"/>
                </a:cubicBezTo>
                <a:cubicBezTo>
                  <a:pt x="18874" y="3710"/>
                  <a:pt x="18976" y="3595"/>
                  <a:pt x="20234" y="3595"/>
                </a:cubicBezTo>
                <a:lnTo>
                  <a:pt x="21424" y="3595"/>
                </a:lnTo>
                <a:lnTo>
                  <a:pt x="21424" y="1798"/>
                </a:lnTo>
                <a:lnTo>
                  <a:pt x="21424" y="0"/>
                </a:lnTo>
                <a:close/>
                <a:moveTo>
                  <a:pt x="0" y="364"/>
                </a:moveTo>
                <a:lnTo>
                  <a:pt x="0" y="10695"/>
                </a:lnTo>
                <a:lnTo>
                  <a:pt x="0" y="21025"/>
                </a:lnTo>
                <a:lnTo>
                  <a:pt x="1623" y="21025"/>
                </a:lnTo>
                <a:lnTo>
                  <a:pt x="3252" y="21025"/>
                </a:lnTo>
                <a:lnTo>
                  <a:pt x="3252" y="19409"/>
                </a:lnTo>
                <a:lnTo>
                  <a:pt x="3252" y="17817"/>
                </a:lnTo>
                <a:lnTo>
                  <a:pt x="2032" y="17726"/>
                </a:lnTo>
                <a:lnTo>
                  <a:pt x="812" y="17635"/>
                </a:lnTo>
                <a:lnTo>
                  <a:pt x="812" y="15063"/>
                </a:lnTo>
                <a:lnTo>
                  <a:pt x="812" y="12469"/>
                </a:lnTo>
                <a:lnTo>
                  <a:pt x="1927" y="12378"/>
                </a:lnTo>
                <a:lnTo>
                  <a:pt x="3038" y="12287"/>
                </a:lnTo>
                <a:lnTo>
                  <a:pt x="3038" y="10535"/>
                </a:lnTo>
                <a:lnTo>
                  <a:pt x="3038" y="8783"/>
                </a:lnTo>
                <a:lnTo>
                  <a:pt x="1927" y="8692"/>
                </a:lnTo>
                <a:lnTo>
                  <a:pt x="812" y="8601"/>
                </a:lnTo>
                <a:lnTo>
                  <a:pt x="812" y="6189"/>
                </a:lnTo>
                <a:lnTo>
                  <a:pt x="812" y="3754"/>
                </a:lnTo>
                <a:lnTo>
                  <a:pt x="2032" y="3663"/>
                </a:lnTo>
                <a:lnTo>
                  <a:pt x="3252" y="3595"/>
                </a:lnTo>
                <a:lnTo>
                  <a:pt x="3252" y="1980"/>
                </a:lnTo>
                <a:lnTo>
                  <a:pt x="3252" y="364"/>
                </a:lnTo>
                <a:lnTo>
                  <a:pt x="1623" y="364"/>
                </a:lnTo>
                <a:lnTo>
                  <a:pt x="0" y="364"/>
                </a:lnTo>
                <a:close/>
                <a:moveTo>
                  <a:pt x="6315" y="364"/>
                </a:moveTo>
                <a:cubicBezTo>
                  <a:pt x="5609" y="364"/>
                  <a:pt x="5228" y="511"/>
                  <a:pt x="5070" y="819"/>
                </a:cubicBezTo>
                <a:cubicBezTo>
                  <a:pt x="4795" y="1356"/>
                  <a:pt x="4490" y="2791"/>
                  <a:pt x="4387" y="4028"/>
                </a:cubicBezTo>
                <a:cubicBezTo>
                  <a:pt x="4272" y="5427"/>
                  <a:pt x="4287" y="16599"/>
                  <a:pt x="4407" y="17885"/>
                </a:cubicBezTo>
                <a:cubicBezTo>
                  <a:pt x="4518" y="19074"/>
                  <a:pt x="4797" y="20332"/>
                  <a:pt x="5075" y="20911"/>
                </a:cubicBezTo>
                <a:cubicBezTo>
                  <a:pt x="5205" y="21184"/>
                  <a:pt x="5625" y="21297"/>
                  <a:pt x="6399" y="21253"/>
                </a:cubicBezTo>
                <a:cubicBezTo>
                  <a:pt x="7663" y="21179"/>
                  <a:pt x="7842" y="20949"/>
                  <a:pt x="8112" y="19114"/>
                </a:cubicBezTo>
                <a:cubicBezTo>
                  <a:pt x="8268" y="18059"/>
                  <a:pt x="8272" y="17777"/>
                  <a:pt x="8272" y="11354"/>
                </a:cubicBezTo>
                <a:cubicBezTo>
                  <a:pt x="8272" y="5006"/>
                  <a:pt x="8262" y="4590"/>
                  <a:pt x="8107" y="3254"/>
                </a:cubicBezTo>
                <a:cubicBezTo>
                  <a:pt x="7996" y="2294"/>
                  <a:pt x="7850" y="1623"/>
                  <a:pt x="7639" y="1115"/>
                </a:cubicBezTo>
                <a:cubicBezTo>
                  <a:pt x="7359" y="439"/>
                  <a:pt x="7239" y="364"/>
                  <a:pt x="6315" y="364"/>
                </a:cubicBezTo>
                <a:close/>
                <a:moveTo>
                  <a:pt x="9263" y="364"/>
                </a:moveTo>
                <a:lnTo>
                  <a:pt x="9263" y="7896"/>
                </a:lnTo>
                <a:cubicBezTo>
                  <a:pt x="9263" y="16239"/>
                  <a:pt x="9322" y="17975"/>
                  <a:pt x="9666" y="19478"/>
                </a:cubicBezTo>
                <a:cubicBezTo>
                  <a:pt x="9774" y="19949"/>
                  <a:pt x="9973" y="20574"/>
                  <a:pt x="10109" y="20843"/>
                </a:cubicBezTo>
                <a:cubicBezTo>
                  <a:pt x="10492" y="21600"/>
                  <a:pt x="12031" y="21518"/>
                  <a:pt x="12405" y="20729"/>
                </a:cubicBezTo>
                <a:cubicBezTo>
                  <a:pt x="12732" y="20040"/>
                  <a:pt x="12965" y="18995"/>
                  <a:pt x="13073" y="17703"/>
                </a:cubicBezTo>
                <a:cubicBezTo>
                  <a:pt x="13119" y="17146"/>
                  <a:pt x="13152" y="13608"/>
                  <a:pt x="13152" y="8578"/>
                </a:cubicBezTo>
                <a:lnTo>
                  <a:pt x="13152" y="364"/>
                </a:lnTo>
                <a:lnTo>
                  <a:pt x="12759" y="364"/>
                </a:lnTo>
                <a:lnTo>
                  <a:pt x="12370" y="364"/>
                </a:lnTo>
                <a:lnTo>
                  <a:pt x="12370" y="8260"/>
                </a:lnTo>
                <a:cubicBezTo>
                  <a:pt x="12370" y="12593"/>
                  <a:pt x="12355" y="16369"/>
                  <a:pt x="12331" y="16656"/>
                </a:cubicBezTo>
                <a:cubicBezTo>
                  <a:pt x="12245" y="17669"/>
                  <a:pt x="11910" y="18112"/>
                  <a:pt x="11250" y="18112"/>
                </a:cubicBezTo>
                <a:cubicBezTo>
                  <a:pt x="10049" y="18112"/>
                  <a:pt x="10040" y="18038"/>
                  <a:pt x="10040" y="7805"/>
                </a:cubicBezTo>
                <a:lnTo>
                  <a:pt x="10040" y="364"/>
                </a:lnTo>
                <a:lnTo>
                  <a:pt x="9651" y="364"/>
                </a:lnTo>
                <a:lnTo>
                  <a:pt x="9263" y="364"/>
                </a:lnTo>
                <a:close/>
                <a:moveTo>
                  <a:pt x="14352" y="364"/>
                </a:moveTo>
                <a:lnTo>
                  <a:pt x="14352" y="10695"/>
                </a:lnTo>
                <a:lnTo>
                  <a:pt x="14352" y="21025"/>
                </a:lnTo>
                <a:lnTo>
                  <a:pt x="14741" y="21025"/>
                </a:lnTo>
                <a:lnTo>
                  <a:pt x="15129" y="21025"/>
                </a:lnTo>
                <a:lnTo>
                  <a:pt x="15129" y="10695"/>
                </a:lnTo>
                <a:lnTo>
                  <a:pt x="15129" y="364"/>
                </a:lnTo>
                <a:lnTo>
                  <a:pt x="14741" y="364"/>
                </a:lnTo>
                <a:lnTo>
                  <a:pt x="14352" y="364"/>
                </a:lnTo>
                <a:close/>
                <a:moveTo>
                  <a:pt x="16404" y="364"/>
                </a:moveTo>
                <a:lnTo>
                  <a:pt x="16404" y="10695"/>
                </a:lnTo>
                <a:lnTo>
                  <a:pt x="16404" y="21025"/>
                </a:lnTo>
                <a:lnTo>
                  <a:pt x="16793" y="21025"/>
                </a:lnTo>
                <a:lnTo>
                  <a:pt x="17181" y="21025"/>
                </a:lnTo>
                <a:lnTo>
                  <a:pt x="17181" y="10695"/>
                </a:lnTo>
                <a:lnTo>
                  <a:pt x="17181" y="364"/>
                </a:lnTo>
                <a:lnTo>
                  <a:pt x="16793" y="364"/>
                </a:lnTo>
                <a:lnTo>
                  <a:pt x="16404" y="364"/>
                </a:lnTo>
                <a:close/>
                <a:moveTo>
                  <a:pt x="6290" y="3595"/>
                </a:moveTo>
                <a:cubicBezTo>
                  <a:pt x="7103" y="3595"/>
                  <a:pt x="7156" y="3638"/>
                  <a:pt x="7321" y="4392"/>
                </a:cubicBezTo>
                <a:cubicBezTo>
                  <a:pt x="7489" y="5160"/>
                  <a:pt x="7495" y="5320"/>
                  <a:pt x="7495" y="9853"/>
                </a:cubicBezTo>
                <a:cubicBezTo>
                  <a:pt x="7495" y="12423"/>
                  <a:pt x="7468" y="14606"/>
                  <a:pt x="7435" y="14699"/>
                </a:cubicBezTo>
                <a:cubicBezTo>
                  <a:pt x="7402" y="14793"/>
                  <a:pt x="7301" y="14523"/>
                  <a:pt x="7211" y="14085"/>
                </a:cubicBezTo>
                <a:cubicBezTo>
                  <a:pt x="7063" y="13363"/>
                  <a:pt x="6991" y="13279"/>
                  <a:pt x="6474" y="13289"/>
                </a:cubicBezTo>
                <a:lnTo>
                  <a:pt x="5901" y="13311"/>
                </a:lnTo>
                <a:lnTo>
                  <a:pt x="6409" y="15518"/>
                </a:lnTo>
                <a:cubicBezTo>
                  <a:pt x="6688" y="16741"/>
                  <a:pt x="6900" y="17828"/>
                  <a:pt x="6877" y="17930"/>
                </a:cubicBezTo>
                <a:cubicBezTo>
                  <a:pt x="6855" y="18033"/>
                  <a:pt x="6520" y="18112"/>
                  <a:pt x="6135" y="18112"/>
                </a:cubicBezTo>
                <a:cubicBezTo>
                  <a:pt x="5488" y="18112"/>
                  <a:pt x="5425" y="18073"/>
                  <a:pt x="5264" y="17339"/>
                </a:cubicBezTo>
                <a:cubicBezTo>
                  <a:pt x="5093" y="16558"/>
                  <a:pt x="5090" y="16450"/>
                  <a:pt x="5090" y="10854"/>
                </a:cubicBezTo>
                <a:cubicBezTo>
                  <a:pt x="5090" y="5258"/>
                  <a:pt x="5093" y="5172"/>
                  <a:pt x="5264" y="4392"/>
                </a:cubicBezTo>
                <a:cubicBezTo>
                  <a:pt x="5429" y="3638"/>
                  <a:pt x="5476" y="3595"/>
                  <a:pt x="6290" y="3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E7A2AD-B532-0840-86FA-84FC3544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1" y="188550"/>
            <a:ext cx="365423" cy="547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6493E21-ABD0-3B44-9E9F-EEA9834E3C27}"/>
              </a:ext>
            </a:extLst>
          </p:cNvPr>
          <p:cNvGrpSpPr/>
          <p:nvPr/>
        </p:nvGrpSpPr>
        <p:grpSpPr>
          <a:xfrm>
            <a:off x="1198769" y="3035174"/>
            <a:ext cx="6922213" cy="1097604"/>
            <a:chOff x="1805274" y="1990147"/>
            <a:chExt cx="6922213" cy="1097604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xmlns="" id="{D2F7B4B2-E946-BC46-A726-F897474A60F6}"/>
                </a:ext>
              </a:extLst>
            </p:cNvPr>
            <p:cNvSpPr/>
            <p:nvPr/>
          </p:nvSpPr>
          <p:spPr>
            <a:xfrm rot="5400000">
              <a:off x="4978188" y="-661548"/>
              <a:ext cx="1090800" cy="6407798"/>
            </a:xfrm>
            <a:prstGeom prst="round2SameRect">
              <a:avLst/>
            </a:prstGeom>
            <a:solidFill>
              <a:srgbClr val="4A6DA8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5F84657-E7B0-D14B-969C-5F1038E463A1}"/>
                </a:ext>
              </a:extLst>
            </p:cNvPr>
            <p:cNvSpPr txBox="1"/>
            <p:nvPr/>
          </p:nvSpPr>
          <p:spPr>
            <a:xfrm>
              <a:off x="3039614" y="2360853"/>
              <a:ext cx="4225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The data doesn’t have to be organized</a:t>
              </a:r>
              <a:endParaRPr lang="en-US" sz="20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3F6B98E-D075-2F40-BE90-D084B9697CCC}"/>
                </a:ext>
              </a:extLst>
            </p:cNvPr>
            <p:cNvSpPr/>
            <p:nvPr/>
          </p:nvSpPr>
          <p:spPr>
            <a:xfrm>
              <a:off x="1805274" y="1990147"/>
              <a:ext cx="1091206" cy="1091206"/>
            </a:xfrm>
            <a:prstGeom prst="ellipse">
              <a:avLst/>
            </a:prstGeom>
            <a:solidFill>
              <a:srgbClr val="4A6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FED8AAA-1B18-0644-B304-65F22DE10D42}"/>
                </a:ext>
              </a:extLst>
            </p:cNvPr>
            <p:cNvSpPr txBox="1"/>
            <p:nvPr/>
          </p:nvSpPr>
          <p:spPr>
            <a:xfrm>
              <a:off x="1846831" y="2171064"/>
              <a:ext cx="690817" cy="84414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Catamaran SemiBold" pitchFamily="2" charset="77"/>
                  <a:cs typeface="Catamaran SemiBold" pitchFamily="2" charset="77"/>
                </a:rPr>
                <a:t>1</a:t>
              </a:r>
              <a:endParaRPr lang="uk-UA" sz="5400" b="1" dirty="0">
                <a:solidFill>
                  <a:schemeClr val="bg1"/>
                </a:solidFill>
                <a:latin typeface="+mj-lt"/>
                <a:cs typeface="Catamaran SemiBold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ED304FA-F730-B846-9178-E8EB0F532532}"/>
              </a:ext>
            </a:extLst>
          </p:cNvPr>
          <p:cNvGrpSpPr/>
          <p:nvPr/>
        </p:nvGrpSpPr>
        <p:grpSpPr>
          <a:xfrm>
            <a:off x="1198769" y="4291818"/>
            <a:ext cx="6922213" cy="1104001"/>
            <a:chOff x="1805274" y="3246791"/>
            <a:chExt cx="6922213" cy="1104001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xmlns="" id="{CA724747-6EAE-9F47-BC87-1C30A6894CA0}"/>
                </a:ext>
              </a:extLst>
            </p:cNvPr>
            <p:cNvSpPr/>
            <p:nvPr/>
          </p:nvSpPr>
          <p:spPr>
            <a:xfrm rot="5400000">
              <a:off x="4978188" y="601493"/>
              <a:ext cx="1090800" cy="6407798"/>
            </a:xfrm>
            <a:prstGeom prst="round2SameRect">
              <a:avLst/>
            </a:prstGeom>
            <a:solidFill>
              <a:srgbClr val="3F786A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240A86-1079-C944-BF67-71F8C100181C}"/>
                </a:ext>
              </a:extLst>
            </p:cNvPr>
            <p:cNvSpPr txBox="1"/>
            <p:nvPr/>
          </p:nvSpPr>
          <p:spPr>
            <a:xfrm>
              <a:off x="3039614" y="3599356"/>
              <a:ext cx="5171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E5D"/>
                  </a:solidFill>
                  <a:latin typeface="Catamaran" pitchFamily="2" charset="77"/>
                  <a:cs typeface="Catamaran" pitchFamily="2" charset="77"/>
                </a:rPr>
                <a:t>They can pick and choose what data to send us</a:t>
              </a:r>
              <a:endParaRPr lang="en-US" sz="20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9328B70-7845-B544-8836-F6A1F31600EE}"/>
                </a:ext>
              </a:extLst>
            </p:cNvPr>
            <p:cNvSpPr/>
            <p:nvPr/>
          </p:nvSpPr>
          <p:spPr>
            <a:xfrm>
              <a:off x="1805274" y="3246791"/>
              <a:ext cx="1091206" cy="1091206"/>
            </a:xfrm>
            <a:prstGeom prst="ellipse">
              <a:avLst/>
            </a:prstGeom>
            <a:solidFill>
              <a:srgbClr val="3F7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1FCBA43-D267-064E-BBB4-2616ED7B3B8C}"/>
                </a:ext>
              </a:extLst>
            </p:cNvPr>
            <p:cNvSpPr txBox="1"/>
            <p:nvPr/>
          </p:nvSpPr>
          <p:spPr>
            <a:xfrm>
              <a:off x="1892551" y="3427708"/>
              <a:ext cx="690817" cy="84414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Catamaran SemiBold" pitchFamily="2" charset="77"/>
                  <a:cs typeface="Catamaran SemiBold" pitchFamily="2" charset="77"/>
                </a:rPr>
                <a:t>2</a:t>
              </a:r>
              <a:endParaRPr lang="uk-UA" sz="5400" b="1" dirty="0">
                <a:solidFill>
                  <a:schemeClr val="bg1"/>
                </a:solidFill>
                <a:latin typeface="+mj-lt"/>
                <a:cs typeface="Catamaran SemiBold" pitchFamily="2" charset="7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3F2493-8437-7C4B-BCC7-687175DBBFCF}"/>
              </a:ext>
            </a:extLst>
          </p:cNvPr>
          <p:cNvSpPr txBox="1"/>
          <p:nvPr/>
        </p:nvSpPr>
        <p:spPr>
          <a:xfrm>
            <a:off x="1286046" y="2150266"/>
            <a:ext cx="683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Third parties, because of GDPR, now have 30 days to reply and fulfil our requests for our data. </a:t>
            </a:r>
            <a:r>
              <a:rPr lang="en-US" sz="1600" b="1" dirty="0">
                <a:solidFill>
                  <a:srgbClr val="002E5D"/>
                </a:solidFill>
                <a:latin typeface="Catamaran SemiBold" pitchFamily="2" charset="77"/>
                <a:cs typeface="Catamaran SemiBold" pitchFamily="2" charset="77"/>
              </a:rPr>
              <a:t>BUT..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89CE3F-1661-7F4E-B954-937F537A199D}"/>
              </a:ext>
            </a:extLst>
          </p:cNvPr>
          <p:cNvSpPr txBox="1"/>
          <p:nvPr/>
        </p:nvSpPr>
        <p:spPr>
          <a:xfrm>
            <a:off x="1286046" y="5734151"/>
            <a:ext cx="756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E5D"/>
                </a:solidFill>
                <a:latin typeface="Catamaran" pitchFamily="2" charset="77"/>
                <a:cs typeface="Catamaran" pitchFamily="2" charset="77"/>
              </a:rPr>
              <a:t>This makes deciphering the data even more difficult for us</a:t>
            </a:r>
            <a:endParaRPr lang="en-US" sz="1600" b="1" dirty="0">
              <a:solidFill>
                <a:srgbClr val="002E5D"/>
              </a:solidFill>
              <a:latin typeface="Catamaran SemiBold" pitchFamily="2" charset="77"/>
              <a:cs typeface="Catamaran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847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528</Words>
  <Application>Microsoft Macintosh PowerPoint</Application>
  <PresentationFormat>On-screen Show (4:3)</PresentationFormat>
  <Paragraphs>93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Catamaran</vt:lpstr>
      <vt:lpstr>Catamaran Medium</vt:lpstr>
      <vt:lpstr>Catamaran SemiBold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prodajnik SP</dc:creator>
  <cp:lastModifiedBy>Derek ROGA</cp:lastModifiedBy>
  <cp:revision>46</cp:revision>
  <dcterms:created xsi:type="dcterms:W3CDTF">2019-07-07T18:54:53Z</dcterms:created>
  <dcterms:modified xsi:type="dcterms:W3CDTF">2019-07-15T15:20:15Z</dcterms:modified>
</cp:coreProperties>
</file>