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3" r:id="rId2"/>
    <p:sldMasterId id="2147483679" r:id="rId3"/>
  </p:sldMasterIdLst>
  <p:notesMasterIdLst>
    <p:notesMasterId r:id="rId22"/>
  </p:notesMasterIdLst>
  <p:sldIdLst>
    <p:sldId id="256" r:id="rId4"/>
    <p:sldId id="261" r:id="rId5"/>
    <p:sldId id="359" r:id="rId6"/>
    <p:sldId id="257" r:id="rId7"/>
    <p:sldId id="268" r:id="rId8"/>
    <p:sldId id="267" r:id="rId9"/>
    <p:sldId id="360" r:id="rId10"/>
    <p:sldId id="355" r:id="rId11"/>
    <p:sldId id="353" r:id="rId12"/>
    <p:sldId id="265" r:id="rId13"/>
    <p:sldId id="266" r:id="rId14"/>
    <p:sldId id="264" r:id="rId15"/>
    <p:sldId id="258" r:id="rId16"/>
    <p:sldId id="263" r:id="rId17"/>
    <p:sldId id="357" r:id="rId18"/>
    <p:sldId id="358" r:id="rId19"/>
    <p:sldId id="356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 Nighswander" initials="JN" lastIdx="1" clrIdx="0">
    <p:extLst>
      <p:ext uri="{19B8F6BF-5375-455C-9EA6-DF929625EA0E}">
        <p15:presenceInfo xmlns:p15="http://schemas.microsoft.com/office/powerpoint/2012/main" userId="Jon Nighswand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00"/>
    <a:srgbClr val="FFE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9" autoAdjust="0"/>
    <p:restoredTop sz="94660"/>
  </p:normalViewPr>
  <p:slideViewPr>
    <p:cSldViewPr snapToGrid="0">
      <p:cViewPr varScale="1">
        <p:scale>
          <a:sx n="83" d="100"/>
          <a:sy n="83" d="100"/>
        </p:scale>
        <p:origin x="136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2A8DBB-6745-4EBD-A1A0-A8F549820BA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8F9991C-D698-41FB-8739-DE415030A518}">
      <dgm:prSet/>
      <dgm:spPr/>
      <dgm:t>
        <a:bodyPr/>
        <a:lstStyle/>
        <a:p>
          <a:r>
            <a:rPr lang="en-US" b="1"/>
            <a:t>The Opportunity:   </a:t>
          </a:r>
          <a:r>
            <a:rPr lang="en-US"/>
            <a:t>Fragmented debt market in Emerging Europe means increasing number of interesting situations, mostly too small for global traders, too big for local capital</a:t>
          </a:r>
        </a:p>
      </dgm:t>
    </dgm:pt>
    <dgm:pt modelId="{BE67A461-F67A-4BA1-A403-00DEC7ED3E55}" type="parTrans" cxnId="{7E20C0B6-2658-4477-BAA4-27CFD1C68E60}">
      <dgm:prSet/>
      <dgm:spPr/>
      <dgm:t>
        <a:bodyPr/>
        <a:lstStyle/>
        <a:p>
          <a:endParaRPr lang="en-US"/>
        </a:p>
      </dgm:t>
    </dgm:pt>
    <dgm:pt modelId="{D4FB361A-C06F-4E24-8ECD-B16EF1A535CC}" type="sibTrans" cxnId="{7E20C0B6-2658-4477-BAA4-27CFD1C68E60}">
      <dgm:prSet/>
      <dgm:spPr/>
      <dgm:t>
        <a:bodyPr/>
        <a:lstStyle/>
        <a:p>
          <a:endParaRPr lang="en-US"/>
        </a:p>
      </dgm:t>
    </dgm:pt>
    <dgm:pt modelId="{3BC520A2-14F8-47F3-8662-B9615F9B9A42}">
      <dgm:prSet/>
      <dgm:spPr/>
      <dgm:t>
        <a:bodyPr/>
        <a:lstStyle/>
        <a:p>
          <a:r>
            <a:rPr lang="en-US" b="1"/>
            <a:t>The Team: </a:t>
          </a:r>
          <a:r>
            <a:rPr lang="en-US"/>
            <a:t>Experienced investment managers with a track record in distress and emerging markets and boots-on-the-ground.</a:t>
          </a:r>
        </a:p>
      </dgm:t>
    </dgm:pt>
    <dgm:pt modelId="{4454F5C5-5758-4648-9851-C3833FDB432A}" type="parTrans" cxnId="{C112437E-E715-4315-BC43-11070B6460E2}">
      <dgm:prSet/>
      <dgm:spPr/>
      <dgm:t>
        <a:bodyPr/>
        <a:lstStyle/>
        <a:p>
          <a:endParaRPr lang="en-US"/>
        </a:p>
      </dgm:t>
    </dgm:pt>
    <dgm:pt modelId="{245A5F1F-0015-4E39-B39B-577695C43777}" type="sibTrans" cxnId="{C112437E-E715-4315-BC43-11070B6460E2}">
      <dgm:prSet/>
      <dgm:spPr/>
      <dgm:t>
        <a:bodyPr/>
        <a:lstStyle/>
        <a:p>
          <a:endParaRPr lang="en-US"/>
        </a:p>
      </dgm:t>
    </dgm:pt>
    <dgm:pt modelId="{E0F7978A-EEED-4228-927B-C53E37E2F066}">
      <dgm:prSet/>
      <dgm:spPr/>
      <dgm:t>
        <a:bodyPr/>
        <a:lstStyle/>
        <a:p>
          <a:r>
            <a:rPr lang="en-US" b="1"/>
            <a:t>The Strategy:  </a:t>
          </a:r>
          <a:r>
            <a:rPr lang="en-US"/>
            <a:t>Acquire underperforming corporate debt, real estate loans and granular portfolios of NPLs in Central and Southern Europe, focusing on investment size between €5-€20M</a:t>
          </a:r>
        </a:p>
      </dgm:t>
    </dgm:pt>
    <dgm:pt modelId="{EBCBEC22-5B08-46B5-89FE-6C5A76F76C87}" type="parTrans" cxnId="{AD3A764C-C9E9-4B40-9AD0-AF419CFF6222}">
      <dgm:prSet/>
      <dgm:spPr/>
      <dgm:t>
        <a:bodyPr/>
        <a:lstStyle/>
        <a:p>
          <a:endParaRPr lang="en-US"/>
        </a:p>
      </dgm:t>
    </dgm:pt>
    <dgm:pt modelId="{7CBEDB2C-1748-48F5-B950-EF4D7F4C3E32}" type="sibTrans" cxnId="{AD3A764C-C9E9-4B40-9AD0-AF419CFF6222}">
      <dgm:prSet/>
      <dgm:spPr/>
      <dgm:t>
        <a:bodyPr/>
        <a:lstStyle/>
        <a:p>
          <a:endParaRPr lang="en-US"/>
        </a:p>
      </dgm:t>
    </dgm:pt>
    <dgm:pt modelId="{AA2416F1-3044-4FCC-9701-86E038917A92}">
      <dgm:prSet/>
      <dgm:spPr/>
      <dgm:t>
        <a:bodyPr/>
        <a:lstStyle/>
        <a:p>
          <a:r>
            <a:rPr lang="en-US" b="1"/>
            <a:t>Benefits for the Investor:  </a:t>
          </a:r>
          <a:r>
            <a:rPr lang="en-US"/>
            <a:t>Excess of 20% IRR, with good liquidity profile, and access to a new and increasingly important geography.</a:t>
          </a:r>
        </a:p>
      </dgm:t>
    </dgm:pt>
    <dgm:pt modelId="{345615A1-27AD-4723-B6E0-41618A0D389C}" type="parTrans" cxnId="{F7AEBC84-3BEE-4EB6-9982-D8447D9FB5B1}">
      <dgm:prSet/>
      <dgm:spPr/>
      <dgm:t>
        <a:bodyPr/>
        <a:lstStyle/>
        <a:p>
          <a:endParaRPr lang="en-US"/>
        </a:p>
      </dgm:t>
    </dgm:pt>
    <dgm:pt modelId="{3C554F3E-205A-4604-946D-F2C7BF5820FD}" type="sibTrans" cxnId="{F7AEBC84-3BEE-4EB6-9982-D8447D9FB5B1}">
      <dgm:prSet/>
      <dgm:spPr/>
      <dgm:t>
        <a:bodyPr/>
        <a:lstStyle/>
        <a:p>
          <a:endParaRPr lang="en-US"/>
        </a:p>
      </dgm:t>
    </dgm:pt>
    <dgm:pt modelId="{13A1560D-16B5-4204-9376-23E941736C03}" type="pres">
      <dgm:prSet presAssocID="{A62A8DBB-6745-4EBD-A1A0-A8F549820BA6}" presName="root" presStyleCnt="0">
        <dgm:presLayoutVars>
          <dgm:dir/>
          <dgm:resizeHandles val="exact"/>
        </dgm:presLayoutVars>
      </dgm:prSet>
      <dgm:spPr/>
    </dgm:pt>
    <dgm:pt modelId="{AD5DB5A8-5D9A-4A4D-AA2E-D6EB4AFCBBDD}" type="pres">
      <dgm:prSet presAssocID="{A62A8DBB-6745-4EBD-A1A0-A8F549820BA6}" presName="container" presStyleCnt="0">
        <dgm:presLayoutVars>
          <dgm:dir/>
          <dgm:resizeHandles val="exact"/>
        </dgm:presLayoutVars>
      </dgm:prSet>
      <dgm:spPr/>
    </dgm:pt>
    <dgm:pt modelId="{C7ACDF5F-B4E1-4E8A-91D9-AAD0AAC4D9A3}" type="pres">
      <dgm:prSet presAssocID="{F8F9991C-D698-41FB-8739-DE415030A518}" presName="compNode" presStyleCnt="0"/>
      <dgm:spPr/>
    </dgm:pt>
    <dgm:pt modelId="{9BAB3A2B-D4CA-4DCC-84C0-142B5FB2BF28}" type="pres">
      <dgm:prSet presAssocID="{F8F9991C-D698-41FB-8739-DE415030A518}" presName="iconBgRect" presStyleLbl="bgShp" presStyleIdx="0" presStyleCnt="4"/>
      <dgm:spPr/>
    </dgm:pt>
    <dgm:pt modelId="{ACBED178-FBC6-46FD-9E23-0E3C019CD1E5}" type="pres">
      <dgm:prSet presAssocID="{F8F9991C-D698-41FB-8739-DE415030A51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5518F75C-3325-437F-8500-7091C070D68C}" type="pres">
      <dgm:prSet presAssocID="{F8F9991C-D698-41FB-8739-DE415030A518}" presName="spaceRect" presStyleCnt="0"/>
      <dgm:spPr/>
    </dgm:pt>
    <dgm:pt modelId="{46154323-128E-4589-9D27-B15DB0471877}" type="pres">
      <dgm:prSet presAssocID="{F8F9991C-D698-41FB-8739-DE415030A518}" presName="textRect" presStyleLbl="revTx" presStyleIdx="0" presStyleCnt="4">
        <dgm:presLayoutVars>
          <dgm:chMax val="1"/>
          <dgm:chPref val="1"/>
        </dgm:presLayoutVars>
      </dgm:prSet>
      <dgm:spPr/>
    </dgm:pt>
    <dgm:pt modelId="{168F1985-46D9-485F-8BB9-8E1BE5BACA4A}" type="pres">
      <dgm:prSet presAssocID="{D4FB361A-C06F-4E24-8ECD-B16EF1A535CC}" presName="sibTrans" presStyleLbl="sibTrans2D1" presStyleIdx="0" presStyleCnt="0"/>
      <dgm:spPr/>
    </dgm:pt>
    <dgm:pt modelId="{34DA8ACC-4F4B-4502-A412-CCD55EA0E45F}" type="pres">
      <dgm:prSet presAssocID="{3BC520A2-14F8-47F3-8662-B9615F9B9A42}" presName="compNode" presStyleCnt="0"/>
      <dgm:spPr/>
    </dgm:pt>
    <dgm:pt modelId="{AFE79939-6A13-49BF-B901-D3E6CB334EDF}" type="pres">
      <dgm:prSet presAssocID="{3BC520A2-14F8-47F3-8662-B9615F9B9A42}" presName="iconBgRect" presStyleLbl="bgShp" presStyleIdx="1" presStyleCnt="4"/>
      <dgm:spPr/>
    </dgm:pt>
    <dgm:pt modelId="{085C9A98-9016-465C-9895-944F7167C3ED}" type="pres">
      <dgm:prSet presAssocID="{3BC520A2-14F8-47F3-8662-B9615F9B9A4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181FF884-90BB-4FE4-A2A2-E809D68B6E8C}" type="pres">
      <dgm:prSet presAssocID="{3BC520A2-14F8-47F3-8662-B9615F9B9A42}" presName="spaceRect" presStyleCnt="0"/>
      <dgm:spPr/>
    </dgm:pt>
    <dgm:pt modelId="{4D310804-5A89-42C2-85D7-35EF0B076805}" type="pres">
      <dgm:prSet presAssocID="{3BC520A2-14F8-47F3-8662-B9615F9B9A42}" presName="textRect" presStyleLbl="revTx" presStyleIdx="1" presStyleCnt="4">
        <dgm:presLayoutVars>
          <dgm:chMax val="1"/>
          <dgm:chPref val="1"/>
        </dgm:presLayoutVars>
      </dgm:prSet>
      <dgm:spPr/>
    </dgm:pt>
    <dgm:pt modelId="{EC119964-F796-499C-B4C2-B414321A3B53}" type="pres">
      <dgm:prSet presAssocID="{245A5F1F-0015-4E39-B39B-577695C43777}" presName="sibTrans" presStyleLbl="sibTrans2D1" presStyleIdx="0" presStyleCnt="0"/>
      <dgm:spPr/>
    </dgm:pt>
    <dgm:pt modelId="{E9C57F69-7630-4FAA-BC80-0C8D939F951E}" type="pres">
      <dgm:prSet presAssocID="{E0F7978A-EEED-4228-927B-C53E37E2F066}" presName="compNode" presStyleCnt="0"/>
      <dgm:spPr/>
    </dgm:pt>
    <dgm:pt modelId="{42DB36A1-AA08-459C-9BFA-64060CEC7C50}" type="pres">
      <dgm:prSet presAssocID="{E0F7978A-EEED-4228-927B-C53E37E2F066}" presName="iconBgRect" presStyleLbl="bgShp" presStyleIdx="2" presStyleCnt="4"/>
      <dgm:spPr/>
    </dgm:pt>
    <dgm:pt modelId="{B19D912F-4539-4631-A63E-C49AE1DC8F96}" type="pres">
      <dgm:prSet presAssocID="{E0F7978A-EEED-4228-927B-C53E37E2F06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uro"/>
        </a:ext>
      </dgm:extLst>
    </dgm:pt>
    <dgm:pt modelId="{A9094437-4A69-40BA-AFCE-39CD2FE291D5}" type="pres">
      <dgm:prSet presAssocID="{E0F7978A-EEED-4228-927B-C53E37E2F066}" presName="spaceRect" presStyleCnt="0"/>
      <dgm:spPr/>
    </dgm:pt>
    <dgm:pt modelId="{BD5F94EE-0483-4E39-8737-4F4B2239D006}" type="pres">
      <dgm:prSet presAssocID="{E0F7978A-EEED-4228-927B-C53E37E2F066}" presName="textRect" presStyleLbl="revTx" presStyleIdx="2" presStyleCnt="4">
        <dgm:presLayoutVars>
          <dgm:chMax val="1"/>
          <dgm:chPref val="1"/>
        </dgm:presLayoutVars>
      </dgm:prSet>
      <dgm:spPr/>
    </dgm:pt>
    <dgm:pt modelId="{1701A8C9-5ED8-45C9-BBE4-47FAE0EF135B}" type="pres">
      <dgm:prSet presAssocID="{7CBEDB2C-1748-48F5-B950-EF4D7F4C3E32}" presName="sibTrans" presStyleLbl="sibTrans2D1" presStyleIdx="0" presStyleCnt="0"/>
      <dgm:spPr/>
    </dgm:pt>
    <dgm:pt modelId="{75D78613-79DB-4B7F-9F05-F0A31C39C181}" type="pres">
      <dgm:prSet presAssocID="{AA2416F1-3044-4FCC-9701-86E038917A92}" presName="compNode" presStyleCnt="0"/>
      <dgm:spPr/>
    </dgm:pt>
    <dgm:pt modelId="{4D2FFF1B-B85D-486A-BC83-F0E5958FDFD4}" type="pres">
      <dgm:prSet presAssocID="{AA2416F1-3044-4FCC-9701-86E038917A92}" presName="iconBgRect" presStyleLbl="bgShp" presStyleIdx="3" presStyleCnt="4"/>
      <dgm:spPr/>
    </dgm:pt>
    <dgm:pt modelId="{FACE5D3E-A382-47E6-A6C6-C1278F9EFD6D}" type="pres">
      <dgm:prSet presAssocID="{AA2416F1-3044-4FCC-9701-86E038917A9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236C2DC3-BE7F-43B3-ADC4-7CCDB54B580C}" type="pres">
      <dgm:prSet presAssocID="{AA2416F1-3044-4FCC-9701-86E038917A92}" presName="spaceRect" presStyleCnt="0"/>
      <dgm:spPr/>
    </dgm:pt>
    <dgm:pt modelId="{627FE9F4-B55B-48AB-92F3-59C8E70BFD7C}" type="pres">
      <dgm:prSet presAssocID="{AA2416F1-3044-4FCC-9701-86E038917A9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9119F21-B21E-4FF5-8876-F7BCDE9A129A}" type="presOf" srcId="{AA2416F1-3044-4FCC-9701-86E038917A92}" destId="{627FE9F4-B55B-48AB-92F3-59C8E70BFD7C}" srcOrd="0" destOrd="0" presId="urn:microsoft.com/office/officeart/2018/2/layout/IconCircleList"/>
    <dgm:cxn modelId="{7459402B-F40C-4ADE-85F3-E8F2D6F359E7}" type="presOf" srcId="{7CBEDB2C-1748-48F5-B950-EF4D7F4C3E32}" destId="{1701A8C9-5ED8-45C9-BBE4-47FAE0EF135B}" srcOrd="0" destOrd="0" presId="urn:microsoft.com/office/officeart/2018/2/layout/IconCircleList"/>
    <dgm:cxn modelId="{5B4A803E-F896-4FAF-9608-4D385ABF894B}" type="presOf" srcId="{3BC520A2-14F8-47F3-8662-B9615F9B9A42}" destId="{4D310804-5A89-42C2-85D7-35EF0B076805}" srcOrd="0" destOrd="0" presId="urn:microsoft.com/office/officeart/2018/2/layout/IconCircleList"/>
    <dgm:cxn modelId="{AD3A764C-C9E9-4B40-9AD0-AF419CFF6222}" srcId="{A62A8DBB-6745-4EBD-A1A0-A8F549820BA6}" destId="{E0F7978A-EEED-4228-927B-C53E37E2F066}" srcOrd="2" destOrd="0" parTransId="{EBCBEC22-5B08-46B5-89FE-6C5A76F76C87}" sibTransId="{7CBEDB2C-1748-48F5-B950-EF4D7F4C3E32}"/>
    <dgm:cxn modelId="{C112437E-E715-4315-BC43-11070B6460E2}" srcId="{A62A8DBB-6745-4EBD-A1A0-A8F549820BA6}" destId="{3BC520A2-14F8-47F3-8662-B9615F9B9A42}" srcOrd="1" destOrd="0" parTransId="{4454F5C5-5758-4648-9851-C3833FDB432A}" sibTransId="{245A5F1F-0015-4E39-B39B-577695C43777}"/>
    <dgm:cxn modelId="{F7AEBC84-3BEE-4EB6-9982-D8447D9FB5B1}" srcId="{A62A8DBB-6745-4EBD-A1A0-A8F549820BA6}" destId="{AA2416F1-3044-4FCC-9701-86E038917A92}" srcOrd="3" destOrd="0" parTransId="{345615A1-27AD-4723-B6E0-41618A0D389C}" sibTransId="{3C554F3E-205A-4604-946D-F2C7BF5820FD}"/>
    <dgm:cxn modelId="{1FA73E89-E5B7-4FD2-8229-2315E541BF42}" type="presOf" srcId="{F8F9991C-D698-41FB-8739-DE415030A518}" destId="{46154323-128E-4589-9D27-B15DB0471877}" srcOrd="0" destOrd="0" presId="urn:microsoft.com/office/officeart/2018/2/layout/IconCircleList"/>
    <dgm:cxn modelId="{007B4EB6-BA7B-4202-BBFB-A70FBAE9FDB1}" type="presOf" srcId="{D4FB361A-C06F-4E24-8ECD-B16EF1A535CC}" destId="{168F1985-46D9-485F-8BB9-8E1BE5BACA4A}" srcOrd="0" destOrd="0" presId="urn:microsoft.com/office/officeart/2018/2/layout/IconCircleList"/>
    <dgm:cxn modelId="{7E20C0B6-2658-4477-BAA4-27CFD1C68E60}" srcId="{A62A8DBB-6745-4EBD-A1A0-A8F549820BA6}" destId="{F8F9991C-D698-41FB-8739-DE415030A518}" srcOrd="0" destOrd="0" parTransId="{BE67A461-F67A-4BA1-A403-00DEC7ED3E55}" sibTransId="{D4FB361A-C06F-4E24-8ECD-B16EF1A535CC}"/>
    <dgm:cxn modelId="{6312D9CB-F41C-4EBA-B110-22647F4AAB0C}" type="presOf" srcId="{245A5F1F-0015-4E39-B39B-577695C43777}" destId="{EC119964-F796-499C-B4C2-B414321A3B53}" srcOrd="0" destOrd="0" presId="urn:microsoft.com/office/officeart/2018/2/layout/IconCircleList"/>
    <dgm:cxn modelId="{10DCAED7-258A-4EDE-8DA3-05D1B31F1971}" type="presOf" srcId="{E0F7978A-EEED-4228-927B-C53E37E2F066}" destId="{BD5F94EE-0483-4E39-8737-4F4B2239D006}" srcOrd="0" destOrd="0" presId="urn:microsoft.com/office/officeart/2018/2/layout/IconCircleList"/>
    <dgm:cxn modelId="{3A149FE6-81D0-4F83-A7B8-A0BB4CCA24B1}" type="presOf" srcId="{A62A8DBB-6745-4EBD-A1A0-A8F549820BA6}" destId="{13A1560D-16B5-4204-9376-23E941736C03}" srcOrd="0" destOrd="0" presId="urn:microsoft.com/office/officeart/2018/2/layout/IconCircleList"/>
    <dgm:cxn modelId="{F2F46C62-E7AA-496D-965E-55695F8255B5}" type="presParOf" srcId="{13A1560D-16B5-4204-9376-23E941736C03}" destId="{AD5DB5A8-5D9A-4A4D-AA2E-D6EB4AFCBBDD}" srcOrd="0" destOrd="0" presId="urn:microsoft.com/office/officeart/2018/2/layout/IconCircleList"/>
    <dgm:cxn modelId="{24146A57-F359-44C8-B622-D73B9FE3A0BB}" type="presParOf" srcId="{AD5DB5A8-5D9A-4A4D-AA2E-D6EB4AFCBBDD}" destId="{C7ACDF5F-B4E1-4E8A-91D9-AAD0AAC4D9A3}" srcOrd="0" destOrd="0" presId="urn:microsoft.com/office/officeart/2018/2/layout/IconCircleList"/>
    <dgm:cxn modelId="{989A753E-02FA-45BE-839E-40C97A2DA7D1}" type="presParOf" srcId="{C7ACDF5F-B4E1-4E8A-91D9-AAD0AAC4D9A3}" destId="{9BAB3A2B-D4CA-4DCC-84C0-142B5FB2BF28}" srcOrd="0" destOrd="0" presId="urn:microsoft.com/office/officeart/2018/2/layout/IconCircleList"/>
    <dgm:cxn modelId="{16D8DC25-0AEE-4AE0-B4CA-512091017F4F}" type="presParOf" srcId="{C7ACDF5F-B4E1-4E8A-91D9-AAD0AAC4D9A3}" destId="{ACBED178-FBC6-46FD-9E23-0E3C019CD1E5}" srcOrd="1" destOrd="0" presId="urn:microsoft.com/office/officeart/2018/2/layout/IconCircleList"/>
    <dgm:cxn modelId="{A1B07F85-C902-469B-8690-8691E1A40B09}" type="presParOf" srcId="{C7ACDF5F-B4E1-4E8A-91D9-AAD0AAC4D9A3}" destId="{5518F75C-3325-437F-8500-7091C070D68C}" srcOrd="2" destOrd="0" presId="urn:microsoft.com/office/officeart/2018/2/layout/IconCircleList"/>
    <dgm:cxn modelId="{0CC588E9-FFFA-4311-A14D-B4702565CFB9}" type="presParOf" srcId="{C7ACDF5F-B4E1-4E8A-91D9-AAD0AAC4D9A3}" destId="{46154323-128E-4589-9D27-B15DB0471877}" srcOrd="3" destOrd="0" presId="urn:microsoft.com/office/officeart/2018/2/layout/IconCircleList"/>
    <dgm:cxn modelId="{9A8933DA-DD6C-45CF-B307-B273A8F3B9F3}" type="presParOf" srcId="{AD5DB5A8-5D9A-4A4D-AA2E-D6EB4AFCBBDD}" destId="{168F1985-46D9-485F-8BB9-8E1BE5BACA4A}" srcOrd="1" destOrd="0" presId="urn:microsoft.com/office/officeart/2018/2/layout/IconCircleList"/>
    <dgm:cxn modelId="{5737EBFD-13CB-4567-BA33-5701625A0DAC}" type="presParOf" srcId="{AD5DB5A8-5D9A-4A4D-AA2E-D6EB4AFCBBDD}" destId="{34DA8ACC-4F4B-4502-A412-CCD55EA0E45F}" srcOrd="2" destOrd="0" presId="urn:microsoft.com/office/officeart/2018/2/layout/IconCircleList"/>
    <dgm:cxn modelId="{BA8E46D4-5033-4FF5-B275-9472DAB9B00E}" type="presParOf" srcId="{34DA8ACC-4F4B-4502-A412-CCD55EA0E45F}" destId="{AFE79939-6A13-49BF-B901-D3E6CB334EDF}" srcOrd="0" destOrd="0" presId="urn:microsoft.com/office/officeart/2018/2/layout/IconCircleList"/>
    <dgm:cxn modelId="{2E0647E1-FB2A-4A13-A8EE-E497E185F4F2}" type="presParOf" srcId="{34DA8ACC-4F4B-4502-A412-CCD55EA0E45F}" destId="{085C9A98-9016-465C-9895-944F7167C3ED}" srcOrd="1" destOrd="0" presId="urn:microsoft.com/office/officeart/2018/2/layout/IconCircleList"/>
    <dgm:cxn modelId="{2028C1C4-5771-4019-A1C8-163C5DE001E3}" type="presParOf" srcId="{34DA8ACC-4F4B-4502-A412-CCD55EA0E45F}" destId="{181FF884-90BB-4FE4-A2A2-E809D68B6E8C}" srcOrd="2" destOrd="0" presId="urn:microsoft.com/office/officeart/2018/2/layout/IconCircleList"/>
    <dgm:cxn modelId="{47436E8E-4734-4436-AEA2-3AAE4343475C}" type="presParOf" srcId="{34DA8ACC-4F4B-4502-A412-CCD55EA0E45F}" destId="{4D310804-5A89-42C2-85D7-35EF0B076805}" srcOrd="3" destOrd="0" presId="urn:microsoft.com/office/officeart/2018/2/layout/IconCircleList"/>
    <dgm:cxn modelId="{6E7F3C4E-3D64-4449-8867-30BA92C61BCE}" type="presParOf" srcId="{AD5DB5A8-5D9A-4A4D-AA2E-D6EB4AFCBBDD}" destId="{EC119964-F796-499C-B4C2-B414321A3B53}" srcOrd="3" destOrd="0" presId="urn:microsoft.com/office/officeart/2018/2/layout/IconCircleList"/>
    <dgm:cxn modelId="{F8B978F2-9306-4F1D-87C6-2F1FD2E6DDF5}" type="presParOf" srcId="{AD5DB5A8-5D9A-4A4D-AA2E-D6EB4AFCBBDD}" destId="{E9C57F69-7630-4FAA-BC80-0C8D939F951E}" srcOrd="4" destOrd="0" presId="urn:microsoft.com/office/officeart/2018/2/layout/IconCircleList"/>
    <dgm:cxn modelId="{4FDC500C-722E-4C90-A29E-A711AD37BC0A}" type="presParOf" srcId="{E9C57F69-7630-4FAA-BC80-0C8D939F951E}" destId="{42DB36A1-AA08-459C-9BFA-64060CEC7C50}" srcOrd="0" destOrd="0" presId="urn:microsoft.com/office/officeart/2018/2/layout/IconCircleList"/>
    <dgm:cxn modelId="{EB1FA769-CD0E-4A89-98B3-5E190BFFEC9F}" type="presParOf" srcId="{E9C57F69-7630-4FAA-BC80-0C8D939F951E}" destId="{B19D912F-4539-4631-A63E-C49AE1DC8F96}" srcOrd="1" destOrd="0" presId="urn:microsoft.com/office/officeart/2018/2/layout/IconCircleList"/>
    <dgm:cxn modelId="{EE14B4AF-A5D9-4163-8C34-CB0920A6CDAE}" type="presParOf" srcId="{E9C57F69-7630-4FAA-BC80-0C8D939F951E}" destId="{A9094437-4A69-40BA-AFCE-39CD2FE291D5}" srcOrd="2" destOrd="0" presId="urn:microsoft.com/office/officeart/2018/2/layout/IconCircleList"/>
    <dgm:cxn modelId="{2B45A994-81A7-43D2-82A2-429B20DDC916}" type="presParOf" srcId="{E9C57F69-7630-4FAA-BC80-0C8D939F951E}" destId="{BD5F94EE-0483-4E39-8737-4F4B2239D006}" srcOrd="3" destOrd="0" presId="urn:microsoft.com/office/officeart/2018/2/layout/IconCircleList"/>
    <dgm:cxn modelId="{0617D2A5-A6EB-431B-A0D7-85FE940C34B0}" type="presParOf" srcId="{AD5DB5A8-5D9A-4A4D-AA2E-D6EB4AFCBBDD}" destId="{1701A8C9-5ED8-45C9-BBE4-47FAE0EF135B}" srcOrd="5" destOrd="0" presId="urn:microsoft.com/office/officeart/2018/2/layout/IconCircleList"/>
    <dgm:cxn modelId="{C2969F37-8E21-4362-8AC2-E0B4C5985164}" type="presParOf" srcId="{AD5DB5A8-5D9A-4A4D-AA2E-D6EB4AFCBBDD}" destId="{75D78613-79DB-4B7F-9F05-F0A31C39C181}" srcOrd="6" destOrd="0" presId="urn:microsoft.com/office/officeart/2018/2/layout/IconCircleList"/>
    <dgm:cxn modelId="{77ED89BE-E62D-43DD-9A01-7194E398713A}" type="presParOf" srcId="{75D78613-79DB-4B7F-9F05-F0A31C39C181}" destId="{4D2FFF1B-B85D-486A-BC83-F0E5958FDFD4}" srcOrd="0" destOrd="0" presId="urn:microsoft.com/office/officeart/2018/2/layout/IconCircleList"/>
    <dgm:cxn modelId="{50052581-B5D2-4CF4-85E0-1091951D2156}" type="presParOf" srcId="{75D78613-79DB-4B7F-9F05-F0A31C39C181}" destId="{FACE5D3E-A382-47E6-A6C6-C1278F9EFD6D}" srcOrd="1" destOrd="0" presId="urn:microsoft.com/office/officeart/2018/2/layout/IconCircleList"/>
    <dgm:cxn modelId="{4F609E26-582E-427A-B45C-B6A33E205A87}" type="presParOf" srcId="{75D78613-79DB-4B7F-9F05-F0A31C39C181}" destId="{236C2DC3-BE7F-43B3-ADC4-7CCDB54B580C}" srcOrd="2" destOrd="0" presId="urn:microsoft.com/office/officeart/2018/2/layout/IconCircleList"/>
    <dgm:cxn modelId="{EDE64CDF-1F25-4A2F-98EC-F15D958D9287}" type="presParOf" srcId="{75D78613-79DB-4B7F-9F05-F0A31C39C181}" destId="{627FE9F4-B55B-48AB-92F3-59C8E70BFD7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B3A2B-D4CA-4DCC-84C0-142B5FB2BF28}">
      <dsp:nvSpPr>
        <dsp:cNvPr id="0" name=""/>
        <dsp:cNvSpPr/>
      </dsp:nvSpPr>
      <dsp:spPr>
        <a:xfrm>
          <a:off x="145153" y="800136"/>
          <a:ext cx="1005669" cy="10056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ED178-FBC6-46FD-9E23-0E3C019CD1E5}">
      <dsp:nvSpPr>
        <dsp:cNvPr id="0" name=""/>
        <dsp:cNvSpPr/>
      </dsp:nvSpPr>
      <dsp:spPr>
        <a:xfrm>
          <a:off x="356344" y="1011326"/>
          <a:ext cx="583288" cy="5832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54323-128E-4589-9D27-B15DB0471877}">
      <dsp:nvSpPr>
        <dsp:cNvPr id="0" name=""/>
        <dsp:cNvSpPr/>
      </dsp:nvSpPr>
      <dsp:spPr>
        <a:xfrm>
          <a:off x="1366323" y="800136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The Opportunity:   </a:t>
          </a:r>
          <a:r>
            <a:rPr lang="en-US" sz="1200" kern="1200"/>
            <a:t>Fragmented debt market in Emerging Europe means increasing number of interesting situations, mostly too small for global traders, too big for local capital</a:t>
          </a:r>
        </a:p>
      </dsp:txBody>
      <dsp:txXfrm>
        <a:off x="1366323" y="800136"/>
        <a:ext cx="2370505" cy="1005669"/>
      </dsp:txXfrm>
    </dsp:sp>
    <dsp:sp modelId="{AFE79939-6A13-49BF-B901-D3E6CB334EDF}">
      <dsp:nvSpPr>
        <dsp:cNvPr id="0" name=""/>
        <dsp:cNvSpPr/>
      </dsp:nvSpPr>
      <dsp:spPr>
        <a:xfrm>
          <a:off x="4149871" y="800136"/>
          <a:ext cx="1005669" cy="10056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C9A98-9016-465C-9895-944F7167C3ED}">
      <dsp:nvSpPr>
        <dsp:cNvPr id="0" name=""/>
        <dsp:cNvSpPr/>
      </dsp:nvSpPr>
      <dsp:spPr>
        <a:xfrm>
          <a:off x="4361061" y="1011326"/>
          <a:ext cx="583288" cy="5832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10804-5A89-42C2-85D7-35EF0B076805}">
      <dsp:nvSpPr>
        <dsp:cNvPr id="0" name=""/>
        <dsp:cNvSpPr/>
      </dsp:nvSpPr>
      <dsp:spPr>
        <a:xfrm>
          <a:off x="5371040" y="800136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The Team: </a:t>
          </a:r>
          <a:r>
            <a:rPr lang="en-US" sz="1200" kern="1200"/>
            <a:t>Experienced investment managers with a track record in distress and emerging markets and boots-on-the-ground.</a:t>
          </a:r>
        </a:p>
      </dsp:txBody>
      <dsp:txXfrm>
        <a:off x="5371040" y="800136"/>
        <a:ext cx="2370505" cy="1005669"/>
      </dsp:txXfrm>
    </dsp:sp>
    <dsp:sp modelId="{42DB36A1-AA08-459C-9BFA-64060CEC7C50}">
      <dsp:nvSpPr>
        <dsp:cNvPr id="0" name=""/>
        <dsp:cNvSpPr/>
      </dsp:nvSpPr>
      <dsp:spPr>
        <a:xfrm>
          <a:off x="145153" y="2545532"/>
          <a:ext cx="1005669" cy="10056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D912F-4539-4631-A63E-C49AE1DC8F96}">
      <dsp:nvSpPr>
        <dsp:cNvPr id="0" name=""/>
        <dsp:cNvSpPr/>
      </dsp:nvSpPr>
      <dsp:spPr>
        <a:xfrm>
          <a:off x="356344" y="2756723"/>
          <a:ext cx="583288" cy="5832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5F94EE-0483-4E39-8737-4F4B2239D006}">
      <dsp:nvSpPr>
        <dsp:cNvPr id="0" name=""/>
        <dsp:cNvSpPr/>
      </dsp:nvSpPr>
      <dsp:spPr>
        <a:xfrm>
          <a:off x="1366323" y="2545532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The Strategy:  </a:t>
          </a:r>
          <a:r>
            <a:rPr lang="en-US" sz="1200" kern="1200"/>
            <a:t>Acquire underperforming corporate debt, real estate loans and granular portfolios of NPLs in Central and Southern Europe, focusing on investment size between €5-€20M</a:t>
          </a:r>
        </a:p>
      </dsp:txBody>
      <dsp:txXfrm>
        <a:off x="1366323" y="2545532"/>
        <a:ext cx="2370505" cy="1005669"/>
      </dsp:txXfrm>
    </dsp:sp>
    <dsp:sp modelId="{4D2FFF1B-B85D-486A-BC83-F0E5958FDFD4}">
      <dsp:nvSpPr>
        <dsp:cNvPr id="0" name=""/>
        <dsp:cNvSpPr/>
      </dsp:nvSpPr>
      <dsp:spPr>
        <a:xfrm>
          <a:off x="4149871" y="2545532"/>
          <a:ext cx="1005669" cy="10056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CE5D3E-A382-47E6-A6C6-C1278F9EFD6D}">
      <dsp:nvSpPr>
        <dsp:cNvPr id="0" name=""/>
        <dsp:cNvSpPr/>
      </dsp:nvSpPr>
      <dsp:spPr>
        <a:xfrm>
          <a:off x="4361061" y="2756723"/>
          <a:ext cx="583288" cy="5832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FE9F4-B55B-48AB-92F3-59C8E70BFD7C}">
      <dsp:nvSpPr>
        <dsp:cNvPr id="0" name=""/>
        <dsp:cNvSpPr/>
      </dsp:nvSpPr>
      <dsp:spPr>
        <a:xfrm>
          <a:off x="5371040" y="2545532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Benefits for the Investor:  </a:t>
          </a:r>
          <a:r>
            <a:rPr lang="en-US" sz="1200" kern="1200"/>
            <a:t>Excess of 20% IRR, with good liquidity profile, and access to a new and increasingly important geography.</a:t>
          </a:r>
        </a:p>
      </dsp:txBody>
      <dsp:txXfrm>
        <a:off x="5371040" y="2545532"/>
        <a:ext cx="2370505" cy="1005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9155B-23C9-4E9F-9161-2104C69BBA47}" type="datetimeFigureOut">
              <a:rPr lang="de-AT" smtClean="0"/>
              <a:t>23.07.2019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8615E-BF34-4113-89D1-AB521D7FD30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535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3338" y="1316038"/>
            <a:ext cx="4741862" cy="35560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dirty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96478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0682C6-3FFC-41C1-94BC-7F316F27B83C}"/>
              </a:ext>
            </a:extLst>
          </p:cNvPr>
          <p:cNvSpPr txBox="1"/>
          <p:nvPr userDrawn="1"/>
        </p:nvSpPr>
        <p:spPr>
          <a:xfrm>
            <a:off x="199505" y="3416531"/>
            <a:ext cx="86701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The 9th Annual </a:t>
            </a:r>
            <a:r>
              <a:rPr lang="sl-SI" sz="2300" b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Follow The Entrepreneur</a:t>
            </a:r>
            <a:r>
              <a:rPr lang="sl-SI" sz="23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Investor Summit </a:t>
            </a:r>
            <a:endParaRPr lang="sl-SI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300" b="1" dirty="0">
                <a:solidFill>
                  <a:srgbClr val="FF7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Taormina, Sicily, Italy – 21-25 July</a:t>
            </a:r>
          </a:p>
          <a:p>
            <a:pPr algn="ctr"/>
            <a:endParaRPr lang="sl-SI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'Capital Follows Ideas; Always Has; Always Will'</a:t>
            </a:r>
          </a:p>
        </p:txBody>
      </p:sp>
    </p:spTree>
    <p:extLst>
      <p:ext uri="{BB962C8B-B14F-4D97-AF65-F5344CB8AC3E}">
        <p14:creationId xmlns:p14="http://schemas.microsoft.com/office/powerpoint/2010/main" val="1637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39DB7-8768-4960-9593-EC60E275E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0218E-2C90-48C1-A1F5-C3A3AF36F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803CD-E3F7-4D58-BA7B-C4C4FF561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006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B72F58-31BA-44CE-9381-89074D4FF4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DD1713-2E4D-4379-B2A1-DC39ED3E98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006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704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F1C1D-9D8E-4E26-B66D-7CEC1F34B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DF7DB-CE3B-4DFD-BF2B-A43B4EB25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59041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A569C-EC82-4444-B8BF-BE2130DBC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520440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736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86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553C983-AED5-42C0-A021-4CD04AF89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876349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001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91DBA-046A-4127-A2EB-3F1DBA802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CB2718-C9D8-47FD-84DE-A3D819CFE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6BEAA-D8F8-48B3-904A-30A756A52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3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B7440-81F9-46AE-98FF-01EC20DFB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BFE89-AB38-4E61-B13C-3978C675D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878BB-2F18-4FB1-9B98-1382D39CD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C36087-7BEA-4D2A-8FFF-EF0F477AA414}" type="datetimeFigureOut">
              <a:rPr lang="en-US" smtClean="0"/>
              <a:pPr/>
              <a:t>7/23/2019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11FD3-AC6F-413F-9321-E07A1082C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5E4E2-CCA8-4313-88EB-6B83872E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27A66D-E257-42D4-95B8-75E5950C10A4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55D4B99-8B8F-43FB-BB9F-494BC2BB8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4885" y="230188"/>
            <a:ext cx="2057400" cy="62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17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5E53B-A2E0-418A-973B-68ADFB1D4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004BF-8100-41D3-A8FA-EF93BD058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F0DD9-9A58-4E2C-AEE1-1766F6FE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6087-7BEA-4D2A-8FFF-EF0F477AA414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8FB18-60E2-4317-B6D8-264A90C02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9B7B0-260E-4769-98DF-BB2AEE57A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A66D-E257-42D4-95B8-75E5950C10A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7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39DB7-8768-4960-9593-EC60E275E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0218E-2C90-48C1-A1F5-C3A3AF36F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803CD-E3F7-4D58-BA7B-C4C4FF561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006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B72F58-31BA-44CE-9381-89074D4FF4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DD1713-2E4D-4379-B2A1-DC39ED3E98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006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A451D9C-1736-4FFD-8F01-B3C08F81B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4536" y="127614"/>
            <a:ext cx="2167610" cy="65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85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D5E47-1AE4-411E-8E2F-17F19CF9B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06400"/>
            <a:ext cx="6858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3C62-210E-43F9-84B4-3F6A76C8E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70200"/>
            <a:ext cx="6858000" cy="2387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43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2E9C3-B1E0-41EB-B4D3-ADA6E0BE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DCAB0-1BF0-4F53-BAE6-EDD5EF07A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302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E2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7AE6BC9-4E55-43E4-B545-CB33AEBFFD8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20" y="766987"/>
            <a:ext cx="4248957" cy="18432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C3C7A9-FBDA-4208-B25A-CF65A37D424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1" y="5918662"/>
            <a:ext cx="8147537" cy="55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3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208629-61EA-4845-B4B1-F1AAF97E8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E0357-EA5B-4399-B016-FF5C60602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5B4B6-9378-4B30-9AAC-52549B513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36087-7BEA-4D2A-8FFF-EF0F477AA414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EC2DA-26AF-4A7D-8029-763DFF646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32A7E-9421-4829-9992-95772BBB4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7A66D-E257-42D4-95B8-75E5950C10A4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86F95F-DDC0-440C-B159-21C810A0E0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95" y="230188"/>
            <a:ext cx="1213155" cy="52627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4AD0F26-8465-4DD2-B1C5-00F42C7E4EB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4479"/>
            <a:ext cx="9144000" cy="22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2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8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61A62C-2BEA-423E-A48A-DDD0FD42B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0A51B-1E02-4E73-AABD-2CF4DD176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774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6748C7-EEBC-4DA5-A47B-7C96B64E39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9717"/>
            <a:ext cx="9144000" cy="125828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E5A43C5-73E3-4CAE-A8F1-F1DCE19361B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75491" y="128948"/>
            <a:ext cx="1949060" cy="59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6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4" r:id="rId3"/>
    <p:sldLayoutId id="214748368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emf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eurekahedge.com/Indices/IndexView/Eurekahedge/477/Eurekahedge_Distressed_Debt_Hedge_Fund_Index?source=post_page---------------------------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267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367B1D43-5502-4191-89CB-70E4C1A660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" r="8680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882442" y="2714171"/>
            <a:ext cx="4261558" cy="415011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DFE96B-F753-4A93-97CD-27250E0EFA07}"/>
              </a:ext>
            </a:extLst>
          </p:cNvPr>
          <p:cNvSpPr txBox="1">
            <a:spLocks/>
          </p:cNvSpPr>
          <p:nvPr/>
        </p:nvSpPr>
        <p:spPr>
          <a:xfrm>
            <a:off x="5306708" y="3734093"/>
            <a:ext cx="3709553" cy="13755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have we done?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10703" y="5154215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219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F5AEA581-4A41-4E4F-9957-467BAE88B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4" y="1066987"/>
            <a:ext cx="3153568" cy="174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4" descr="5a">
            <a:extLst>
              <a:ext uri="{FF2B5EF4-FFF2-40B4-BE49-F238E27FC236}">
                <a16:creationId xmlns:a16="http://schemas.microsoft.com/office/drawing/2014/main" id="{0DE1DDC5-D170-45E7-8BB1-E787857357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5" t="2750" r="19775" b="63651"/>
          <a:stretch/>
        </p:blipFill>
        <p:spPr bwMode="auto">
          <a:xfrm>
            <a:off x="471054" y="2813266"/>
            <a:ext cx="309634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id="{209E56FB-D019-4AF1-91FA-D8602AED6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125" y="1588654"/>
            <a:ext cx="2827936" cy="79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Bildergebnis fÃ¼r famed hospital beds">
            <a:extLst>
              <a:ext uri="{FF2B5EF4-FFF2-40B4-BE49-F238E27FC236}">
                <a16:creationId xmlns:a16="http://schemas.microsoft.com/office/drawing/2014/main" id="{1D1DC609-B8B8-4405-84AD-D7C8B4263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743" y="3326822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0390B772-9C31-4EF3-9653-0F21DE7A6EB5}"/>
              </a:ext>
            </a:extLst>
          </p:cNvPr>
          <p:cNvSpPr/>
          <p:nvPr/>
        </p:nvSpPr>
        <p:spPr>
          <a:xfrm>
            <a:off x="4008582" y="2318327"/>
            <a:ext cx="1218553" cy="1195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F70405A-81EC-4862-96F2-C480302B9656}"/>
              </a:ext>
            </a:extLst>
          </p:cNvPr>
          <p:cNvSpPr txBox="1">
            <a:spLocks/>
          </p:cNvSpPr>
          <p:nvPr/>
        </p:nvSpPr>
        <p:spPr>
          <a:xfrm>
            <a:off x="3575629" y="126811"/>
            <a:ext cx="2084457" cy="895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Rebirth</a:t>
            </a:r>
          </a:p>
        </p:txBody>
      </p:sp>
    </p:spTree>
    <p:extLst>
      <p:ext uri="{BB962C8B-B14F-4D97-AF65-F5344CB8AC3E}">
        <p14:creationId xmlns:p14="http://schemas.microsoft.com/office/powerpoint/2010/main" val="120603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may contain: 2 people, people sitting and indoor">
            <a:extLst>
              <a:ext uri="{FF2B5EF4-FFF2-40B4-BE49-F238E27FC236}">
                <a16:creationId xmlns:a16="http://schemas.microsoft.com/office/drawing/2014/main" id="{B66FAE1E-7819-4046-9F80-9322EBECE5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882442" y="2714171"/>
            <a:ext cx="4261558" cy="415011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151714-E06A-42AD-8CC5-D512EDC667CA}"/>
              </a:ext>
            </a:extLst>
          </p:cNvPr>
          <p:cNvSpPr txBox="1">
            <a:spLocks/>
          </p:cNvSpPr>
          <p:nvPr/>
        </p:nvSpPr>
        <p:spPr>
          <a:xfrm>
            <a:off x="5306708" y="3734093"/>
            <a:ext cx="3709553" cy="13755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</a:rPr>
              <a:t>Today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10703" y="5154215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068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C6E4B-B96A-408A-8678-6D078BACF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16" y="294238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Where do we find the opportunities?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C7A29-DD9A-4993-A7DE-F55EE11EB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062" y="1640255"/>
            <a:ext cx="3868737" cy="823912"/>
          </a:xfrm>
        </p:spPr>
        <p:txBody>
          <a:bodyPr/>
          <a:lstStyle/>
          <a:p>
            <a:r>
              <a:rPr lang="en-US" dirty="0"/>
              <a:t>Geography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5F6B1D-7A94-4C9E-B8BD-9AB88FD987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Germany</a:t>
            </a:r>
          </a:p>
          <a:p>
            <a:r>
              <a:rPr lang="en-US" dirty="0"/>
              <a:t>Spain</a:t>
            </a:r>
          </a:p>
          <a:p>
            <a:r>
              <a:rPr lang="en-US" dirty="0"/>
              <a:t>Poland</a:t>
            </a:r>
          </a:p>
          <a:p>
            <a:r>
              <a:rPr lang="en-US" dirty="0"/>
              <a:t>Romania</a:t>
            </a:r>
          </a:p>
          <a:p>
            <a:r>
              <a:rPr lang="en-US" dirty="0"/>
              <a:t>Italy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F237FA-D3DE-43B1-9A5D-AD06976844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67673" y="1690688"/>
            <a:ext cx="3887788" cy="823912"/>
          </a:xfrm>
        </p:spPr>
        <p:txBody>
          <a:bodyPr/>
          <a:lstStyle/>
          <a:p>
            <a:r>
              <a:rPr lang="en-US" dirty="0"/>
              <a:t>Industries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55AE3B-67DF-4871-A213-C10562581D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67673" y="2464167"/>
            <a:ext cx="3297382" cy="3006263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Banking</a:t>
            </a:r>
          </a:p>
          <a:p>
            <a:pPr lvl="1"/>
            <a:r>
              <a:rPr lang="en-US" dirty="0"/>
              <a:t>Overhang of NPLs/UTPs still significant</a:t>
            </a:r>
          </a:p>
          <a:p>
            <a:r>
              <a:rPr lang="en-US" dirty="0"/>
              <a:t>Automotive</a:t>
            </a:r>
          </a:p>
          <a:p>
            <a:pPr lvl="1"/>
            <a:r>
              <a:rPr lang="en-US" dirty="0"/>
              <a:t>Hitting the wall?</a:t>
            </a:r>
          </a:p>
          <a:p>
            <a:pPr lvl="2"/>
            <a:r>
              <a:rPr lang="en-US" dirty="0"/>
              <a:t>Diesel</a:t>
            </a:r>
          </a:p>
          <a:p>
            <a:pPr lvl="2"/>
            <a:r>
              <a:rPr lang="en-US" dirty="0" err="1"/>
              <a:t>Digitalisation</a:t>
            </a:r>
            <a:endParaRPr lang="en-US" dirty="0"/>
          </a:p>
          <a:p>
            <a:pPr lvl="2"/>
            <a:r>
              <a:rPr lang="en-US" dirty="0"/>
              <a:t>Car/ride sharing</a:t>
            </a:r>
          </a:p>
          <a:p>
            <a:r>
              <a:rPr lang="en-US" dirty="0"/>
              <a:t>Real estate</a:t>
            </a:r>
          </a:p>
          <a:p>
            <a:pPr lvl="1"/>
            <a:r>
              <a:rPr lang="en-US" dirty="0"/>
              <a:t>Real estate accounts for over </a:t>
            </a:r>
            <a:r>
              <a:rPr lang="en-US" u="sng" dirty="0"/>
              <a:t>70% </a:t>
            </a:r>
            <a:r>
              <a:rPr lang="en-US" dirty="0"/>
              <a:t>of all global mainstream assets</a:t>
            </a:r>
          </a:p>
          <a:p>
            <a:r>
              <a:rPr lang="en-US" dirty="0"/>
              <a:t>Retail</a:t>
            </a:r>
          </a:p>
          <a:p>
            <a:pPr lvl="1"/>
            <a:r>
              <a:rPr lang="en-US" dirty="0"/>
              <a:t>Overbuilding, omnichannel digitalization and changing consumer demand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9E259F2-0F5B-4198-96EB-6E47B91FCB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1343729" y="1164293"/>
            <a:ext cx="4772061" cy="452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53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F6F88C-C2A9-44BB-8215-4853F06D3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059" y="2053641"/>
            <a:ext cx="275187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do we manage risk?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DA2BF-7A7E-427E-99AD-C37B93EB0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67930" y="801866"/>
            <a:ext cx="3979563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Enforcement</a:t>
            </a:r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Grab the “blocking position”</a:t>
            </a:r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Consensual, when it makes sense</a:t>
            </a:r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Stay close, stay relevant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Know the jurisdiction</a:t>
            </a:r>
          </a:p>
          <a:p>
            <a:pPr marL="442913" lvl="1" indent="-2286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Extensive due diligence</a:t>
            </a:r>
          </a:p>
          <a:p>
            <a:pPr marL="442913" lvl="1" indent="-2286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Legal network and local partners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Experience</a:t>
            </a:r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Decades on the ground</a:t>
            </a:r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Strong network</a:t>
            </a:r>
          </a:p>
          <a:p>
            <a:pPr algn="l"/>
            <a:endParaRPr lang="en-US" sz="2100" dirty="0">
              <a:solidFill>
                <a:srgbClr val="000000"/>
              </a:solidFill>
              <a:latin typeface="+mn-lt"/>
              <a:cs typeface="+mn-cs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0E973A3-0A48-4E03-98EB-0907191E9FD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2013" y="6170694"/>
            <a:ext cx="1809423" cy="54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32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FA59C03-9335-45B3-831B-BCFCD88C7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509" y="945052"/>
            <a:ext cx="4459934" cy="1135639"/>
          </a:xfrm>
        </p:spPr>
        <p:txBody>
          <a:bodyPr anchor="t">
            <a:normAutofit/>
          </a:bodyPr>
          <a:lstStyle/>
          <a:p>
            <a:pPr algn="l"/>
            <a:r>
              <a:rPr lang="de-AT" sz="3200" dirty="0">
                <a:solidFill>
                  <a:srgbClr val="000000"/>
                </a:solidFill>
              </a:rPr>
              <a:t>Who </a:t>
            </a:r>
            <a:r>
              <a:rPr lang="de-AT" sz="3200" dirty="0" err="1">
                <a:solidFill>
                  <a:srgbClr val="000000"/>
                </a:solidFill>
              </a:rPr>
              <a:t>are</a:t>
            </a:r>
            <a:r>
              <a:rPr lang="de-AT" sz="3200" dirty="0">
                <a:solidFill>
                  <a:srgbClr val="000000"/>
                </a:solidFill>
              </a:rPr>
              <a:t> </a:t>
            </a:r>
            <a:r>
              <a:rPr lang="de-AT" sz="3200" dirty="0" err="1">
                <a:solidFill>
                  <a:srgbClr val="000000"/>
                </a:solidFill>
              </a:rPr>
              <a:t>we</a:t>
            </a:r>
            <a:r>
              <a:rPr lang="de-AT" sz="32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58D9E95-ABCB-4B1E-8119-1C372576A244}"/>
              </a:ext>
            </a:extLst>
          </p:cNvPr>
          <p:cNvSpPr/>
          <p:nvPr/>
        </p:nvSpPr>
        <p:spPr>
          <a:xfrm>
            <a:off x="574933" y="1780989"/>
            <a:ext cx="41055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Schottentor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Capital is a specialized asset management and advisory firm, founded by partners with successful business track records in Central and Southern Europe.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 are a proud member of the Chatham Lane Asset Management Family, alongside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Promethos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Capital and exciting strategies still to be announced.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Michael Cullinane">
            <a:extLst>
              <a:ext uri="{FF2B5EF4-FFF2-40B4-BE49-F238E27FC236}">
                <a16:creationId xmlns:a16="http://schemas.microsoft.com/office/drawing/2014/main" id="{DC35B602-2182-4F15-B40C-08FE9BACD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83"/>
          <a:stretch/>
        </p:blipFill>
        <p:spPr bwMode="auto">
          <a:xfrm>
            <a:off x="7147717" y="1406540"/>
            <a:ext cx="1421350" cy="164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424A4B8C-DB46-45ED-A3CA-B983D02E99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7" r="5674"/>
          <a:stretch/>
        </p:blipFill>
        <p:spPr>
          <a:xfrm>
            <a:off x="5314864" y="1406541"/>
            <a:ext cx="1421350" cy="1643769"/>
          </a:xfrm>
          <a:prstGeom prst="rect">
            <a:avLst/>
          </a:prstGeom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88785DA7-1C63-4057-B0B9-1E857C3E84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5799" y="3617828"/>
            <a:ext cx="1643769" cy="1643769"/>
          </a:xfrm>
          <a:prstGeom prst="rect">
            <a:avLst/>
          </a:prstGeom>
        </p:spPr>
      </p:pic>
      <p:pic>
        <p:nvPicPr>
          <p:cNvPr id="10" name="Picture 25">
            <a:extLst>
              <a:ext uri="{FF2B5EF4-FFF2-40B4-BE49-F238E27FC236}">
                <a16:creationId xmlns:a16="http://schemas.microsoft.com/office/drawing/2014/main" id="{0E2B1B9A-42A7-431C-ACD4-7C2F9E0344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0" r="20436" b="18428"/>
          <a:stretch/>
        </p:blipFill>
        <p:spPr>
          <a:xfrm>
            <a:off x="7023709" y="3617829"/>
            <a:ext cx="1429170" cy="164376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047FE8C-3C95-4D47-9160-BBB75C8191AC}"/>
              </a:ext>
            </a:extLst>
          </p:cNvPr>
          <p:cNvSpPr txBox="1"/>
          <p:nvPr/>
        </p:nvSpPr>
        <p:spPr>
          <a:xfrm>
            <a:off x="5241510" y="3050309"/>
            <a:ext cx="1568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Jon Nighswander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61C7CE0-F1FA-48FA-A95E-DB3E23074B90}"/>
              </a:ext>
            </a:extLst>
          </p:cNvPr>
          <p:cNvSpPr txBox="1"/>
          <p:nvPr/>
        </p:nvSpPr>
        <p:spPr>
          <a:xfrm>
            <a:off x="7178558" y="3050309"/>
            <a:ext cx="1359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Mike Cullinane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6973867-9AE8-4616-9263-CFD373A36653}"/>
              </a:ext>
            </a:extLst>
          </p:cNvPr>
          <p:cNvSpPr txBox="1"/>
          <p:nvPr/>
        </p:nvSpPr>
        <p:spPr>
          <a:xfrm>
            <a:off x="7059262" y="5213564"/>
            <a:ext cx="1358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John Linnehan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33ADACD-CBE1-4333-A7C7-056DAFD6F338}"/>
              </a:ext>
            </a:extLst>
          </p:cNvPr>
          <p:cNvSpPr txBox="1"/>
          <p:nvPr/>
        </p:nvSpPr>
        <p:spPr>
          <a:xfrm>
            <a:off x="5090412" y="5215418"/>
            <a:ext cx="1564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Kathleen </a:t>
            </a:r>
            <a:r>
              <a:rPr lang="de-AT" sz="1400" dirty="0" err="1">
                <a:latin typeface="Arial" panose="020B0604020202020204" pitchFamily="34" charset="0"/>
                <a:cs typeface="Arial" panose="020B0604020202020204" pitchFamily="34" charset="0"/>
              </a:rPr>
              <a:t>Gaffney</a:t>
            </a:r>
            <a:endParaRPr lang="de-A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092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BF2FED0-DC1D-489B-8251-1F8C6CED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de-AT" sz="4100" dirty="0" err="1">
                <a:solidFill>
                  <a:srgbClr val="FFFFFF"/>
                </a:solidFill>
              </a:rPr>
              <a:t>What</a:t>
            </a:r>
            <a:r>
              <a:rPr lang="de-AT" sz="4100" dirty="0">
                <a:solidFill>
                  <a:srgbClr val="FFFFFF"/>
                </a:solidFill>
              </a:rPr>
              <a:t> </a:t>
            </a:r>
            <a:r>
              <a:rPr lang="de-AT" sz="4100" dirty="0" err="1">
                <a:solidFill>
                  <a:srgbClr val="FFFFFF"/>
                </a:solidFill>
              </a:rPr>
              <a:t>are</a:t>
            </a:r>
            <a:r>
              <a:rPr lang="de-AT" sz="4100" dirty="0">
                <a:solidFill>
                  <a:srgbClr val="FFFFFF"/>
                </a:solidFill>
              </a:rPr>
              <a:t> </a:t>
            </a:r>
            <a:r>
              <a:rPr lang="de-AT" sz="4100" dirty="0" err="1">
                <a:solidFill>
                  <a:srgbClr val="FFFFFF"/>
                </a:solidFill>
              </a:rPr>
              <a:t>we</a:t>
            </a:r>
            <a:r>
              <a:rPr lang="de-AT" sz="4100" dirty="0">
                <a:solidFill>
                  <a:srgbClr val="FFFFFF"/>
                </a:solidFill>
              </a:rPr>
              <a:t> </a:t>
            </a:r>
            <a:r>
              <a:rPr lang="de-AT" sz="4100" dirty="0" err="1">
                <a:solidFill>
                  <a:srgbClr val="FFFFFF"/>
                </a:solidFill>
              </a:rPr>
              <a:t>looking</a:t>
            </a:r>
            <a:r>
              <a:rPr lang="de-AT" sz="4100" dirty="0">
                <a:solidFill>
                  <a:srgbClr val="FFFFFF"/>
                </a:solidFill>
              </a:rPr>
              <a:t> at </a:t>
            </a:r>
            <a:r>
              <a:rPr lang="de-AT" sz="4100" dirty="0" err="1">
                <a:solidFill>
                  <a:srgbClr val="FFFFFF"/>
                </a:solidFill>
              </a:rPr>
              <a:t>right</a:t>
            </a:r>
            <a:r>
              <a:rPr lang="de-AT" sz="4100" dirty="0">
                <a:solidFill>
                  <a:srgbClr val="FFFFFF"/>
                </a:solidFill>
              </a:rPr>
              <a:t> </a:t>
            </a:r>
            <a:r>
              <a:rPr lang="de-AT" sz="4100" dirty="0" err="1">
                <a:solidFill>
                  <a:srgbClr val="FFFFFF"/>
                </a:solidFill>
              </a:rPr>
              <a:t>now</a:t>
            </a:r>
            <a:r>
              <a:rPr lang="de-AT" sz="41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0296A3-F3D3-42B7-AB18-17F816249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930" y="801866"/>
            <a:ext cx="4280506" cy="5230634"/>
          </a:xfrm>
        </p:spPr>
        <p:txBody>
          <a:bodyPr anchor="ctr">
            <a:normAutofit/>
          </a:bodyPr>
          <a:lstStyle/>
          <a:p>
            <a:r>
              <a:rPr lang="de-AT" sz="1800" dirty="0">
                <a:solidFill>
                  <a:srgbClr val="000000"/>
                </a:solidFill>
              </a:rPr>
              <a:t>NPLs in </a:t>
            </a:r>
            <a:r>
              <a:rPr lang="de-AT" sz="1800" dirty="0" err="1">
                <a:solidFill>
                  <a:srgbClr val="000000"/>
                </a:solidFill>
              </a:rPr>
              <a:t>Poland</a:t>
            </a:r>
            <a:r>
              <a:rPr lang="de-AT" sz="1800" dirty="0">
                <a:solidFill>
                  <a:srgbClr val="000000"/>
                </a:solidFill>
              </a:rPr>
              <a:t> (€10M </a:t>
            </a:r>
            <a:r>
              <a:rPr lang="de-AT" sz="1800" dirty="0" err="1">
                <a:solidFill>
                  <a:srgbClr val="000000"/>
                </a:solidFill>
              </a:rPr>
              <a:t>up</a:t>
            </a:r>
            <a:r>
              <a:rPr lang="de-AT" sz="1800" dirty="0">
                <a:solidFill>
                  <a:srgbClr val="000000"/>
                </a:solidFill>
              </a:rPr>
              <a:t> </a:t>
            </a:r>
            <a:r>
              <a:rPr lang="de-AT" sz="1800" dirty="0" err="1">
                <a:solidFill>
                  <a:srgbClr val="000000"/>
                </a:solidFill>
              </a:rPr>
              <a:t>to</a:t>
            </a:r>
            <a:r>
              <a:rPr lang="de-AT" sz="1800" dirty="0">
                <a:solidFill>
                  <a:srgbClr val="000000"/>
                </a:solidFill>
              </a:rPr>
              <a:t> €100M, IRR </a:t>
            </a:r>
            <a:r>
              <a:rPr lang="de-AT" sz="1800" dirty="0" err="1">
                <a:solidFill>
                  <a:srgbClr val="000000"/>
                </a:solidFill>
              </a:rPr>
              <a:t>over</a:t>
            </a:r>
            <a:r>
              <a:rPr lang="de-AT" sz="1800" dirty="0">
                <a:solidFill>
                  <a:srgbClr val="000000"/>
                </a:solidFill>
              </a:rPr>
              <a:t> 15%)</a:t>
            </a:r>
          </a:p>
          <a:p>
            <a:r>
              <a:rPr lang="de-AT" sz="1800" dirty="0">
                <a:solidFill>
                  <a:srgbClr val="000000"/>
                </a:solidFill>
              </a:rPr>
              <a:t>Convenience </a:t>
            </a:r>
            <a:r>
              <a:rPr lang="de-AT" sz="1800" dirty="0" err="1">
                <a:solidFill>
                  <a:srgbClr val="000000"/>
                </a:solidFill>
              </a:rPr>
              <a:t>stores</a:t>
            </a:r>
            <a:r>
              <a:rPr lang="de-AT" sz="1800" dirty="0">
                <a:solidFill>
                  <a:srgbClr val="000000"/>
                </a:solidFill>
              </a:rPr>
              <a:t> in </a:t>
            </a:r>
            <a:r>
              <a:rPr lang="de-AT" sz="1800" dirty="0" err="1">
                <a:solidFill>
                  <a:srgbClr val="000000"/>
                </a:solidFill>
              </a:rPr>
              <a:t>Poland</a:t>
            </a:r>
            <a:r>
              <a:rPr lang="de-AT" sz="1800" dirty="0">
                <a:solidFill>
                  <a:srgbClr val="000000"/>
                </a:solidFill>
              </a:rPr>
              <a:t> (€10M </a:t>
            </a:r>
            <a:r>
              <a:rPr lang="de-AT" sz="1800" dirty="0" err="1">
                <a:solidFill>
                  <a:srgbClr val="000000"/>
                </a:solidFill>
              </a:rPr>
              <a:t>investment</a:t>
            </a:r>
            <a:r>
              <a:rPr lang="de-AT" sz="1800" dirty="0">
                <a:solidFill>
                  <a:srgbClr val="000000"/>
                </a:solidFill>
              </a:rPr>
              <a:t>, 3x </a:t>
            </a:r>
            <a:r>
              <a:rPr lang="de-AT" sz="1800" dirty="0" err="1">
                <a:solidFill>
                  <a:srgbClr val="000000"/>
                </a:solidFill>
              </a:rPr>
              <a:t>return</a:t>
            </a:r>
            <a:r>
              <a:rPr lang="de-AT" sz="1800" dirty="0">
                <a:solidFill>
                  <a:srgbClr val="000000"/>
                </a:solidFill>
              </a:rPr>
              <a:t>)</a:t>
            </a:r>
          </a:p>
          <a:p>
            <a:r>
              <a:rPr lang="de-AT" sz="1800" dirty="0">
                <a:solidFill>
                  <a:srgbClr val="000000"/>
                </a:solidFill>
              </a:rPr>
              <a:t>Corporate </a:t>
            </a:r>
            <a:r>
              <a:rPr lang="de-AT" sz="1800" dirty="0" err="1">
                <a:solidFill>
                  <a:srgbClr val="000000"/>
                </a:solidFill>
              </a:rPr>
              <a:t>debt</a:t>
            </a:r>
            <a:r>
              <a:rPr lang="de-AT" sz="1800" dirty="0">
                <a:solidFill>
                  <a:srgbClr val="000000"/>
                </a:solidFill>
              </a:rPr>
              <a:t> in Romania (€15M nominal, &gt;20% IRR)</a:t>
            </a:r>
          </a:p>
          <a:p>
            <a:r>
              <a:rPr lang="de-AT" sz="1800" dirty="0" err="1">
                <a:solidFill>
                  <a:srgbClr val="000000"/>
                </a:solidFill>
              </a:rPr>
              <a:t>Distressed</a:t>
            </a:r>
            <a:r>
              <a:rPr lang="de-AT" sz="1800" dirty="0">
                <a:solidFill>
                  <a:srgbClr val="000000"/>
                </a:solidFill>
              </a:rPr>
              <a:t> </a:t>
            </a:r>
            <a:r>
              <a:rPr lang="de-AT" sz="1800" dirty="0" err="1">
                <a:solidFill>
                  <a:srgbClr val="000000"/>
                </a:solidFill>
              </a:rPr>
              <a:t>residential</a:t>
            </a:r>
            <a:r>
              <a:rPr lang="de-AT" sz="1800" dirty="0">
                <a:solidFill>
                  <a:srgbClr val="000000"/>
                </a:solidFill>
              </a:rPr>
              <a:t> real-</a:t>
            </a:r>
            <a:r>
              <a:rPr lang="de-AT" sz="1800" dirty="0" err="1">
                <a:solidFill>
                  <a:srgbClr val="000000"/>
                </a:solidFill>
              </a:rPr>
              <a:t>estate</a:t>
            </a:r>
            <a:r>
              <a:rPr lang="de-AT" sz="1800" dirty="0">
                <a:solidFill>
                  <a:srgbClr val="000000"/>
                </a:solidFill>
              </a:rPr>
              <a:t> </a:t>
            </a:r>
            <a:r>
              <a:rPr lang="de-AT" sz="1800" dirty="0" err="1">
                <a:solidFill>
                  <a:srgbClr val="000000"/>
                </a:solidFill>
              </a:rPr>
              <a:t>opportunities</a:t>
            </a:r>
            <a:r>
              <a:rPr lang="de-AT" sz="1800" dirty="0">
                <a:solidFill>
                  <a:srgbClr val="000000"/>
                </a:solidFill>
              </a:rPr>
              <a:t> in Spain (€20-30M </a:t>
            </a:r>
            <a:r>
              <a:rPr lang="de-AT" sz="1800" dirty="0" err="1">
                <a:solidFill>
                  <a:srgbClr val="000000"/>
                </a:solidFill>
              </a:rPr>
              <a:t>tickets</a:t>
            </a:r>
            <a:r>
              <a:rPr lang="de-AT" sz="1800" dirty="0">
                <a:solidFill>
                  <a:srgbClr val="000000"/>
                </a:solidFill>
              </a:rPr>
              <a:t>, </a:t>
            </a:r>
            <a:r>
              <a:rPr lang="de-AT" sz="1800" dirty="0" err="1">
                <a:solidFill>
                  <a:srgbClr val="000000"/>
                </a:solidFill>
              </a:rPr>
              <a:t>numerous</a:t>
            </a:r>
            <a:r>
              <a:rPr lang="de-AT" sz="1800" dirty="0">
                <a:solidFill>
                  <a:srgbClr val="000000"/>
                </a:solidFill>
              </a:rPr>
              <a:t> </a:t>
            </a:r>
            <a:r>
              <a:rPr lang="de-AT" sz="1800" dirty="0" err="1">
                <a:solidFill>
                  <a:srgbClr val="000000"/>
                </a:solidFill>
              </a:rPr>
              <a:t>tickets</a:t>
            </a:r>
            <a:r>
              <a:rPr lang="de-AT" sz="1800" dirty="0">
                <a:solidFill>
                  <a:srgbClr val="000000"/>
                </a:solidFill>
              </a:rPr>
              <a:t> </a:t>
            </a:r>
            <a:r>
              <a:rPr lang="de-AT" sz="1800" dirty="0" err="1">
                <a:solidFill>
                  <a:srgbClr val="000000"/>
                </a:solidFill>
              </a:rPr>
              <a:t>available</a:t>
            </a:r>
            <a:r>
              <a:rPr lang="de-AT" sz="1800" dirty="0">
                <a:solidFill>
                  <a:srgbClr val="000000"/>
                </a:solidFill>
              </a:rPr>
              <a:t>, 15%+IRR)</a:t>
            </a:r>
          </a:p>
          <a:p>
            <a:r>
              <a:rPr lang="de-AT" sz="1800" dirty="0" err="1">
                <a:solidFill>
                  <a:srgbClr val="000000"/>
                </a:solidFill>
              </a:rPr>
              <a:t>Numerous</a:t>
            </a:r>
            <a:r>
              <a:rPr lang="de-AT" sz="1800" dirty="0">
                <a:solidFill>
                  <a:srgbClr val="000000"/>
                </a:solidFill>
              </a:rPr>
              <a:t> </a:t>
            </a:r>
            <a:r>
              <a:rPr lang="de-AT" sz="1800" dirty="0" err="1">
                <a:solidFill>
                  <a:srgbClr val="000000"/>
                </a:solidFill>
              </a:rPr>
              <a:t>secondary</a:t>
            </a:r>
            <a:r>
              <a:rPr lang="de-AT" sz="1800" dirty="0">
                <a:solidFill>
                  <a:srgbClr val="000000"/>
                </a:solidFill>
              </a:rPr>
              <a:t> </a:t>
            </a:r>
            <a:r>
              <a:rPr lang="de-AT" sz="1800" dirty="0" err="1">
                <a:solidFill>
                  <a:srgbClr val="000000"/>
                </a:solidFill>
              </a:rPr>
              <a:t>opportunities</a:t>
            </a:r>
            <a:r>
              <a:rPr lang="de-AT" sz="1800" dirty="0">
                <a:solidFill>
                  <a:srgbClr val="000000"/>
                </a:solidFill>
              </a:rPr>
              <a:t> </a:t>
            </a:r>
            <a:r>
              <a:rPr lang="de-AT" sz="1800" dirty="0" err="1">
                <a:solidFill>
                  <a:srgbClr val="000000"/>
                </a:solidFill>
              </a:rPr>
              <a:t>across</a:t>
            </a:r>
            <a:r>
              <a:rPr lang="de-AT" sz="1800" dirty="0">
                <a:solidFill>
                  <a:srgbClr val="000000"/>
                </a:solidFill>
              </a:rPr>
              <a:t> </a:t>
            </a:r>
            <a:r>
              <a:rPr lang="de-AT" sz="1800" dirty="0" err="1">
                <a:solidFill>
                  <a:srgbClr val="000000"/>
                </a:solidFill>
              </a:rPr>
              <a:t>the</a:t>
            </a:r>
            <a:r>
              <a:rPr lang="de-AT" sz="1800" dirty="0">
                <a:solidFill>
                  <a:srgbClr val="000000"/>
                </a:solidFill>
              </a:rPr>
              <a:t> </a:t>
            </a:r>
            <a:r>
              <a:rPr lang="de-AT" sz="1800" dirty="0" err="1">
                <a:solidFill>
                  <a:srgbClr val="000000"/>
                </a:solidFill>
              </a:rPr>
              <a:t>region</a:t>
            </a:r>
            <a:endParaRPr lang="de-AT" sz="1800" dirty="0">
              <a:solidFill>
                <a:srgbClr val="000000"/>
              </a:solidFill>
            </a:endParaRPr>
          </a:p>
          <a:p>
            <a:endParaRPr lang="de-AT" sz="2100" dirty="0">
              <a:solidFill>
                <a:srgbClr val="000000"/>
              </a:solidFill>
            </a:endParaRPr>
          </a:p>
          <a:p>
            <a:endParaRPr lang="de-AT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18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8">
            <a:extLst>
              <a:ext uri="{FF2B5EF4-FFF2-40B4-BE49-F238E27FC236}">
                <a16:creationId xmlns:a16="http://schemas.microsoft.com/office/drawing/2014/main" id="{C9F26692-F12A-4F9E-9C6D-FABE9A277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19"/>
            <a:ext cx="9144001" cy="684962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8" name="Picture 20">
            <a:extLst>
              <a:ext uri="{FF2B5EF4-FFF2-40B4-BE49-F238E27FC236}">
                <a16:creationId xmlns:a16="http://schemas.microsoft.com/office/drawing/2014/main" id="{19BDF44E-531A-4177-A2D6-2D2310D05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79"/>
          <a:stretch/>
        </p:blipFill>
        <p:spPr>
          <a:xfrm flipH="1">
            <a:off x="-1" y="1959"/>
            <a:ext cx="9143999" cy="6856041"/>
          </a:xfrm>
          <a:prstGeom prst="rect">
            <a:avLst/>
          </a:prstGeom>
        </p:spPr>
      </p:pic>
      <p:sp>
        <p:nvSpPr>
          <p:cNvPr id="29" name="Freeform: Shape 22">
            <a:extLst>
              <a:ext uri="{FF2B5EF4-FFF2-40B4-BE49-F238E27FC236}">
                <a16:creationId xmlns:a16="http://schemas.microsoft.com/office/drawing/2014/main" id="{6BFB173A-5EF2-43F4-B3BB-6EA1975FA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421" y="-12885"/>
            <a:ext cx="3728825" cy="2211002"/>
          </a:xfrm>
          <a:custGeom>
            <a:avLst/>
            <a:gdLst>
              <a:gd name="connsiteX0" fmla="*/ 34084 w 3801784"/>
              <a:gd name="connsiteY0" fmla="*/ 0 h 2254263"/>
              <a:gd name="connsiteX1" fmla="*/ 3767702 w 3801784"/>
              <a:gd name="connsiteY1" fmla="*/ 0 h 2254263"/>
              <a:gd name="connsiteX2" fmla="*/ 3791970 w 3801784"/>
              <a:gd name="connsiteY2" fmla="*/ 159016 h 2254263"/>
              <a:gd name="connsiteX3" fmla="*/ 3801784 w 3801784"/>
              <a:gd name="connsiteY3" fmla="*/ 353371 h 2254263"/>
              <a:gd name="connsiteX4" fmla="*/ 1900892 w 3801784"/>
              <a:gd name="connsiteY4" fmla="*/ 2254263 h 2254263"/>
              <a:gd name="connsiteX5" fmla="*/ 0 w 3801784"/>
              <a:gd name="connsiteY5" fmla="*/ 353371 h 2254263"/>
              <a:gd name="connsiteX6" fmla="*/ 9815 w 3801784"/>
              <a:gd name="connsiteY6" fmla="*/ 159016 h 225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1784" h="2254263">
                <a:moveTo>
                  <a:pt x="34084" y="0"/>
                </a:moveTo>
                <a:lnTo>
                  <a:pt x="3767702" y="0"/>
                </a:lnTo>
                <a:lnTo>
                  <a:pt x="3791970" y="159016"/>
                </a:lnTo>
                <a:cubicBezTo>
                  <a:pt x="3798459" y="222918"/>
                  <a:pt x="3801784" y="287757"/>
                  <a:pt x="3801784" y="353371"/>
                </a:cubicBezTo>
                <a:cubicBezTo>
                  <a:pt x="3801784" y="1403205"/>
                  <a:pt x="2950726" y="2254263"/>
                  <a:pt x="1900892" y="2254263"/>
                </a:cubicBezTo>
                <a:cubicBezTo>
                  <a:pt x="851058" y="2254263"/>
                  <a:pt x="0" y="1403205"/>
                  <a:pt x="0" y="353371"/>
                </a:cubicBezTo>
                <a:cubicBezTo>
                  <a:pt x="0" y="287757"/>
                  <a:pt x="3325" y="222918"/>
                  <a:pt x="9815" y="15901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0E973A3-0A48-4E03-98EB-0907191E9FD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5402" y="490583"/>
            <a:ext cx="2456861" cy="745592"/>
          </a:xfrm>
          <a:prstGeom prst="rect">
            <a:avLst/>
          </a:prstGeom>
        </p:spPr>
      </p:pic>
      <p:sp>
        <p:nvSpPr>
          <p:cNvPr id="30" name="Freeform 67">
            <a:extLst>
              <a:ext uri="{FF2B5EF4-FFF2-40B4-BE49-F238E27FC236}">
                <a16:creationId xmlns:a16="http://schemas.microsoft.com/office/drawing/2014/main" id="{726FC37F-1DE8-4A19-A1DE-0A2176ED8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3266" y="2599049"/>
            <a:ext cx="4890734" cy="4258951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FA59C03-9335-45B3-831B-BCFCD88C7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135" y="3692520"/>
            <a:ext cx="4459934" cy="1135639"/>
          </a:xfrm>
        </p:spPr>
        <p:txBody>
          <a:bodyPr anchor="t">
            <a:normAutofit/>
          </a:bodyPr>
          <a:lstStyle/>
          <a:p>
            <a:pPr algn="l"/>
            <a:r>
              <a:rPr lang="de-AT" sz="3200" dirty="0">
                <a:solidFill>
                  <a:srgbClr val="000000"/>
                </a:solidFill>
              </a:rPr>
              <a:t>Moving </a:t>
            </a:r>
            <a:r>
              <a:rPr lang="de-AT" sz="3200" dirty="0" err="1">
                <a:solidFill>
                  <a:srgbClr val="000000"/>
                </a:solidFill>
              </a:rPr>
              <a:t>forward</a:t>
            </a:r>
            <a:endParaRPr lang="de-AT" sz="3200" dirty="0">
              <a:solidFill>
                <a:srgbClr val="000000"/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0F92149-0F29-469F-86C2-5831ECA5E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2961" y="3918020"/>
            <a:ext cx="3983145" cy="24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62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E94E6-5EE7-46CE-B4DB-EE0CD83EE5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22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72955" y="1122302"/>
            <a:ext cx="5370815" cy="5735697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25"/>
          <a:stretch/>
        </p:blipFill>
        <p:spPr>
          <a:xfrm flipH="1">
            <a:off x="0" y="1122301"/>
            <a:ext cx="9144000" cy="57505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1D6015-9665-482B-AFA8-61B94B0FE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801" y="4058125"/>
            <a:ext cx="3604497" cy="972836"/>
          </a:xfrm>
        </p:spPr>
        <p:txBody>
          <a:bodyPr anchor="t">
            <a:normAutofit/>
          </a:bodyPr>
          <a:lstStyle/>
          <a:p>
            <a:pPr algn="l"/>
            <a:r>
              <a:rPr lang="en-US" sz="3100" dirty="0">
                <a:solidFill>
                  <a:srgbClr val="000000"/>
                </a:solidFill>
              </a:rPr>
              <a:t>Distressed Investing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8FF23A-CA2C-4490-BCEA-961422CA5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856" y="5322770"/>
            <a:ext cx="3604268" cy="629123"/>
          </a:xfrm>
        </p:spPr>
        <p:txBody>
          <a:bodyPr anchor="b">
            <a:normAutofit/>
          </a:bodyPr>
          <a:lstStyle/>
          <a:p>
            <a:pPr algn="l"/>
            <a:r>
              <a:rPr lang="en-US" sz="1350" dirty="0">
                <a:solidFill>
                  <a:srgbClr val="000000"/>
                </a:solidFill>
              </a:rPr>
              <a:t>An idea whose time is coming</a:t>
            </a:r>
          </a:p>
          <a:p>
            <a:pPr algn="l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13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441" y="1608355"/>
            <a:ext cx="4570559" cy="5249645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02C4E7D-5650-45E8-8E8F-51972BA05F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4681" y="3914523"/>
            <a:ext cx="3463967" cy="105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77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22DBDD07-52EF-4FDE-AFFE-08A1E27565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5179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6918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ldergebnis fÃ¼r distressed investing">
            <a:extLst>
              <a:ext uri="{FF2B5EF4-FFF2-40B4-BE49-F238E27FC236}">
                <a16:creationId xmlns:a16="http://schemas.microsoft.com/office/drawing/2014/main" id="{9739629E-9487-464A-9BB9-54C5C71959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" r="5116"/>
          <a:stretch/>
        </p:blipFill>
        <p:spPr bwMode="auto">
          <a:xfrm>
            <a:off x="3052134" y="929280"/>
            <a:ext cx="4946558" cy="531902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FDEF6D-35C0-4CBE-BD27-462BBD2E6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5" y="629266"/>
            <a:ext cx="3198613" cy="1676603"/>
          </a:xfrm>
        </p:spPr>
        <p:txBody>
          <a:bodyPr>
            <a:normAutofit/>
          </a:bodyPr>
          <a:lstStyle/>
          <a:p>
            <a:r>
              <a:rPr lang="en-US" sz="3200" dirty="0"/>
              <a:t>Why distress?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5C2A7-159F-4020-A32F-2B4A21527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7" y="2438400"/>
            <a:ext cx="2750278" cy="3785419"/>
          </a:xfrm>
        </p:spPr>
        <p:txBody>
          <a:bodyPr>
            <a:normAutofit/>
          </a:bodyPr>
          <a:lstStyle/>
          <a:p>
            <a:r>
              <a:rPr lang="en-US" sz="1600"/>
              <a:t>Countercyclical</a:t>
            </a:r>
          </a:p>
          <a:p>
            <a:r>
              <a:rPr lang="en-US" sz="1600"/>
              <a:t>Superior returns</a:t>
            </a:r>
          </a:p>
          <a:p>
            <a:r>
              <a:rPr lang="en-US" sz="1600"/>
              <a:t>Value preservation</a:t>
            </a:r>
          </a:p>
        </p:txBody>
      </p:sp>
    </p:spTree>
    <p:extLst>
      <p:ext uri="{BB962C8B-B14F-4D97-AF65-F5344CB8AC3E}">
        <p14:creationId xmlns:p14="http://schemas.microsoft.com/office/powerpoint/2010/main" val="4009564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AECCB2E-232A-478B-84F4-1B995993A1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96" t="47147" r="42542" b="9313"/>
          <a:stretch/>
        </p:blipFill>
        <p:spPr>
          <a:xfrm>
            <a:off x="6282140" y="4502645"/>
            <a:ext cx="2861860" cy="159989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89A30ABB-14B9-4F05-92FF-B23B8FF031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58000"/>
          </a:blip>
          <a:srcRect l="4849" t="14623" r="28282" b="32945"/>
          <a:stretch/>
        </p:blipFill>
        <p:spPr>
          <a:xfrm>
            <a:off x="321893" y="1172613"/>
            <a:ext cx="5671106" cy="239008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650B757-5AA8-4056-8671-CEE4FCC3D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021" y="863622"/>
            <a:ext cx="3222289" cy="179575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8E2D2AC-C101-4853-BF7A-EE9E0627CB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l="9798" t="12750" r="27677" b="31590"/>
          <a:stretch/>
        </p:blipFill>
        <p:spPr>
          <a:xfrm>
            <a:off x="576811" y="3288787"/>
            <a:ext cx="4592805" cy="219760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AA2495D-0C25-41AA-BF40-307D20D1701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9444890">
            <a:off x="948654" y="2396930"/>
            <a:ext cx="3147780" cy="83952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E3351B5-CA77-4318-97EB-726DA5855DB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990" t="14435" r="38485" b="59631"/>
          <a:stretch/>
        </p:blipFill>
        <p:spPr>
          <a:xfrm>
            <a:off x="5597836" y="5448632"/>
            <a:ext cx="3346170" cy="88802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08FF67E-1A79-4E5A-A5EE-FEC49522197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778" t="20636" r="26667"/>
          <a:stretch/>
        </p:blipFill>
        <p:spPr>
          <a:xfrm>
            <a:off x="5019795" y="1429283"/>
            <a:ext cx="2698111" cy="252648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0D09999-9046-4757-B671-78A802720A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665466">
            <a:off x="7053444" y="2104197"/>
            <a:ext cx="2031722" cy="112182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92354B6-F58A-4A5A-A427-496F99B1DE8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3940" t="13871" r="23535" b="42045"/>
          <a:stretch/>
        </p:blipFill>
        <p:spPr>
          <a:xfrm>
            <a:off x="0" y="5178016"/>
            <a:ext cx="3827864" cy="145065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3D381AE9-43CD-48E8-B468-9D95B52A8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6" y="163936"/>
            <a:ext cx="5689588" cy="1137012"/>
          </a:xfrm>
        </p:spPr>
        <p:txBody>
          <a:bodyPr>
            <a:normAutofit/>
          </a:bodyPr>
          <a:lstStyle/>
          <a:p>
            <a:r>
              <a:rPr lang="en-US" sz="3200" dirty="0"/>
              <a:t>Are we headed into the next cycle?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76C69D9-76F1-41DC-8DE9-E5B1B5EEC7A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1212" t="29845" r="37475" b="36892"/>
          <a:stretch/>
        </p:blipFill>
        <p:spPr>
          <a:xfrm rot="20522237">
            <a:off x="3656202" y="3903663"/>
            <a:ext cx="4692074" cy="16348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8643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C6E4B-B96A-408A-8678-6D078BACF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Superior Returns?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0818D72-D64A-4C0B-BB00-6AEB1814B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263" y="2609850"/>
            <a:ext cx="3868737" cy="823912"/>
          </a:xfrm>
        </p:spPr>
        <p:txBody>
          <a:bodyPr>
            <a:noAutofit/>
          </a:bodyPr>
          <a:lstStyle/>
          <a:p>
            <a:r>
              <a:rPr lang="en-US" dirty="0"/>
              <a:t>Globally</a:t>
            </a:r>
          </a:p>
          <a:p>
            <a:r>
              <a:rPr lang="en-US" sz="1600" b="0" dirty="0"/>
              <a:t>In the decade since the 2008 Financial crisis, the </a:t>
            </a:r>
            <a:r>
              <a:rPr lang="en-US" sz="1600" b="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Eurekahedge</a:t>
            </a:r>
            <a:r>
              <a:rPr lang="en-US" sz="1600" b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Distressed Debt Hedge Fund Index </a:t>
            </a:r>
            <a:r>
              <a:rPr lang="en-US" sz="1600" b="0" dirty="0"/>
              <a:t>has returned </a:t>
            </a:r>
            <a:r>
              <a:rPr lang="en-US" sz="1600" dirty="0"/>
              <a:t>11.12% </a:t>
            </a:r>
            <a:r>
              <a:rPr lang="en-US" sz="1600" b="0" dirty="0"/>
              <a:t>on an average annual basis. 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BA0603FB-B0BF-46FE-A067-403D69CB9572}"/>
              </a:ext>
            </a:extLst>
          </p:cNvPr>
          <p:cNvSpPr txBox="1">
            <a:spLocks/>
          </p:cNvSpPr>
          <p:nvPr/>
        </p:nvSpPr>
        <p:spPr>
          <a:xfrm>
            <a:off x="703263" y="3916218"/>
            <a:ext cx="3868737" cy="35346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en-US" dirty="0"/>
              <a:t>Central and Southern Europe</a:t>
            </a:r>
          </a:p>
          <a:p>
            <a:r>
              <a:rPr lang="en-US" sz="1600" dirty="0"/>
              <a:t>Market is still nascent, early mover advantage is still possible</a:t>
            </a:r>
          </a:p>
          <a:p>
            <a:r>
              <a:rPr lang="en-US" sz="1600" dirty="0"/>
              <a:t>Region is still underbanked, creating price advantage for alternative credit</a:t>
            </a:r>
          </a:p>
          <a:p>
            <a:r>
              <a:rPr lang="en-US" sz="1600" dirty="0"/>
              <a:t>Yields in CEE on NPLs range from 10% to high 20s.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8F06F8E-7E19-4207-9CC4-4F1EAD7DD6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98" t="46946" r="25253" b="26083"/>
          <a:stretch/>
        </p:blipFill>
        <p:spPr>
          <a:xfrm>
            <a:off x="5106950" y="2093119"/>
            <a:ext cx="3576404" cy="216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4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F6F88C-C2A9-44BB-8215-4853F06D3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059" y="2053641"/>
            <a:ext cx="275187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do we do it?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DA2BF-7A7E-427E-99AD-C37B93EB0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67930" y="801866"/>
            <a:ext cx="3979563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1800" dirty="0"/>
              <a:t>Implementing an appropriate strategy successfully requires a particular set of skills.</a:t>
            </a:r>
          </a:p>
          <a:p>
            <a:pPr algn="l"/>
            <a:endParaRPr lang="en-US" sz="1800" dirty="0"/>
          </a:p>
          <a:p>
            <a:pPr algn="l"/>
            <a:endParaRPr lang="en-US" sz="1800" dirty="0"/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Distressed investing is not easy, but for those firms with the appropriate professional skills and capital base distressed investing strategies can be </a:t>
            </a:r>
            <a:r>
              <a:rPr lang="en-US" sz="1800" u="sng" dirty="0"/>
              <a:t>extremely</a:t>
            </a:r>
            <a:r>
              <a:rPr lang="en-US" sz="1800" dirty="0"/>
              <a:t> profitable.</a:t>
            </a:r>
          </a:p>
          <a:p>
            <a:pPr algn="l"/>
            <a:endParaRPr lang="en-US" sz="1800" dirty="0">
              <a:solidFill>
                <a:srgbClr val="000000"/>
              </a:solidFill>
              <a:latin typeface="+mn-lt"/>
              <a:cs typeface="+mn-cs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0E973A3-0A48-4E03-98EB-0907191E9FD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2013" y="6170694"/>
            <a:ext cx="1809423" cy="54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29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D031325-0FD7-47C1-A42C-75A48D271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39" y="2262905"/>
            <a:ext cx="3631289" cy="2417907"/>
          </a:xfrm>
          <a:prstGeom prst="rect">
            <a:avLst/>
          </a:prstGeom>
        </p:spPr>
      </p:pic>
      <p:pic>
        <p:nvPicPr>
          <p:cNvPr id="8196" name="Picture 4" descr="Ãhnliches Foto">
            <a:extLst>
              <a:ext uri="{FF2B5EF4-FFF2-40B4-BE49-F238E27FC236}">
                <a16:creationId xmlns:a16="http://schemas.microsoft.com/office/drawing/2014/main" id="{7D8E2B0F-92ED-4C9B-9566-D9882F142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188" y="2262905"/>
            <a:ext cx="3718546" cy="247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04D4EC63-077F-444F-8A3C-2BC1CB7D7144}"/>
              </a:ext>
            </a:extLst>
          </p:cNvPr>
          <p:cNvGrpSpPr/>
          <p:nvPr/>
        </p:nvGrpSpPr>
        <p:grpSpPr>
          <a:xfrm>
            <a:off x="471055" y="1874979"/>
            <a:ext cx="4174836" cy="3288145"/>
            <a:chOff x="471055" y="1191491"/>
            <a:chExt cx="4174836" cy="3288145"/>
          </a:xfrm>
        </p:grpSpPr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0A3F5FE8-25E3-417F-875D-58EC51EFE185}"/>
                </a:ext>
              </a:extLst>
            </p:cNvPr>
            <p:cNvCxnSpPr/>
            <p:nvPr/>
          </p:nvCxnSpPr>
          <p:spPr>
            <a:xfrm>
              <a:off x="923636" y="1191491"/>
              <a:ext cx="3309992" cy="3288145"/>
            </a:xfrm>
            <a:prstGeom prst="line">
              <a:avLst/>
            </a:prstGeom>
            <a:ln w="8255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F9648CFD-12D8-4891-9CCB-D90B638ED2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055" y="1191491"/>
              <a:ext cx="4174836" cy="3066473"/>
            </a:xfrm>
            <a:prstGeom prst="line">
              <a:avLst/>
            </a:prstGeom>
            <a:ln w="8255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E156D8ED-3F07-43F7-BFAE-E62299CFA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dirty="0"/>
              <a:t>Distressed investing is more than picking the bones</a:t>
            </a:r>
          </a:p>
        </p:txBody>
      </p:sp>
    </p:spTree>
    <p:extLst>
      <p:ext uri="{BB962C8B-B14F-4D97-AF65-F5344CB8AC3E}">
        <p14:creationId xmlns:p14="http://schemas.microsoft.com/office/powerpoint/2010/main" val="345542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FD0C0BDE-A253-4000-A289-B44DB34FCA7C}"/>
              </a:ext>
            </a:extLst>
          </p:cNvPr>
          <p:cNvCxnSpPr>
            <a:cxnSpLocks/>
          </p:cNvCxnSpPr>
          <p:nvPr/>
        </p:nvCxnSpPr>
        <p:spPr>
          <a:xfrm>
            <a:off x="1884220" y="3972532"/>
            <a:ext cx="5217833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hteck 6">
            <a:extLst>
              <a:ext uri="{FF2B5EF4-FFF2-40B4-BE49-F238E27FC236}">
                <a16:creationId xmlns:a16="http://schemas.microsoft.com/office/drawing/2014/main" id="{EA57A62C-A02D-4411-9D56-67EB83E2F4C2}"/>
              </a:ext>
            </a:extLst>
          </p:cNvPr>
          <p:cNvSpPr/>
          <p:nvPr/>
        </p:nvSpPr>
        <p:spPr>
          <a:xfrm>
            <a:off x="1943899" y="2957970"/>
            <a:ext cx="537130" cy="9719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62" dirty="0"/>
              <a:t>1</a:t>
            </a:r>
            <a:endParaRPr lang="en-US" sz="1662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D19EE66-DA49-4083-9176-2D10336067D8}"/>
              </a:ext>
            </a:extLst>
          </p:cNvPr>
          <p:cNvSpPr/>
          <p:nvPr/>
        </p:nvSpPr>
        <p:spPr>
          <a:xfrm>
            <a:off x="2706965" y="2759025"/>
            <a:ext cx="537130" cy="203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62" dirty="0"/>
              <a:t>2</a:t>
            </a:r>
            <a:endParaRPr lang="en-US" sz="1662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01C7461-CC1D-4DAA-8B20-94F5AF466D13}"/>
              </a:ext>
            </a:extLst>
          </p:cNvPr>
          <p:cNvSpPr/>
          <p:nvPr/>
        </p:nvSpPr>
        <p:spPr>
          <a:xfrm>
            <a:off x="3401824" y="2530289"/>
            <a:ext cx="537130" cy="2287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62" dirty="0"/>
              <a:t>3</a:t>
            </a:r>
            <a:endParaRPr lang="en-US" sz="1662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85B83BD-55B1-46A3-A575-DDCADD8EDA97}"/>
              </a:ext>
            </a:extLst>
          </p:cNvPr>
          <p:cNvSpPr/>
          <p:nvPr/>
        </p:nvSpPr>
        <p:spPr>
          <a:xfrm>
            <a:off x="4096683" y="2236178"/>
            <a:ext cx="537130" cy="2941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62" dirty="0"/>
              <a:t>4</a:t>
            </a:r>
            <a:endParaRPr lang="en-US" sz="1662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DC3E5DE-01D1-4460-9D7C-5FF4A61A1D27}"/>
              </a:ext>
            </a:extLst>
          </p:cNvPr>
          <p:cNvSpPr/>
          <p:nvPr/>
        </p:nvSpPr>
        <p:spPr>
          <a:xfrm>
            <a:off x="4791542" y="1944898"/>
            <a:ext cx="537130" cy="2941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62" dirty="0"/>
              <a:t>5</a:t>
            </a:r>
            <a:endParaRPr lang="en-US" sz="1662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337A3A19-8875-42B2-8102-3174BBA7BA72}"/>
              </a:ext>
            </a:extLst>
          </p:cNvPr>
          <p:cNvSpPr/>
          <p:nvPr/>
        </p:nvSpPr>
        <p:spPr>
          <a:xfrm>
            <a:off x="5486401" y="1448872"/>
            <a:ext cx="537130" cy="4960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62" dirty="0"/>
              <a:t>6</a:t>
            </a:r>
            <a:endParaRPr lang="en-US" sz="1662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11E2FC0-3545-4B50-B902-25A9E7FF4355}"/>
              </a:ext>
            </a:extLst>
          </p:cNvPr>
          <p:cNvSpPr/>
          <p:nvPr/>
        </p:nvSpPr>
        <p:spPr>
          <a:xfrm>
            <a:off x="6292096" y="1448872"/>
            <a:ext cx="537130" cy="24810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/>
          </a:p>
        </p:txBody>
      </p:sp>
      <p:sp>
        <p:nvSpPr>
          <p:cNvPr id="22" name="Bogen 21">
            <a:extLst>
              <a:ext uri="{FF2B5EF4-FFF2-40B4-BE49-F238E27FC236}">
                <a16:creationId xmlns:a16="http://schemas.microsoft.com/office/drawing/2014/main" id="{8CC16D58-BFDE-4271-A951-0796A5E98EA6}"/>
              </a:ext>
            </a:extLst>
          </p:cNvPr>
          <p:cNvSpPr/>
          <p:nvPr/>
        </p:nvSpPr>
        <p:spPr>
          <a:xfrm rot="4029192" flipH="1">
            <a:off x="3448309" y="-95575"/>
            <a:ext cx="1877863" cy="4908881"/>
          </a:xfrm>
          <a:prstGeom prst="arc">
            <a:avLst>
              <a:gd name="adj1" fmla="val 17020665"/>
              <a:gd name="adj2" fmla="val 4678707"/>
            </a:avLst>
          </a:prstGeom>
          <a:ln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54AF9D80-68E5-48C6-BEEA-76045C45AB64}"/>
              </a:ext>
            </a:extLst>
          </p:cNvPr>
          <p:cNvSpPr txBox="1"/>
          <p:nvPr/>
        </p:nvSpPr>
        <p:spPr>
          <a:xfrm>
            <a:off x="5906331" y="980067"/>
            <a:ext cx="1476867" cy="43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8" dirty="0"/>
              <a:t>Cumulative value proposition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91FAA1E-0161-4777-A299-57B4B1A75362}"/>
              </a:ext>
            </a:extLst>
          </p:cNvPr>
          <p:cNvSpPr txBox="1"/>
          <p:nvPr/>
        </p:nvSpPr>
        <p:spPr>
          <a:xfrm>
            <a:off x="5390645" y="2041069"/>
            <a:ext cx="827423" cy="80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23" dirty="0"/>
              <a:t>Equity kicker at exit with 3-5 </a:t>
            </a:r>
            <a:r>
              <a:rPr lang="en-US" sz="923" dirty="0" err="1"/>
              <a:t>yrs</a:t>
            </a:r>
            <a:r>
              <a:rPr lang="en-US" sz="923" dirty="0"/>
              <a:t> investor window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B0767F3-9917-4EAF-B210-F61A1F8AEAFD}"/>
              </a:ext>
            </a:extLst>
          </p:cNvPr>
          <p:cNvSpPr txBox="1"/>
          <p:nvPr/>
        </p:nvSpPr>
        <p:spPr>
          <a:xfrm>
            <a:off x="4717513" y="2281662"/>
            <a:ext cx="685187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23" dirty="0"/>
              <a:t>Equity stake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A2C50EDA-4AAA-430A-A763-524A8A2065EA}"/>
              </a:ext>
            </a:extLst>
          </p:cNvPr>
          <p:cNvSpPr txBox="1"/>
          <p:nvPr/>
        </p:nvSpPr>
        <p:spPr>
          <a:xfrm>
            <a:off x="3976495" y="2542476"/>
            <a:ext cx="923905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23" dirty="0"/>
              <a:t>Operational improvements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A9937D3-72C3-4D99-988D-2323970A54BB}"/>
              </a:ext>
            </a:extLst>
          </p:cNvPr>
          <p:cNvSpPr txBox="1"/>
          <p:nvPr/>
        </p:nvSpPr>
        <p:spPr>
          <a:xfrm>
            <a:off x="3247324" y="2768299"/>
            <a:ext cx="874518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23" dirty="0"/>
              <a:t>Asset sales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135B7B6D-2432-48C0-B649-7FDC409FE43A}"/>
              </a:ext>
            </a:extLst>
          </p:cNvPr>
          <p:cNvSpPr txBox="1"/>
          <p:nvPr/>
        </p:nvSpPr>
        <p:spPr>
          <a:xfrm>
            <a:off x="2538270" y="3056806"/>
            <a:ext cx="874518" cy="80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23" dirty="0"/>
              <a:t>High yield  (10-15%) refinancing with super senior debt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3105CAC-93D6-43A0-95B1-08B79998D01E}"/>
              </a:ext>
            </a:extLst>
          </p:cNvPr>
          <p:cNvSpPr txBox="1"/>
          <p:nvPr/>
        </p:nvSpPr>
        <p:spPr>
          <a:xfrm>
            <a:off x="1775204" y="3990467"/>
            <a:ext cx="874518" cy="51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23" dirty="0"/>
              <a:t>Discounted purchase price</a:t>
            </a:r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B7B9C84A-5824-4001-A1AD-AE51B250ECF4}"/>
              </a:ext>
            </a:extLst>
          </p:cNvPr>
          <p:cNvCxnSpPr>
            <a:cxnSpLocks/>
          </p:cNvCxnSpPr>
          <p:nvPr/>
        </p:nvCxnSpPr>
        <p:spPr>
          <a:xfrm>
            <a:off x="2114417" y="4619903"/>
            <a:ext cx="4621024" cy="0"/>
          </a:xfrm>
          <a:prstGeom prst="straightConnector1">
            <a:avLst/>
          </a:prstGeom>
          <a:ln w="41275" cmpd="sng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49E07AD8-5C87-44A8-B8A2-35449FA28FB2}"/>
              </a:ext>
            </a:extLst>
          </p:cNvPr>
          <p:cNvSpPr txBox="1"/>
          <p:nvPr/>
        </p:nvSpPr>
        <p:spPr>
          <a:xfrm>
            <a:off x="3710516" y="4309334"/>
            <a:ext cx="1476867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2" dirty="0">
                <a:solidFill>
                  <a:schemeClr val="accent1"/>
                </a:solidFill>
              </a:rPr>
              <a:t>Value Levers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F1819EE-D2DA-4CE3-B6A6-6987E5A6E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6803" y="6492875"/>
            <a:ext cx="222885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/>
              <a:t>Slide </a:t>
            </a:r>
            <a:fld id="{07DC7E0E-81F5-4D34-8944-FCE98606F1F7}" type="slidenum">
              <a:rPr lang="de-AT" smtClean="0"/>
              <a:pPr/>
              <a:t>9</a:t>
            </a:fld>
            <a:endParaRPr lang="de-AT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300E8C9-F604-470B-A3F4-8E8EC0E6F882}"/>
              </a:ext>
            </a:extLst>
          </p:cNvPr>
          <p:cNvSpPr txBox="1">
            <a:spLocks/>
          </p:cNvSpPr>
          <p:nvPr/>
        </p:nvSpPr>
        <p:spPr>
          <a:xfrm>
            <a:off x="1748013" y="235045"/>
            <a:ext cx="6858000" cy="895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>Preserving Value</a:t>
            </a:r>
          </a:p>
        </p:txBody>
      </p:sp>
    </p:spTree>
    <p:extLst>
      <p:ext uri="{BB962C8B-B14F-4D97-AF65-F5344CB8AC3E}">
        <p14:creationId xmlns:p14="http://schemas.microsoft.com/office/powerpoint/2010/main" val="12372129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Microsoft Office PowerPoint</Application>
  <PresentationFormat>Bildschirmpräsentation (4:3)</PresentationFormat>
  <Paragraphs>91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Custom Design</vt:lpstr>
      <vt:lpstr>1_Custom Design</vt:lpstr>
      <vt:lpstr>2_Custom Design</vt:lpstr>
      <vt:lpstr>PowerPoint-Präsentation</vt:lpstr>
      <vt:lpstr>Distressed Investing</vt:lpstr>
      <vt:lpstr>PowerPoint-Präsentation</vt:lpstr>
      <vt:lpstr>Why distress?</vt:lpstr>
      <vt:lpstr>Are we headed into the next cycle?</vt:lpstr>
      <vt:lpstr>Superior Returns?</vt:lpstr>
      <vt:lpstr>How do we do it?</vt:lpstr>
      <vt:lpstr>Distressed investing is more than picking the bones</vt:lpstr>
      <vt:lpstr>PowerPoint-Präsentation</vt:lpstr>
      <vt:lpstr>PowerPoint-Präsentation</vt:lpstr>
      <vt:lpstr>PowerPoint-Präsentation</vt:lpstr>
      <vt:lpstr>PowerPoint-Präsentation</vt:lpstr>
      <vt:lpstr>Where do we find the opportunities?</vt:lpstr>
      <vt:lpstr>How do we manage risk?</vt:lpstr>
      <vt:lpstr>Who are we?</vt:lpstr>
      <vt:lpstr>What are we looking at right now?</vt:lpstr>
      <vt:lpstr>Moving forward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Jon Nighswander</dc:creator>
  <cp:lastModifiedBy>Jon Nighswander</cp:lastModifiedBy>
  <cp:revision>7</cp:revision>
  <dcterms:created xsi:type="dcterms:W3CDTF">2019-07-23T13:48:52Z</dcterms:created>
  <dcterms:modified xsi:type="dcterms:W3CDTF">2019-07-23T14:39:29Z</dcterms:modified>
</cp:coreProperties>
</file>