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73" r:id="rId2"/>
    <p:sldMasterId id="2147483679" r:id="rId3"/>
  </p:sldMasterIdLst>
  <p:notesMasterIdLst>
    <p:notesMasterId r:id="rId26"/>
  </p:notesMasterIdLst>
  <p:sldIdLst>
    <p:sldId id="261" r:id="rId4"/>
    <p:sldId id="270" r:id="rId5"/>
    <p:sldId id="284" r:id="rId6"/>
    <p:sldId id="265" r:id="rId7"/>
    <p:sldId id="264" r:id="rId8"/>
    <p:sldId id="285" r:id="rId9"/>
    <p:sldId id="272" r:id="rId10"/>
    <p:sldId id="273" r:id="rId11"/>
    <p:sldId id="274" r:id="rId12"/>
    <p:sldId id="275" r:id="rId13"/>
    <p:sldId id="269" r:id="rId14"/>
    <p:sldId id="276" r:id="rId15"/>
    <p:sldId id="287" r:id="rId16"/>
    <p:sldId id="277" r:id="rId17"/>
    <p:sldId id="279" r:id="rId18"/>
    <p:sldId id="280" r:id="rId19"/>
    <p:sldId id="281" r:id="rId20"/>
    <p:sldId id="282" r:id="rId21"/>
    <p:sldId id="283" r:id="rId22"/>
    <p:sldId id="266" r:id="rId23"/>
    <p:sldId id="278" r:id="rId24"/>
    <p:sldId id="286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295"/>
    <a:srgbClr val="FF7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3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4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notesMaster" Target="notesMasters/notesMaster1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0281D2-6A80-A641-8C6B-DF2232014135}" type="datetimeFigureOut">
              <a:rPr lang="en-US" smtClean="0"/>
              <a:t>7/21/19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B7F46F-EDAF-D74B-B82A-625795D93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96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70682C6-3FFC-41C1-94BC-7F316F27B83C}"/>
              </a:ext>
            </a:extLst>
          </p:cNvPr>
          <p:cNvSpPr txBox="1"/>
          <p:nvPr userDrawn="1"/>
        </p:nvSpPr>
        <p:spPr>
          <a:xfrm>
            <a:off x="199505" y="3416531"/>
            <a:ext cx="867017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The 9th Annual </a:t>
            </a:r>
            <a:r>
              <a:rPr lang="sl-SI" sz="2300" b="1" dirty="0"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Follow The Entrepreneur</a:t>
            </a:r>
            <a:r>
              <a:rPr lang="sl-SI" sz="2300" b="1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 Investor Summit </a:t>
            </a:r>
            <a:endParaRPr lang="sl-SI" sz="23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300" b="1" dirty="0">
                <a:solidFill>
                  <a:srgbClr val="FF7E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Taormina, Sicily, Italy – 21-25 July</a:t>
            </a:r>
          </a:p>
          <a:p>
            <a:pPr algn="ctr"/>
            <a:endParaRPr lang="sl-SI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'Capital Follows Ideas; Always Has; Always Will'</a:t>
            </a:r>
          </a:p>
        </p:txBody>
      </p:sp>
    </p:spTree>
    <p:extLst>
      <p:ext uri="{BB962C8B-B14F-4D97-AF65-F5344CB8AC3E}">
        <p14:creationId xmlns:p14="http://schemas.microsoft.com/office/powerpoint/2010/main" val="16376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539DB7-8768-4960-9593-EC60E275E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FF0218E-2C90-48C1-A1F5-C3A3AF36FB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97803CD-E3F7-4D58-BA7B-C4C4FF5616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0062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BB72F58-31BA-44CE-9381-89074D4FF4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8DD1713-2E4D-4379-B2A1-DC39ED3E98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0062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17043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2EF1C1D-9D8E-4E26-B66D-7CEC1F34B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61DF7DB-CE3B-4DFD-BF2B-A43B4EB256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590415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13A569C-EC82-4444-B8BF-BE2130DBCE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520440"/>
          </a:xfr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7368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7860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xmlns="" id="{6553C983-AED5-42C0-A021-4CD04AF892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2876349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50011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391DBA-046A-4127-A2EB-3F1DBA802B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FCB2718-C9D8-47FD-84DE-A3D819CFE6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656BEAA-D8F8-48B3-904A-30A756A52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735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2B7440-81F9-46AE-98FF-01EC20DFB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22BFE89-AB38-4E61-B13C-3978C675DD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2F878BB-2F18-4FB1-9B98-1382D39CD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4C36087-7BEA-4D2A-8FFF-EF0F477AA414}" type="datetimeFigureOut">
              <a:rPr lang="en-US" smtClean="0"/>
              <a:pPr/>
              <a:t>7/21/19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2711FD3-AC6F-413F-9321-E07A1082C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CE5E4E2-CCA8-4313-88EB-6B83872EE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427A66D-E257-42D4-95B8-75E5950C10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317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C5E53B-A2E0-418A-973B-68ADFB1D4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95004BF-8100-41D3-A8FA-EF93BD0580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38F0DD9-9A58-4E2C-AEE1-1766F6FE1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36087-7BEA-4D2A-8FFF-EF0F477AA414}" type="datetimeFigureOut">
              <a:rPr lang="en-US" smtClean="0"/>
              <a:t>7/21/19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D08FB18-60E2-4317-B6D8-264A90C02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CF9B7B0-260E-4769-98DF-BB2AEE57A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7A66D-E257-42D4-95B8-75E5950C10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478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xmlns="" id="{6553C983-AED5-42C0-A021-4CD04AF892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2876349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59764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9D5E47-1AE4-411E-8E2F-17F19CF9B2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406400"/>
            <a:ext cx="6858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C8A3C62-210E-43F9-84B4-3F6A76C8EA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870200"/>
            <a:ext cx="6858000" cy="23876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86437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E2E9C3-B1E0-41EB-B4D3-ADA6E0BE5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60DCAB0-1BF0-4F53-BAE6-EDD5EF07A0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33020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png"/><Relationship Id="rId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slideLayout" Target="../slideLayouts/slideLayout7.xml"/><Relationship Id="rId5" Type="http://schemas.openxmlformats.org/officeDocument/2006/relationships/theme" Target="../theme/theme2.xml"/><Relationship Id="rId6" Type="http://schemas.openxmlformats.org/officeDocument/2006/relationships/image" Target="../media/image1.png"/><Relationship Id="rId7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2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slideLayout" Target="../slideLayouts/slideLayout11.xml"/><Relationship Id="rId5" Type="http://schemas.openxmlformats.org/officeDocument/2006/relationships/theme" Target="../theme/theme3.xml"/><Relationship Id="rId6" Type="http://schemas.openxmlformats.org/officeDocument/2006/relationships/image" Target="../media/image4.jpg"/><Relationship Id="rId1" Type="http://schemas.openxmlformats.org/officeDocument/2006/relationships/slideLayout" Target="../slideLayouts/slideLayout8.xml"/><Relationship Id="rId2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E2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D7AE6BC9-4E55-43E4-B545-CB33AEBFFD8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520" y="766987"/>
            <a:ext cx="4248957" cy="184321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59C3C7A9-FBDA-4208-B25A-CF65A37D424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31" y="5918662"/>
            <a:ext cx="8147537" cy="55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937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88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4208629-61EA-4845-B4B1-F1AAF97E8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67E0357-EA5B-4399-B016-FF5C60602D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275B4B6-9378-4B30-9AAC-52549B5130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C36087-7BEA-4D2A-8FFF-EF0F477AA414}" type="datetimeFigureOut">
              <a:rPr lang="en-US" smtClean="0"/>
              <a:t>7/21/19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4EEC2DA-26AF-4A7D-8029-763DFF6464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0832A7E-9421-4829-9992-95772BBB4C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27A66D-E257-42D4-95B8-75E5950C10A4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686F95F-DDC0-440C-B159-21C810A0E02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095" y="230188"/>
            <a:ext cx="1213155" cy="526270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xmlns="" id="{44AD0F26-8465-4DD2-B1C5-00F42C7E4EB1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74479"/>
            <a:ext cx="9144000" cy="22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523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89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6761A62C-2BEA-423E-A48A-DDD0FD42B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4C0A51B-1E02-4E73-AABD-2CF4DD1768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37740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4E6748C7-EEBC-4DA5-A47B-7C96B64E392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99717"/>
            <a:ext cx="9144000" cy="1258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768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4" r:id="rId3"/>
    <p:sldLayoutId id="2147483687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jpe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eg"/><Relationship Id="rId3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1D6015-9665-482B-AFA8-61B94B0FE6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2183516"/>
            <a:ext cx="6858000" cy="2387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do founders &amp; investors work together to build great companies?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58FF23A-CA2C-4490-BCEA-961422CA54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5260619"/>
            <a:ext cx="6858000" cy="1058333"/>
          </a:xfrm>
        </p:spPr>
        <p:txBody>
          <a:bodyPr/>
          <a:lstStyle/>
          <a:p>
            <a:r>
              <a:rPr lang="en-US" dirty="0" smtClean="0"/>
              <a:t>Nick Verkroost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4773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A645C2A7-159F-4020-A32F-2B4A215277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453088"/>
            <a:ext cx="7886700" cy="3982006"/>
          </a:xfrm>
          <a:ln>
            <a:noFill/>
          </a:ln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en-US" sz="16600" dirty="0" smtClean="0"/>
              <a:t>8%</a:t>
            </a:r>
            <a:endParaRPr lang="en-US" sz="16600" dirty="0" smtClean="0"/>
          </a:p>
          <a:p>
            <a:pPr marL="0" indent="0" algn="ctr">
              <a:buNone/>
            </a:pPr>
            <a:r>
              <a:rPr lang="en-US" sz="3600" dirty="0" smtClean="0"/>
              <a:t>of UK VCs have ever</a:t>
            </a:r>
            <a:br>
              <a:rPr lang="en-US" sz="3600" dirty="0" smtClean="0"/>
            </a:br>
            <a:r>
              <a:rPr lang="en-US" sz="3600" dirty="0" smtClean="0"/>
              <a:t>worked in a startup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3383221" y="5807631"/>
            <a:ext cx="2377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 smtClean="0">
                <a:latin typeface="Arial" charset="0"/>
                <a:ea typeface="Arial" charset="0"/>
                <a:cs typeface="Arial" charset="0"/>
              </a:rPr>
              <a:t>Source:  Diversity VC</a:t>
            </a:r>
            <a:endParaRPr lang="en-US" i="1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5506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mage result for fab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268" y="2137517"/>
            <a:ext cx="5215466" cy="2268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3353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mage result for VE interacti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524000"/>
            <a:ext cx="5905500" cy="324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64960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1FDEF6D-35C0-4CBE-BD27-462BBD2E6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66219"/>
            <a:ext cx="7886700" cy="1325563"/>
          </a:xfrm>
        </p:spPr>
        <p:txBody>
          <a:bodyPr/>
          <a:lstStyle/>
          <a:p>
            <a:pPr algn="ctr"/>
            <a:r>
              <a:rPr lang="en-US" dirty="0" smtClean="0"/>
              <a:t>So, what can we do?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450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85675" y="1404247"/>
            <a:ext cx="447930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“I’d </a:t>
            </a:r>
            <a:r>
              <a:rPr lang="en-US" sz="4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have to be dead or severely </a:t>
            </a:r>
            <a:r>
              <a:rPr lang="en-US" sz="44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incapacitated”</a:t>
            </a:r>
            <a:endParaRPr lang="en-US" sz="4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2549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7644" y="1546577"/>
            <a:ext cx="0" cy="2054578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67644" y="3603977"/>
            <a:ext cx="3397955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Arc 7"/>
          <p:cNvSpPr/>
          <p:nvPr/>
        </p:nvSpPr>
        <p:spPr>
          <a:xfrm rot="5400000">
            <a:off x="-1885249" y="-2449689"/>
            <a:ext cx="5305782" cy="6795912"/>
          </a:xfrm>
          <a:prstGeom prst="arc">
            <a:avLst>
              <a:gd name="adj1" fmla="val 17033596"/>
              <a:gd name="adj2" fmla="val 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5074355" y="1543758"/>
            <a:ext cx="0" cy="2054578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074355" y="3601158"/>
            <a:ext cx="3397955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 13"/>
          <p:cNvSpPr/>
          <p:nvPr/>
        </p:nvSpPr>
        <p:spPr>
          <a:xfrm>
            <a:off x="5086994" y="1543758"/>
            <a:ext cx="3385313" cy="2057585"/>
          </a:xfrm>
          <a:custGeom>
            <a:avLst/>
            <a:gdLst>
              <a:gd name="connsiteX0" fmla="*/ 0 w 3228304"/>
              <a:gd name="connsiteY0" fmla="*/ 1837386 h 1843457"/>
              <a:gd name="connsiteX1" fmla="*/ 94445 w 3228304"/>
              <a:gd name="connsiteY1" fmla="*/ 1841679 h 1843457"/>
              <a:gd name="connsiteX2" fmla="*/ 214648 w 3228304"/>
              <a:gd name="connsiteY2" fmla="*/ 1811628 h 1843457"/>
              <a:gd name="connsiteX3" fmla="*/ 313386 w 3228304"/>
              <a:gd name="connsiteY3" fmla="*/ 1824507 h 1843457"/>
              <a:gd name="connsiteX4" fmla="*/ 412124 w 3228304"/>
              <a:gd name="connsiteY4" fmla="*/ 1824507 h 1843457"/>
              <a:gd name="connsiteX5" fmla="*/ 506569 w 3228304"/>
              <a:gd name="connsiteY5" fmla="*/ 1764406 h 1843457"/>
              <a:gd name="connsiteX6" fmla="*/ 631065 w 3228304"/>
              <a:gd name="connsiteY6" fmla="*/ 1824507 h 1843457"/>
              <a:gd name="connsiteX7" fmla="*/ 746975 w 3228304"/>
              <a:gd name="connsiteY7" fmla="*/ 1807335 h 1843457"/>
              <a:gd name="connsiteX8" fmla="*/ 837127 w 3228304"/>
              <a:gd name="connsiteY8" fmla="*/ 1674254 h 1843457"/>
              <a:gd name="connsiteX9" fmla="*/ 935865 w 3228304"/>
              <a:gd name="connsiteY9" fmla="*/ 1798750 h 1843457"/>
              <a:gd name="connsiteX10" fmla="*/ 1086118 w 3228304"/>
              <a:gd name="connsiteY10" fmla="*/ 1558344 h 1843457"/>
              <a:gd name="connsiteX11" fmla="*/ 1335110 w 3228304"/>
              <a:gd name="connsiteY11" fmla="*/ 1657082 h 1843457"/>
              <a:gd name="connsiteX12" fmla="*/ 1554051 w 3228304"/>
              <a:gd name="connsiteY12" fmla="*/ 1455313 h 1843457"/>
              <a:gd name="connsiteX13" fmla="*/ 1820214 w 3228304"/>
              <a:gd name="connsiteY13" fmla="*/ 1605566 h 1843457"/>
              <a:gd name="connsiteX14" fmla="*/ 1991932 w 3228304"/>
              <a:gd name="connsiteY14" fmla="*/ 1352282 h 1843457"/>
              <a:gd name="connsiteX15" fmla="*/ 2301025 w 3228304"/>
              <a:gd name="connsiteY15" fmla="*/ 1438141 h 1843457"/>
              <a:gd name="connsiteX16" fmla="*/ 2519966 w 3228304"/>
              <a:gd name="connsiteY16" fmla="*/ 1163392 h 1843457"/>
              <a:gd name="connsiteX17" fmla="*/ 2708856 w 3228304"/>
              <a:gd name="connsiteY17" fmla="*/ 1227786 h 1843457"/>
              <a:gd name="connsiteX18" fmla="*/ 2850524 w 3228304"/>
              <a:gd name="connsiteY18" fmla="*/ 631065 h 1843457"/>
              <a:gd name="connsiteX19" fmla="*/ 3159617 w 3228304"/>
              <a:gd name="connsiteY19" fmla="*/ 523741 h 1843457"/>
              <a:gd name="connsiteX20" fmla="*/ 3228304 w 3228304"/>
              <a:gd name="connsiteY20" fmla="*/ 0 h 1843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228304" h="1843457">
                <a:moveTo>
                  <a:pt x="0" y="1837386"/>
                </a:moveTo>
                <a:cubicBezTo>
                  <a:pt x="29335" y="1841679"/>
                  <a:pt x="58670" y="1845972"/>
                  <a:pt x="94445" y="1841679"/>
                </a:cubicBezTo>
                <a:cubicBezTo>
                  <a:pt x="130220" y="1837386"/>
                  <a:pt x="178158" y="1814490"/>
                  <a:pt x="214648" y="1811628"/>
                </a:cubicBezTo>
                <a:cubicBezTo>
                  <a:pt x="251138" y="1808766"/>
                  <a:pt x="280473" y="1822361"/>
                  <a:pt x="313386" y="1824507"/>
                </a:cubicBezTo>
                <a:cubicBezTo>
                  <a:pt x="346299" y="1826653"/>
                  <a:pt x="379927" y="1834524"/>
                  <a:pt x="412124" y="1824507"/>
                </a:cubicBezTo>
                <a:cubicBezTo>
                  <a:pt x="444321" y="1814490"/>
                  <a:pt x="470079" y="1764406"/>
                  <a:pt x="506569" y="1764406"/>
                </a:cubicBezTo>
                <a:cubicBezTo>
                  <a:pt x="543059" y="1764406"/>
                  <a:pt x="590998" y="1817352"/>
                  <a:pt x="631065" y="1824507"/>
                </a:cubicBezTo>
                <a:cubicBezTo>
                  <a:pt x="671132" y="1831662"/>
                  <a:pt x="712631" y="1832377"/>
                  <a:pt x="746975" y="1807335"/>
                </a:cubicBezTo>
                <a:cubicBezTo>
                  <a:pt x="781319" y="1782293"/>
                  <a:pt x="805645" y="1675685"/>
                  <a:pt x="837127" y="1674254"/>
                </a:cubicBezTo>
                <a:cubicBezTo>
                  <a:pt x="868609" y="1672823"/>
                  <a:pt x="894367" y="1818068"/>
                  <a:pt x="935865" y="1798750"/>
                </a:cubicBezTo>
                <a:cubicBezTo>
                  <a:pt x="977363" y="1779432"/>
                  <a:pt x="1019577" y="1581955"/>
                  <a:pt x="1086118" y="1558344"/>
                </a:cubicBezTo>
                <a:cubicBezTo>
                  <a:pt x="1152659" y="1534733"/>
                  <a:pt x="1257121" y="1674254"/>
                  <a:pt x="1335110" y="1657082"/>
                </a:cubicBezTo>
                <a:cubicBezTo>
                  <a:pt x="1413099" y="1639910"/>
                  <a:pt x="1473200" y="1463899"/>
                  <a:pt x="1554051" y="1455313"/>
                </a:cubicBezTo>
                <a:cubicBezTo>
                  <a:pt x="1634902" y="1446727"/>
                  <a:pt x="1747234" y="1622738"/>
                  <a:pt x="1820214" y="1605566"/>
                </a:cubicBezTo>
                <a:cubicBezTo>
                  <a:pt x="1893194" y="1588394"/>
                  <a:pt x="1911797" y="1380186"/>
                  <a:pt x="1991932" y="1352282"/>
                </a:cubicBezTo>
                <a:cubicBezTo>
                  <a:pt x="2072067" y="1324378"/>
                  <a:pt x="2213019" y="1469623"/>
                  <a:pt x="2301025" y="1438141"/>
                </a:cubicBezTo>
                <a:cubicBezTo>
                  <a:pt x="2389031" y="1406659"/>
                  <a:pt x="2451994" y="1198451"/>
                  <a:pt x="2519966" y="1163392"/>
                </a:cubicBezTo>
                <a:cubicBezTo>
                  <a:pt x="2587938" y="1128333"/>
                  <a:pt x="2653763" y="1316507"/>
                  <a:pt x="2708856" y="1227786"/>
                </a:cubicBezTo>
                <a:cubicBezTo>
                  <a:pt x="2763949" y="1139065"/>
                  <a:pt x="2775397" y="748406"/>
                  <a:pt x="2850524" y="631065"/>
                </a:cubicBezTo>
                <a:cubicBezTo>
                  <a:pt x="2925651" y="513724"/>
                  <a:pt x="3096654" y="628918"/>
                  <a:pt x="3159617" y="523741"/>
                </a:cubicBezTo>
                <a:cubicBezTo>
                  <a:pt x="3222580" y="418564"/>
                  <a:pt x="3228304" y="0"/>
                  <a:pt x="3228304" y="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xmlns="" id="{5C5F6B1D-7A94-4C9E-B8BD-9AB88FD98795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5074355" y="1029859"/>
            <a:ext cx="3397952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spcAft>
                <a:spcPts val="1800"/>
              </a:spcAft>
              <a:buNone/>
            </a:pPr>
            <a:r>
              <a:rPr lang="en-US" dirty="0" smtClean="0"/>
              <a:t>The reality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xmlns="" id="{B155AE3B-67DF-4871-A213-C10562581D80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767644" y="1029859"/>
            <a:ext cx="3397954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spcAft>
                <a:spcPts val="1800"/>
              </a:spcAft>
              <a:buNone/>
            </a:pPr>
            <a:r>
              <a:rPr lang="en-US" dirty="0" smtClean="0"/>
              <a:t>The illusion</a:t>
            </a:r>
            <a:endParaRPr lang="en-US" dirty="0"/>
          </a:p>
        </p:txBody>
      </p:sp>
      <p:sp>
        <p:nvSpPr>
          <p:cNvPr id="17" name="Content Placeholder 5">
            <a:extLst>
              <a:ext uri="{FF2B5EF4-FFF2-40B4-BE49-F238E27FC236}">
                <a16:creationId xmlns:a16="http://schemas.microsoft.com/office/drawing/2014/main" xmlns="" id="{B155AE3B-67DF-4871-A213-C10562581D80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1603022" y="4209768"/>
            <a:ext cx="5937956" cy="131112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indent="0" algn="ctr">
              <a:spcAft>
                <a:spcPts val="1800"/>
              </a:spcAft>
              <a:buNone/>
            </a:pPr>
            <a:r>
              <a:rPr lang="en-US" sz="4400" dirty="0" smtClean="0"/>
              <a:t>“Founders are playing for batting average”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xmlns="" id="{B155AE3B-67DF-4871-A213-C10562581D80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1603022" y="5667653"/>
            <a:ext cx="5937956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r">
              <a:spcAft>
                <a:spcPts val="1800"/>
              </a:spcAft>
              <a:buNone/>
            </a:pPr>
            <a:r>
              <a:rPr lang="en-US" dirty="0" smtClean="0"/>
              <a:t>Fred Destin, </a:t>
            </a:r>
            <a:r>
              <a:rPr lang="en-US" dirty="0" err="1" smtClean="0"/>
              <a:t>Stride.vc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0930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A645C2A7-159F-4020-A32F-2B4A215277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704622"/>
            <a:ext cx="7886700" cy="3730472"/>
          </a:xfrm>
          <a:ln>
            <a:noFill/>
          </a:ln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en-US" sz="10400" dirty="0" smtClean="0"/>
              <a:t>1 out of 34</a:t>
            </a:r>
            <a:endParaRPr lang="en-US" sz="10400" dirty="0" smtClean="0"/>
          </a:p>
          <a:p>
            <a:pPr marL="0" indent="0" algn="ctr">
              <a:buNone/>
            </a:pPr>
            <a:r>
              <a:rPr lang="en-US" sz="3600" dirty="0" smtClean="0"/>
              <a:t>founders successfully</a:t>
            </a:r>
            <a:br>
              <a:rPr lang="en-US" sz="3600" dirty="0" smtClean="0"/>
            </a:br>
            <a:r>
              <a:rPr lang="en-US" sz="3600" dirty="0" smtClean="0"/>
              <a:t>transitioned to CEO unaided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3319104" y="5807631"/>
            <a:ext cx="2505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 smtClean="0">
                <a:latin typeface="Arial" charset="0"/>
                <a:ea typeface="Arial" charset="0"/>
                <a:cs typeface="Arial" charset="0"/>
              </a:rPr>
              <a:t>Source:  </a:t>
            </a:r>
            <a:r>
              <a:rPr lang="en-US" i="1" dirty="0" err="1" smtClean="0">
                <a:latin typeface="Arial" charset="0"/>
                <a:ea typeface="Arial" charset="0"/>
                <a:cs typeface="Arial" charset="0"/>
              </a:rPr>
              <a:t>PROfounders</a:t>
            </a:r>
            <a:endParaRPr lang="en-US" i="1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555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A645C2A7-159F-4020-A32F-2B4A215277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580443"/>
            <a:ext cx="7886700" cy="3730472"/>
          </a:xfrm>
          <a:ln>
            <a:noFill/>
          </a:ln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4400" dirty="0" smtClean="0"/>
              <a:t>Data protection &amp; privacy</a:t>
            </a:r>
          </a:p>
          <a:p>
            <a:pPr marL="0" indent="0" algn="ctr">
              <a:buNone/>
            </a:pPr>
            <a:endParaRPr lang="en-US" sz="4400" dirty="0"/>
          </a:p>
          <a:p>
            <a:pPr marL="0" indent="0" algn="ctr">
              <a:buNone/>
            </a:pPr>
            <a:r>
              <a:rPr lang="en-US" sz="4400" dirty="0" smtClean="0"/>
              <a:t>Social &amp; environmental impact</a:t>
            </a:r>
          </a:p>
          <a:p>
            <a:pPr marL="0" indent="0" algn="ctr">
              <a:buNone/>
            </a:pPr>
            <a:endParaRPr lang="en-US" sz="4400" dirty="0"/>
          </a:p>
          <a:p>
            <a:pPr marL="0" indent="0" algn="ctr">
              <a:buNone/>
            </a:pPr>
            <a:r>
              <a:rPr lang="en-US" sz="4400" dirty="0" smtClean="0"/>
              <a:t>Diversity &amp; inclusion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1905527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 descr="mage result for rafael nad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572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70192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mage result for paul annaco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111" y="16451"/>
            <a:ext cx="6321778" cy="4062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5">
            <a:extLst>
              <a:ext uri="{FF2B5EF4-FFF2-40B4-BE49-F238E27FC236}">
                <a16:creationId xmlns:a16="http://schemas.microsoft.com/office/drawing/2014/main" xmlns="" id="{B155AE3B-67DF-4871-A213-C10562581D80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417688" y="4078549"/>
            <a:ext cx="8308622" cy="206210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dirty="0" smtClean="0"/>
              <a:t>“Coaching </a:t>
            </a:r>
            <a:r>
              <a:rPr lang="is-IS" sz="3200" dirty="0" smtClean="0"/>
              <a:t>… </a:t>
            </a:r>
            <a:r>
              <a:rPr lang="en-US" sz="3200" dirty="0" smtClean="0"/>
              <a:t>does </a:t>
            </a:r>
            <a:r>
              <a:rPr lang="en-US" sz="3200" dirty="0"/>
              <a:t>not at all </a:t>
            </a:r>
            <a:r>
              <a:rPr lang="en-US" sz="3200" dirty="0" smtClean="0"/>
              <a:t>involve</a:t>
            </a:r>
            <a:br>
              <a:rPr lang="en-US" sz="3200" dirty="0" smtClean="0"/>
            </a:br>
            <a:r>
              <a:rPr lang="en-US" sz="3200" dirty="0" smtClean="0"/>
              <a:t>helping </a:t>
            </a:r>
            <a:r>
              <a:rPr lang="en-US" sz="3200" dirty="0"/>
              <a:t>them with their </a:t>
            </a:r>
            <a:r>
              <a:rPr lang="en-US" sz="3200" dirty="0" smtClean="0"/>
              <a:t>skills,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dirty="0" smtClean="0"/>
              <a:t>it's </a:t>
            </a:r>
            <a:r>
              <a:rPr lang="en-US" sz="3200" dirty="0"/>
              <a:t>more about balancing </a:t>
            </a:r>
            <a:r>
              <a:rPr lang="en-US" sz="3200" dirty="0" smtClean="0"/>
              <a:t>the</a:t>
            </a:r>
            <a:br>
              <a:rPr lang="en-US" sz="3200" dirty="0" smtClean="0"/>
            </a:br>
            <a:r>
              <a:rPr lang="en-US" sz="3200" dirty="0" smtClean="0"/>
              <a:t>emotional </a:t>
            </a:r>
            <a:r>
              <a:rPr lang="en-US" sz="3200" dirty="0"/>
              <a:t>and the </a:t>
            </a:r>
            <a:r>
              <a:rPr lang="en-US" sz="3200" dirty="0" smtClean="0"/>
              <a:t>psychological”</a:t>
            </a: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xmlns="" id="{B155AE3B-67DF-4871-A213-C10562581D80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1603021" y="6232103"/>
            <a:ext cx="7123289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r">
              <a:spcAft>
                <a:spcPts val="1800"/>
              </a:spcAft>
              <a:buNone/>
            </a:pPr>
            <a:r>
              <a:rPr lang="en-US" sz="2400" dirty="0" smtClean="0"/>
              <a:t>Paul </a:t>
            </a:r>
            <a:r>
              <a:rPr lang="en-US" sz="2400" dirty="0" err="1" smtClean="0"/>
              <a:t>Annacone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02020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A645C2A7-159F-4020-A32F-2B4A215277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453088"/>
            <a:ext cx="7886700" cy="3982006"/>
          </a:xfrm>
          <a:ln>
            <a:noFill/>
          </a:ln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en-US" sz="16600" dirty="0" smtClean="0"/>
              <a:t>$23B</a:t>
            </a:r>
            <a:endParaRPr lang="en-US" sz="16600" dirty="0" smtClean="0"/>
          </a:p>
          <a:p>
            <a:pPr marL="0" indent="0" algn="ctr">
              <a:buNone/>
            </a:pPr>
            <a:r>
              <a:rPr lang="en-US" sz="3600" dirty="0" smtClean="0"/>
              <a:t>investment into</a:t>
            </a:r>
            <a:br>
              <a:rPr lang="en-US" sz="3600" dirty="0" smtClean="0"/>
            </a:br>
            <a:r>
              <a:rPr lang="en-US" sz="3600" dirty="0" smtClean="0"/>
              <a:t>European tech in 2018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3073290" y="5807631"/>
            <a:ext cx="2997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 smtClean="0">
                <a:latin typeface="Arial" charset="0"/>
                <a:ea typeface="Arial" charset="0"/>
                <a:cs typeface="Arial" charset="0"/>
              </a:rPr>
              <a:t>Source:  </a:t>
            </a:r>
            <a:r>
              <a:rPr lang="en-US" i="1" dirty="0" err="1" smtClean="0">
                <a:latin typeface="Arial" charset="0"/>
                <a:ea typeface="Arial" charset="0"/>
                <a:cs typeface="Arial" charset="0"/>
              </a:rPr>
              <a:t>Atomico</a:t>
            </a:r>
            <a:r>
              <a:rPr lang="en-US" i="1" dirty="0" smtClean="0">
                <a:latin typeface="Arial" charset="0"/>
                <a:ea typeface="Arial" charset="0"/>
                <a:cs typeface="Arial" charset="0"/>
              </a:rPr>
              <a:t>/</a:t>
            </a:r>
            <a:r>
              <a:rPr lang="en-US" i="1" dirty="0" err="1" smtClean="0">
                <a:latin typeface="Arial" charset="0"/>
                <a:ea typeface="Arial" charset="0"/>
                <a:cs typeface="Arial" charset="0"/>
              </a:rPr>
              <a:t>Dealroom</a:t>
            </a:r>
            <a:endParaRPr lang="en-US" i="1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72998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>
            <a:extLst>
              <a:ext uri="{FF2B5EF4-FFF2-40B4-BE49-F238E27FC236}">
                <a16:creationId xmlns:a16="http://schemas.microsoft.com/office/drawing/2014/main" xmlns="" id="{5C5F6B1D-7A94-4C9E-B8BD-9AB88FD98795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628650" y="2359378"/>
            <a:ext cx="3868737" cy="2689112"/>
          </a:xfrm>
          <a:prstGeom prst="rect">
            <a:avLst/>
          </a:prstGeom>
        </p:spPr>
        <p:txBody>
          <a:bodyPr anchor="t"/>
          <a:lstStyle/>
          <a:p>
            <a:pPr marL="0" indent="0" algn="ctr">
              <a:spcAft>
                <a:spcPts val="1800"/>
              </a:spcAft>
              <a:buNone/>
            </a:pPr>
            <a:r>
              <a:rPr lang="en-US" sz="4400" b="1" dirty="0" smtClean="0"/>
              <a:t>Investors</a:t>
            </a:r>
          </a:p>
          <a:p>
            <a:pPr marL="0" indent="0" algn="ctr">
              <a:spcAft>
                <a:spcPts val="1800"/>
              </a:spcAft>
              <a:buNone/>
            </a:pPr>
            <a:r>
              <a:rPr lang="en-US" sz="4400" b="1" dirty="0" smtClean="0"/>
              <a:t>COACH</a:t>
            </a:r>
          </a:p>
          <a:p>
            <a:pPr marL="0" indent="0" algn="ctr">
              <a:spcAft>
                <a:spcPts val="1800"/>
              </a:spcAft>
              <a:buNone/>
            </a:pPr>
            <a:r>
              <a:rPr lang="en-US" dirty="0" smtClean="0"/>
              <a:t>or get out of the way!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xmlns="" id="{B155AE3B-67DF-4871-A213-C10562581D80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4627562" y="2359378"/>
            <a:ext cx="3887788" cy="2689112"/>
          </a:xfrm>
          <a:prstGeom prst="rect">
            <a:avLst/>
          </a:prstGeom>
        </p:spPr>
        <p:txBody>
          <a:bodyPr anchor="t"/>
          <a:lstStyle/>
          <a:p>
            <a:pPr marL="0" indent="0" algn="ctr">
              <a:spcAft>
                <a:spcPts val="1800"/>
              </a:spcAft>
              <a:buNone/>
            </a:pPr>
            <a:r>
              <a:rPr lang="en-US" sz="4400" b="1" dirty="0" smtClean="0"/>
              <a:t>Founders</a:t>
            </a:r>
          </a:p>
          <a:p>
            <a:pPr marL="0" indent="0" algn="ctr">
              <a:spcAft>
                <a:spcPts val="1800"/>
              </a:spcAft>
              <a:buNone/>
            </a:pPr>
            <a:r>
              <a:rPr lang="en-US" sz="4400" b="1" dirty="0" smtClean="0"/>
              <a:t>ATHLETE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2082476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809057"/>
            <a:ext cx="9156700" cy="5239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1493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n-US" sz="4400" dirty="0" smtClean="0"/>
              <a:t>Thank you!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6179408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67" b="22305"/>
          <a:stretch/>
        </p:blipFill>
        <p:spPr>
          <a:xfrm>
            <a:off x="2200228" y="252367"/>
            <a:ext cx="4743545" cy="6340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1441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1FDEF6D-35C0-4CBE-BD27-462BBD2E6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69919"/>
            <a:ext cx="7886700" cy="1325563"/>
          </a:xfrm>
        </p:spPr>
        <p:txBody>
          <a:bodyPr/>
          <a:lstStyle/>
          <a:p>
            <a:pPr algn="ctr"/>
            <a:r>
              <a:rPr lang="en-US" dirty="0" smtClean="0"/>
              <a:t>The hard truth: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645C2A7-159F-4020-A32F-2B4A215277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756" y="2627132"/>
            <a:ext cx="8850488" cy="2588336"/>
          </a:xfrm>
        </p:spPr>
        <p:txBody>
          <a:bodyPr anchor="ctr"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4400" b="1" dirty="0" smtClean="0"/>
              <a:t>Once you take</a:t>
            </a:r>
            <a:br>
              <a:rPr lang="en-US" sz="4400" b="1" dirty="0" smtClean="0"/>
            </a:br>
            <a:r>
              <a:rPr lang="en-US" sz="4400" b="1" dirty="0" smtClean="0"/>
              <a:t>someone else’s money,</a:t>
            </a:r>
            <a:br>
              <a:rPr lang="en-US" sz="4400" b="1" dirty="0" smtClean="0"/>
            </a:br>
            <a:r>
              <a:rPr lang="en-US" sz="4400" b="1" dirty="0" smtClean="0"/>
              <a:t>your success is inherently entwined with theirs,</a:t>
            </a:r>
            <a:br>
              <a:rPr lang="en-US" sz="4400" b="1" dirty="0" smtClean="0"/>
            </a:br>
            <a:r>
              <a:rPr lang="en-US" sz="4400" b="1" dirty="0" smtClean="0"/>
              <a:t>and vice versa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18886309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mage result for dc thomson ventures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818" y="2223912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mage result for seenit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6417" y="3382889"/>
            <a:ext cx="2963848" cy="1591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ontent Placeholder 2">
            <a:extLst>
              <a:ext uri="{FF2B5EF4-FFF2-40B4-BE49-F238E27FC236}">
                <a16:creationId xmlns:a16="http://schemas.microsoft.com/office/drawing/2014/main" xmlns="" id="{A645C2A7-159F-4020-A32F-2B4A215277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756" y="1159572"/>
            <a:ext cx="8850488" cy="793402"/>
          </a:xfrm>
        </p:spPr>
        <p:txBody>
          <a:bodyPr anchor="ctr"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4400" dirty="0" smtClean="0"/>
              <a:t>A bit about me</a:t>
            </a:r>
            <a:r>
              <a:rPr lang="is-IS" sz="4400" dirty="0" smtClean="0"/>
              <a:t>…</a:t>
            </a:r>
            <a:endParaRPr lang="en-US" sz="4400" dirty="0"/>
          </a:p>
        </p:txBody>
      </p:sp>
      <p:pic>
        <p:nvPicPr>
          <p:cNvPr id="1038" name="Picture 14" descr="mage result for idealondon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563" y="3530923"/>
            <a:ext cx="2325511" cy="1195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mage result for seedcamp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572" y="4846075"/>
            <a:ext cx="1969492" cy="589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96649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5">
            <a:extLst>
              <a:ext uri="{FF2B5EF4-FFF2-40B4-BE49-F238E27FC236}">
                <a16:creationId xmlns:a16="http://schemas.microsoft.com/office/drawing/2014/main" xmlns="" id="{B155AE3B-67DF-4871-A213-C10562581D80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1" y="3942397"/>
            <a:ext cx="4496802" cy="2808359"/>
          </a:xfrm>
          <a:prstGeom prst="rect">
            <a:avLst/>
          </a:prstGeom>
        </p:spPr>
        <p:txBody>
          <a:bodyPr/>
          <a:lstStyle/>
          <a:p>
            <a:pPr marL="0" indent="0" algn="ctr">
              <a:spcAft>
                <a:spcPts val="1800"/>
              </a:spcAft>
              <a:buNone/>
            </a:pPr>
            <a:r>
              <a:rPr lang="en-US" b="1" dirty="0" smtClean="0"/>
              <a:t>My investor self</a:t>
            </a:r>
            <a:endParaRPr lang="en-US" b="1" dirty="0"/>
          </a:p>
          <a:p>
            <a:pPr marL="0" indent="0" algn="ctr">
              <a:spcAft>
                <a:spcPts val="1800"/>
              </a:spcAft>
              <a:buNone/>
            </a:pPr>
            <a:r>
              <a:rPr lang="en-US" dirty="0" smtClean="0"/>
              <a:t>Return on investment</a:t>
            </a:r>
          </a:p>
          <a:p>
            <a:pPr marL="0" indent="0" algn="ctr">
              <a:spcAft>
                <a:spcPts val="1800"/>
              </a:spcAft>
              <a:buNone/>
            </a:pPr>
            <a:r>
              <a:rPr lang="en-US" dirty="0" smtClean="0"/>
              <a:t>Portfolio approach to risk</a:t>
            </a:r>
          </a:p>
          <a:p>
            <a:pPr marL="0" indent="0" algn="ctr">
              <a:spcAft>
                <a:spcPts val="1800"/>
              </a:spcAft>
              <a:buNone/>
            </a:pPr>
            <a:r>
              <a:rPr lang="en-US" dirty="0" smtClean="0"/>
              <a:t>Accountable to the LPs</a:t>
            </a:r>
            <a:endParaRPr lang="en-US" dirty="0"/>
          </a:p>
        </p:txBody>
      </p:sp>
      <p:pic>
        <p:nvPicPr>
          <p:cNvPr id="4" name="Picture 2" descr="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61"/>
          <a:stretch/>
        </p:blipFill>
        <p:spPr bwMode="auto">
          <a:xfrm>
            <a:off x="1" y="-2"/>
            <a:ext cx="4496802" cy="386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2416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age result for nick verkroos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54" t="39699" r="133" b="20022"/>
          <a:stretch/>
        </p:blipFill>
        <p:spPr bwMode="auto">
          <a:xfrm>
            <a:off x="5094050" y="-1"/>
            <a:ext cx="4049950" cy="386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3">
            <a:extLst>
              <a:ext uri="{FF2B5EF4-FFF2-40B4-BE49-F238E27FC236}">
                <a16:creationId xmlns:a16="http://schemas.microsoft.com/office/drawing/2014/main" xmlns="" id="{5C5F6B1D-7A94-4C9E-B8BD-9AB88FD98795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5094050" y="3942397"/>
            <a:ext cx="4049950" cy="2808359"/>
          </a:xfrm>
          <a:prstGeom prst="rect">
            <a:avLst/>
          </a:prstGeom>
        </p:spPr>
        <p:txBody>
          <a:bodyPr/>
          <a:lstStyle/>
          <a:p>
            <a:pPr marL="0" indent="0" algn="ctr">
              <a:spcAft>
                <a:spcPts val="1800"/>
              </a:spcAft>
              <a:buNone/>
            </a:pPr>
            <a:r>
              <a:rPr lang="en-US" b="1" dirty="0" smtClean="0"/>
              <a:t>My entrepreneur self</a:t>
            </a:r>
          </a:p>
          <a:p>
            <a:pPr marL="0" indent="0" algn="ctr">
              <a:spcAft>
                <a:spcPts val="1800"/>
              </a:spcAft>
              <a:buNone/>
            </a:pPr>
            <a:r>
              <a:rPr lang="en-US" dirty="0" smtClean="0"/>
              <a:t>Change the world</a:t>
            </a:r>
          </a:p>
          <a:p>
            <a:pPr marL="0" indent="0" algn="ctr">
              <a:spcAft>
                <a:spcPts val="1800"/>
              </a:spcAft>
              <a:buNone/>
            </a:pPr>
            <a:r>
              <a:rPr lang="en-US" dirty="0" smtClean="0"/>
              <a:t>Singular obsession</a:t>
            </a:r>
          </a:p>
          <a:p>
            <a:pPr marL="0" indent="0" algn="ctr">
              <a:spcAft>
                <a:spcPts val="1800"/>
              </a:spcAft>
              <a:buNone/>
            </a:pPr>
            <a:r>
              <a:rPr lang="en-US" dirty="0" smtClean="0"/>
              <a:t>Accountable to nobody</a:t>
            </a:r>
            <a:endParaRPr lang="en-US" dirty="0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xmlns="" id="{B155AE3B-67DF-4871-A213-C10562581D80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1" y="3942397"/>
            <a:ext cx="4496802" cy="2808359"/>
          </a:xfrm>
          <a:prstGeom prst="rect">
            <a:avLst/>
          </a:prstGeom>
        </p:spPr>
        <p:txBody>
          <a:bodyPr/>
          <a:lstStyle/>
          <a:p>
            <a:pPr marL="0" indent="0" algn="ctr">
              <a:spcAft>
                <a:spcPts val="1800"/>
              </a:spcAft>
              <a:buNone/>
            </a:pPr>
            <a:r>
              <a:rPr lang="en-US" b="1" dirty="0" smtClean="0"/>
              <a:t>My investor self</a:t>
            </a:r>
            <a:endParaRPr lang="en-US" b="1" dirty="0"/>
          </a:p>
          <a:p>
            <a:pPr marL="0" indent="0" algn="ctr">
              <a:spcAft>
                <a:spcPts val="1800"/>
              </a:spcAft>
              <a:buNone/>
            </a:pPr>
            <a:r>
              <a:rPr lang="en-US" dirty="0" smtClean="0"/>
              <a:t>Return on investment</a:t>
            </a:r>
          </a:p>
          <a:p>
            <a:pPr marL="0" indent="0" algn="ctr">
              <a:spcAft>
                <a:spcPts val="1800"/>
              </a:spcAft>
              <a:buNone/>
            </a:pPr>
            <a:r>
              <a:rPr lang="en-US" dirty="0" smtClean="0"/>
              <a:t>Portfolio approach to risk</a:t>
            </a:r>
          </a:p>
          <a:p>
            <a:pPr marL="0" indent="0" algn="ctr">
              <a:spcAft>
                <a:spcPts val="1800"/>
              </a:spcAft>
              <a:buNone/>
            </a:pPr>
            <a:r>
              <a:rPr lang="en-US" dirty="0" smtClean="0"/>
              <a:t>Accountable to the LPs</a:t>
            </a:r>
            <a:endParaRPr lang="en-US" dirty="0"/>
          </a:p>
        </p:txBody>
      </p:sp>
      <p:pic>
        <p:nvPicPr>
          <p:cNvPr id="2050" name="Picture 2" descr="elated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61"/>
          <a:stretch/>
        </p:blipFill>
        <p:spPr bwMode="auto">
          <a:xfrm>
            <a:off x="1" y="-2"/>
            <a:ext cx="4496802" cy="386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47808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A645C2A7-159F-4020-A32F-2B4A215277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453088"/>
            <a:ext cx="7886700" cy="3982006"/>
          </a:xfrm>
          <a:ln>
            <a:noFill/>
          </a:ln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en-US" sz="16600" dirty="0" smtClean="0"/>
              <a:t>100:1</a:t>
            </a:r>
            <a:endParaRPr lang="en-US" sz="16600" dirty="0" smtClean="0"/>
          </a:p>
          <a:p>
            <a:pPr marL="0" indent="0" algn="ctr">
              <a:buNone/>
            </a:pPr>
            <a:r>
              <a:rPr lang="en-US" sz="3600" dirty="0" smtClean="0"/>
              <a:t>to </a:t>
            </a:r>
            <a:r>
              <a:rPr lang="en-US" sz="3600" dirty="0"/>
              <a:t>w</a:t>
            </a:r>
            <a:r>
              <a:rPr lang="en-US" sz="3600" dirty="0" smtClean="0"/>
              <a:t>in Series A investment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2453477" y="5807631"/>
            <a:ext cx="4237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 smtClean="0">
                <a:latin typeface="Arial" charset="0"/>
                <a:ea typeface="Arial" charset="0"/>
                <a:cs typeface="Arial" charset="0"/>
              </a:rPr>
              <a:t>Source:  anecdotally from various VCs</a:t>
            </a:r>
            <a:endParaRPr lang="en-US" i="1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0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A645C2A7-159F-4020-A32F-2B4A215277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453088"/>
            <a:ext cx="7886700" cy="3982006"/>
          </a:xfrm>
          <a:ln>
            <a:noFill/>
          </a:ln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en-US" sz="16600" dirty="0" smtClean="0"/>
              <a:t>5:2</a:t>
            </a:r>
            <a:endParaRPr lang="en-US" sz="16600" dirty="0" smtClean="0"/>
          </a:p>
          <a:p>
            <a:pPr marL="0" indent="0" algn="ctr">
              <a:buNone/>
            </a:pPr>
            <a:r>
              <a:rPr lang="en-US" sz="3600" dirty="0" smtClean="0"/>
              <a:t>Series A to Series C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3396044" y="5807631"/>
            <a:ext cx="2351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 smtClean="0">
                <a:latin typeface="Arial" charset="0"/>
                <a:ea typeface="Arial" charset="0"/>
                <a:cs typeface="Arial" charset="0"/>
              </a:rPr>
              <a:t>Source:  </a:t>
            </a:r>
            <a:r>
              <a:rPr lang="en-US" i="1" dirty="0" err="1" smtClean="0">
                <a:latin typeface="Arial" charset="0"/>
                <a:ea typeface="Arial" charset="0"/>
                <a:cs typeface="Arial" charset="0"/>
              </a:rPr>
              <a:t>Crunchbase</a:t>
            </a:r>
            <a:endParaRPr lang="en-US" i="1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94904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2970</TotalTime>
  <Words>181</Words>
  <Application>Microsoft Macintosh PowerPoint</Application>
  <PresentationFormat>On-screen Show (4:3)</PresentationFormat>
  <Paragraphs>52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Calibri</vt:lpstr>
      <vt:lpstr>Arial</vt:lpstr>
      <vt:lpstr>Custom Design</vt:lpstr>
      <vt:lpstr>1_Custom Design</vt:lpstr>
      <vt:lpstr>2_Custom Design</vt:lpstr>
      <vt:lpstr>How do founders &amp; investors work together to build great companies?</vt:lpstr>
      <vt:lpstr>PowerPoint Presentation</vt:lpstr>
      <vt:lpstr>PowerPoint Presentation</vt:lpstr>
      <vt:lpstr>The hard truth: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So, what can we do?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</vt:lpstr>
    </vt:vector>
  </TitlesOfParts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prodajnik SP</dc:creator>
  <cp:lastModifiedBy>Nick Verkroost</cp:lastModifiedBy>
  <cp:revision>34</cp:revision>
  <dcterms:created xsi:type="dcterms:W3CDTF">2019-07-07T18:54:53Z</dcterms:created>
  <dcterms:modified xsi:type="dcterms:W3CDTF">2019-07-23T15:53:35Z</dcterms:modified>
</cp:coreProperties>
</file>