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73" r:id="rId2"/>
    <p:sldMasterId id="2147483679" r:id="rId3"/>
  </p:sldMasterIdLst>
  <p:notesMasterIdLst>
    <p:notesMasterId r:id="rId17"/>
  </p:notesMasterIdLst>
  <p:sldIdLst>
    <p:sldId id="256" r:id="rId4"/>
    <p:sldId id="261" r:id="rId5"/>
    <p:sldId id="257" r:id="rId6"/>
    <p:sldId id="269" r:id="rId7"/>
    <p:sldId id="268" r:id="rId8"/>
    <p:sldId id="273" r:id="rId9"/>
    <p:sldId id="266" r:id="rId10"/>
    <p:sldId id="270" r:id="rId11"/>
    <p:sldId id="271" r:id="rId12"/>
    <p:sldId id="272" r:id="rId13"/>
    <p:sldId id="265" r:id="rId14"/>
    <p:sldId id="278" r:id="rId15"/>
    <p:sldId id="25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00"/>
    <a:srgbClr val="FFE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6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BE78A-74B2-4CE5-BDE9-D537F2798865}" type="datetimeFigureOut">
              <a:rPr lang="en-GB" smtClean="0"/>
              <a:t>22/07/2019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34617-A011-43BE-BBB2-8B1198A785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53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0682C6-3FFC-41C1-94BC-7F316F27B83C}"/>
              </a:ext>
            </a:extLst>
          </p:cNvPr>
          <p:cNvSpPr txBox="1"/>
          <p:nvPr userDrawn="1"/>
        </p:nvSpPr>
        <p:spPr>
          <a:xfrm>
            <a:off x="199505" y="3416531"/>
            <a:ext cx="86701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The 9th Annual </a:t>
            </a:r>
            <a:r>
              <a:rPr lang="sl-SI" sz="2300" b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Follow The Entrepreneur</a:t>
            </a:r>
            <a:r>
              <a:rPr lang="sl-SI" sz="23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Investor Summit </a:t>
            </a:r>
            <a:endParaRPr lang="sl-SI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300" b="1" dirty="0">
                <a:solidFill>
                  <a:srgbClr val="FF7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Taormina, Sicily, Italy – 21-25 July</a:t>
            </a:r>
          </a:p>
          <a:p>
            <a:pPr algn="ctr"/>
            <a:endParaRPr lang="sl-SI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'Capital Follows Ideas; Always Has; Always Will'</a:t>
            </a:r>
          </a:p>
        </p:txBody>
      </p:sp>
    </p:spTree>
    <p:extLst>
      <p:ext uri="{BB962C8B-B14F-4D97-AF65-F5344CB8AC3E}">
        <p14:creationId xmlns:p14="http://schemas.microsoft.com/office/powerpoint/2010/main" val="1637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F1C1D-9D8E-4E26-B66D-7CEC1F34B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DF7DB-CE3B-4DFD-BF2B-A43B4EB25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59041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A569C-EC82-4444-B8BF-BE2130DBC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520440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736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86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553C983-AED5-42C0-A021-4CD04AF89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876349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001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91DBA-046A-4127-A2EB-3F1DBA802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CB2718-C9D8-47FD-84DE-A3D819CFE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6BEAA-D8F8-48B3-904A-30A756A52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malcolm.ross@gmail.com</a:t>
            </a:r>
          </a:p>
        </p:txBody>
      </p:sp>
    </p:spTree>
    <p:extLst>
      <p:ext uri="{BB962C8B-B14F-4D97-AF65-F5344CB8AC3E}">
        <p14:creationId xmlns:p14="http://schemas.microsoft.com/office/powerpoint/2010/main" val="339373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B7440-81F9-46AE-98FF-01EC20DFB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BFE89-AB38-4E61-B13C-3978C675D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878BB-2F18-4FB1-9B98-1382D39CD7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11900"/>
            <a:ext cx="870212" cy="4095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CD2386B-7EF1-4778-B72F-4EA99EC43876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11FD3-AC6F-413F-9321-E07A1082C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8862" y="6311900"/>
            <a:ext cx="4977352" cy="4095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malcolm.ross@gmail.com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5E4E2-CCA8-4313-88EB-6B83872E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1636" y="6311900"/>
            <a:ext cx="483713" cy="4095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27A66D-E257-42D4-95B8-75E5950C10A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BE9ADE-BDC3-4E41-978C-9FDFC5A718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898" y="6300878"/>
            <a:ext cx="1282046" cy="42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17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5E53B-A2E0-418A-973B-68ADFB1D4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004BF-8100-41D3-A8FA-EF93BD058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F0DD9-9A58-4E2C-AEE1-1766F6FE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E21D-9958-4A81-99B5-84A891929916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8FB18-60E2-4317-B6D8-264A90C02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malcolm.ross@gmail.com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9B7B0-260E-4769-98DF-BB2AEE57A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7A66D-E257-42D4-95B8-75E5950C10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47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D5E47-1AE4-411E-8E2F-17F19CF9B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06400"/>
            <a:ext cx="6858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3C62-210E-43F9-84B4-3F6A76C8E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70200"/>
            <a:ext cx="6858000" cy="2387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437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2E9C3-B1E0-41EB-B4D3-ADA6E0BE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DCAB0-1BF0-4F53-BAE6-EDD5EF07A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302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39DB7-8768-4960-9593-EC60E275E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0218E-2C90-48C1-A1F5-C3A3AF36F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803CD-E3F7-4D58-BA7B-C4C4FF561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006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B72F58-31BA-44CE-9381-89074D4FF4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DD1713-2E4D-4379-B2A1-DC39ED3E98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006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704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E2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7AE6BC9-4E55-43E4-B545-CB33AEBFFD8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20" y="766987"/>
            <a:ext cx="4248957" cy="18432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C3C7A9-FBDA-4208-B25A-CF65A37D424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1" y="5918662"/>
            <a:ext cx="8147537" cy="55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3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8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208629-61EA-4845-B4B1-F1AAF97E8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E0357-EA5B-4399-B016-FF5C60602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5B4B6-9378-4B30-9AAC-52549B513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4CF91-200B-4468-B0C7-93DB656916B9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EC2DA-26AF-4A7D-8029-763DFF646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malcolm.ross@gmail.com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32A7E-9421-4829-9992-95772BBB4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7A66D-E257-42D4-95B8-75E5950C10A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86F95F-DDC0-440C-B159-21C810A0E0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95" y="230188"/>
            <a:ext cx="1213155" cy="52627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4AD0F26-8465-4DD2-B1C5-00F42C7E4E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4479"/>
            <a:ext cx="9144000" cy="22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2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61A62C-2BEA-423E-A48A-DDD0FD42B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0A51B-1E02-4E73-AABD-2CF4DD176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774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6748C7-EEBC-4DA5-A47B-7C96B64E39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9717"/>
            <a:ext cx="9144000" cy="12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6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4" r:id="rId3"/>
    <p:sldLayoutId id="2147483687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267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3BD90-575D-4EFA-BBFD-D71D70276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Technology push vs consumer-insight driven. No 1: sports fans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1BF90-D0EE-493E-8090-15BC5C0E4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Intel Sports True View immersive experience See what a player sees, replay in 360 degrees, or put yourself in the middle of the action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5B9CD-353B-44B0-8EC3-73E3F45B7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malcolm.ross@gmail.com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5B11D4-0C7E-4123-B030-8D8FB6BFA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7A66D-E257-42D4-95B8-75E5950C10A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51C421-8FA7-40C7-943F-018A22AAF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3267075"/>
            <a:ext cx="4182533" cy="2352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47FD70-AAF4-40FA-A2DF-5141C432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017" y="3267075"/>
            <a:ext cx="4182533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01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DEF6D-35C0-4CBE-BD27-462BBD2E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Drivers of sports fan create delight worth &gt;&gt; telecom ARPU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5C2A7-159F-4020-A32F-2B4A21527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Belong to and important to self and community: “tribe”, and all tribes</a:t>
            </a:r>
          </a:p>
          <a:p>
            <a:r>
              <a:rPr lang="en-US" dirty="0"/>
              <a:t>Excite my emotions – joy, anticipation, fear, etc.</a:t>
            </a:r>
          </a:p>
          <a:p>
            <a:r>
              <a:rPr lang="en-US" dirty="0"/>
              <a:t>Value for money</a:t>
            </a:r>
          </a:p>
          <a:p>
            <a:r>
              <a:rPr lang="en-US" dirty="0"/>
              <a:t>Most fun out of my time</a:t>
            </a:r>
          </a:p>
          <a:p>
            <a:r>
              <a:rPr lang="en-US" dirty="0"/>
              <a:t>I’m right (importance to self) – right team; predict play, result</a:t>
            </a:r>
          </a:p>
          <a:p>
            <a:r>
              <a:rPr lang="en-US" dirty="0"/>
              <a:t>Am I doing the right things (supporting this team; going to stadium)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609C7A-1878-4A93-A1F6-2F78E5E3D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malcolm.ross@gmail.com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59D3E3-9E51-4BA0-8802-A3AA92D09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7A66D-E257-42D4-95B8-75E5950C10A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542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3BD90-575D-4EFA-BBFD-D71D70276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Panel sessions show fans most value the “stadium feeling”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1BF90-D0EE-493E-8090-15BC5C0E4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Focus is so strong on “belonging to the crowd”, fans miss majority of scores</a:t>
            </a:r>
          </a:p>
          <a:p>
            <a:r>
              <a:rPr lang="en-US" dirty="0"/>
              <a:t>Emotions most excited by Mexican Wave and </a:t>
            </a:r>
          </a:p>
          <a:p>
            <a:r>
              <a:rPr lang="en-US" dirty="0"/>
              <a:t>Home viewers miss “stadium feel”; propose webcams in crowd, looking/listening sideways</a:t>
            </a:r>
          </a:p>
          <a:p>
            <a:pPr lvl="1"/>
            <a:r>
              <a:rPr lang="en-US" dirty="0"/>
              <a:t>Stadium fans wearing head-cams can provide this</a:t>
            </a:r>
          </a:p>
          <a:p>
            <a:pPr lvl="2"/>
            <a:r>
              <a:rPr lang="en-US" dirty="0"/>
              <a:t>Needs fast 5G upload; platforms to process 360° views</a:t>
            </a:r>
          </a:p>
          <a:p>
            <a:pPr lvl="2"/>
            <a:r>
              <a:rPr lang="en-US" dirty="0"/>
              <a:t>Fans in prime action </a:t>
            </a:r>
            <a:r>
              <a:rPr lang="en-US" b="1" dirty="0"/>
              <a:t>monetise their micro-feeds</a:t>
            </a:r>
          </a:p>
          <a:p>
            <a:pPr lvl="1"/>
            <a:r>
              <a:rPr lang="en-US" dirty="0"/>
              <a:t>Fans with VR headsets can choose and switch their place in the crowd</a:t>
            </a:r>
          </a:p>
          <a:p>
            <a:pPr lvl="1"/>
            <a:r>
              <a:rPr lang="en-US" dirty="0"/>
              <a:t>Passive observer becomes virtually-present crowd; fans willing to pay stadium-entry prices, more than cable fees?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5B9CD-353B-44B0-8EC3-73E3F45B7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malcolm.ross@gmail.com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5B11D4-0C7E-4123-B030-8D8FB6BFA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7A66D-E257-42D4-95B8-75E5950C10A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349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968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D6015-9665-482B-AFA8-61B94B0FE6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Customers so delighted they include you in their wills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8FF23A-CA2C-4490-BCEA-961422CA54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Drive Corporate Innovation with deep Consumer Insights</a:t>
            </a:r>
          </a:p>
        </p:txBody>
      </p:sp>
    </p:spTree>
    <p:extLst>
      <p:ext uri="{BB962C8B-B14F-4D97-AF65-F5344CB8AC3E}">
        <p14:creationId xmlns:p14="http://schemas.microsoft.com/office/powerpoint/2010/main" val="1638477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DEF6D-35C0-4CBE-BD27-462BBD2E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Drive Corporate Innovation with deep Consumer Insights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5C2A7-159F-4020-A32F-2B4A21527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Weltklassik - the “WOW” of a bespoke start-up based on consumer insights</a:t>
            </a:r>
          </a:p>
          <a:p>
            <a:r>
              <a:rPr lang="en-US" dirty="0"/>
              <a:t>5G could bring &gt; €1T/year new opportunities</a:t>
            </a:r>
          </a:p>
          <a:p>
            <a:pPr lvl="1"/>
            <a:r>
              <a:rPr lang="en-US" dirty="0"/>
              <a:t>4G + 1 – 100% certain business case; Goliaths win</a:t>
            </a:r>
          </a:p>
          <a:p>
            <a:pPr lvl="1"/>
            <a:r>
              <a:rPr lang="en-US" dirty="0"/>
              <a:t>5G: lots of OTT, device, platform concepts; VC level</a:t>
            </a:r>
          </a:p>
          <a:p>
            <a:pPr lvl="1"/>
            <a:r>
              <a:rPr lang="en-US" dirty="0"/>
              <a:t>NBT = Next Big Thing? Potentially +5% GDP?</a:t>
            </a:r>
          </a:p>
          <a:p>
            <a:pPr lvl="1"/>
            <a:r>
              <a:rPr lang="en-US" dirty="0"/>
              <a:t>6G – Finland; FCC opening up 95 GHz – 3 THz</a:t>
            </a:r>
          </a:p>
          <a:p>
            <a:r>
              <a:rPr lang="en-US" dirty="0"/>
              <a:t>Thought process for creating a bespoke 5G start-up based on consumer insights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7E5A59-E7F7-4E1E-8365-910529A22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malcolm.ross@gmail.com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ABB60-E83E-4092-BAA0-41C0666FF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7A66D-E257-42D4-95B8-75E5950C10A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564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DEF6D-35C0-4CBE-BD27-462BBD2E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Weltklassik delights its customers even in the afterlife!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5C2A7-159F-4020-A32F-2B4A21527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35 locations: Germany, Netherlands, Switzerland, Mallorca</a:t>
            </a:r>
          </a:p>
          <a:p>
            <a:r>
              <a:rPr lang="en-US" dirty="0"/>
              <a:t>350 classical piano concerts per year</a:t>
            </a:r>
          </a:p>
          <a:p>
            <a:r>
              <a:rPr lang="en-US" dirty="0"/>
              <a:t>50 prize-winning next generation pianists</a:t>
            </a:r>
          </a:p>
          <a:p>
            <a:r>
              <a:rPr lang="en-US" dirty="0"/>
              <a:t>Key drivers:</a:t>
            </a:r>
          </a:p>
          <a:p>
            <a:pPr lvl="1"/>
            <a:r>
              <a:rPr lang="en-US" dirty="0"/>
              <a:t>So close to the pianist I can see the fingers</a:t>
            </a:r>
          </a:p>
          <a:p>
            <a:pPr lvl="1"/>
            <a:r>
              <a:rPr lang="en-US" dirty="0"/>
              <a:t>I want Mozart to be played for ever</a:t>
            </a:r>
          </a:p>
          <a:p>
            <a:pPr lvl="1"/>
            <a:r>
              <a:rPr lang="en-US" dirty="0"/>
              <a:t>Only the best pianists are good enough for me</a:t>
            </a:r>
          </a:p>
          <a:p>
            <a:pPr lvl="1"/>
            <a:r>
              <a:rPr lang="en-US" dirty="0"/>
              <a:t>Great music that rekindles fond memories</a:t>
            </a:r>
          </a:p>
          <a:p>
            <a:pPr lvl="1"/>
            <a:r>
              <a:rPr lang="en-US" dirty="0"/>
              <a:t>Familiarity so I feel comfortable</a:t>
            </a:r>
          </a:p>
          <a:p>
            <a:r>
              <a:rPr lang="en-US" dirty="0"/>
              <a:t>Continual innovation driven from insatiable curiosity for consumer’s feedback in every concert</a:t>
            </a:r>
          </a:p>
          <a:p>
            <a:r>
              <a:rPr lang="en-US" dirty="0"/>
              <a:t>15,000 customers; 80% regular; 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7E5A59-E7F7-4E1E-8365-910529A22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malcolm.ross@gmail.com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ABB60-E83E-4092-BAA0-41C0666FF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7A66D-E257-42D4-95B8-75E5950C10A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67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3BD90-575D-4EFA-BBFD-D71D70276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elements of the “product” delight each key driver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1BF90-D0EE-493E-8090-15BC5C0E4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So close – audiences limited to ~100; video-camera above keyboard projects to big screen</a:t>
            </a:r>
          </a:p>
          <a:p>
            <a:r>
              <a:rPr lang="en-US" dirty="0"/>
              <a:t>Mozart for ever: young pianists and under-16s (free entry) in audience will outlive target “mature” Patrons</a:t>
            </a:r>
          </a:p>
          <a:p>
            <a:r>
              <a:rPr lang="en-US" dirty="0"/>
              <a:t>Best pianists: prize-winners from two best schools; selected by renowned profs; chance to play to live audience before they get famous; alumni enjoy so much they keep coming</a:t>
            </a:r>
          </a:p>
          <a:p>
            <a:r>
              <a:rPr lang="en-US" dirty="0"/>
              <a:t>Fond memories: the mature Patrons go into trance</a:t>
            </a:r>
          </a:p>
          <a:p>
            <a:r>
              <a:rPr lang="en-US" dirty="0"/>
              <a:t>Familiarity: mood-setting rituals – handshake at door; remember their names; tinkling a bell; lighting the candles; introduce pianist to host’s friends</a:t>
            </a:r>
          </a:p>
          <a:p>
            <a:r>
              <a:rPr lang="en-GB" dirty="0"/>
              <a:t>3 bequests so far including a €50k piano and cash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5B9CD-353B-44B0-8EC3-73E3F45B7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malcolm.ross@gmail.com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5B11D4-0C7E-4123-B030-8D8FB6BFA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7A66D-E257-42D4-95B8-75E5950C10A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918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3BD90-575D-4EFA-BBFD-D71D70276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2-day workshop to create bespoke innovation that delights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1BF90-D0EE-493E-8090-15BC5C0E4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Identify which combination of 3-5 of 29 drivers consumers really look for in a particular role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Hope: sex; abundant money; immortality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Belong: self; family; friends; peers; community; society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Feel important: same 6 sub-categories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Better life: use of time; money; skills; seize opportunities; emotions; self-improve; comfort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Security: health/safety; everything OK; do things right; do right things</a:t>
            </a:r>
          </a:p>
          <a:p>
            <a:r>
              <a:rPr lang="en-US" dirty="0"/>
              <a:t>Update consumer insight through insatiable curiosity with actual consumers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5B9CD-353B-44B0-8EC3-73E3F45B7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malcolm.ross@gmail.com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5B11D4-0C7E-4123-B030-8D8FB6BFA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7A66D-E257-42D4-95B8-75E5950C10A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406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DEF6D-35C0-4CBE-BD27-462BBD2E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 drivers of classical piano patron level of delight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5C2A7-159F-4020-A32F-2B4A21527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Hope for immortality – my taste continues after I die</a:t>
            </a:r>
          </a:p>
          <a:p>
            <a:r>
              <a:rPr lang="en-US" dirty="0"/>
              <a:t>Belong to peers who enjoy top level classical music</a:t>
            </a:r>
          </a:p>
          <a:p>
            <a:r>
              <a:rPr lang="en-US" dirty="0"/>
              <a:t>Important to self - I’m treating myself to a special occasion</a:t>
            </a:r>
          </a:p>
          <a:p>
            <a:r>
              <a:rPr lang="en-US" dirty="0"/>
              <a:t>Important to community/society by preserving this culture for future generations</a:t>
            </a:r>
          </a:p>
          <a:p>
            <a:r>
              <a:rPr lang="en-US" dirty="0"/>
              <a:t>Most value for money (authentic experience; see the hands)</a:t>
            </a:r>
          </a:p>
          <a:p>
            <a:r>
              <a:rPr lang="en-US" dirty="0"/>
              <a:t>Most fun out of my time</a:t>
            </a:r>
          </a:p>
          <a:p>
            <a:r>
              <a:rPr lang="en-US" dirty="0"/>
              <a:t>Seize more opportunities; Personalise my life – choose the pianist and the recital long in advance</a:t>
            </a:r>
          </a:p>
          <a:p>
            <a:r>
              <a:rPr lang="en-US" dirty="0"/>
              <a:t>Excite my emotions = remind me of a past experience</a:t>
            </a:r>
          </a:p>
          <a:p>
            <a:r>
              <a:rPr lang="en-US" dirty="0"/>
              <a:t>Feel comfortable = familiar music; familiar location; close to home; regular schedule; no surprises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7EC118-7CBA-4327-AE49-90649FCC4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malcolm.ross@gmail.com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3AA7DE-3DA6-4320-B1FE-339C5DBF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7A66D-E257-42D4-95B8-75E5950C10A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015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3BD90-575D-4EFA-BBFD-D71D70276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Since FTE Dubrovnik, 5G is in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1BF90-D0EE-493E-8090-15BC5C0E4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Sunrise, Switzerland: </a:t>
            </a:r>
          </a:p>
          <a:p>
            <a:pPr lvl="1"/>
            <a:r>
              <a:rPr lang="en-US" dirty="0"/>
              <a:t>In service March 2019, &lt; 6 weeks after “jackpot” spectrum award</a:t>
            </a:r>
          </a:p>
          <a:p>
            <a:pPr lvl="1"/>
            <a:r>
              <a:rPr lang="en-US" dirty="0"/>
              <a:t>Nationwide with 1Gb/s on existing 1800 MHz grid</a:t>
            </a:r>
          </a:p>
          <a:p>
            <a:r>
              <a:rPr lang="en-US" dirty="0"/>
              <a:t>Designed for &gt; 97% download, 3% upload</a:t>
            </a:r>
          </a:p>
          <a:p>
            <a:r>
              <a:rPr lang="en-US" dirty="0"/>
              <a:t>No risk to MNO as pays in purely on cost-savings for “4G + 1” = “business as usual”</a:t>
            </a:r>
          </a:p>
          <a:p>
            <a:r>
              <a:rPr lang="en-US" dirty="0"/>
              <a:t>See Dubrovnik “10 tips to monetise 5G”</a:t>
            </a:r>
          </a:p>
          <a:p>
            <a:r>
              <a:rPr lang="en-US" dirty="0"/>
              <a:t>New – 2020 26/28GHz spectrum enable uplink &gt; 1Gb/s MIMO “beams” to consumer devices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5B9CD-353B-44B0-8EC3-73E3F45B7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malcolm.ross@gmail.com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5B11D4-0C7E-4123-B030-8D8FB6BFA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7A66D-E257-42D4-95B8-75E5950C10A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98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3BD90-575D-4EFA-BBFD-D71D70276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5G triggers wave of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1BF90-D0EE-493E-8090-15BC5C0E4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IoT in any consumer device priced above €100</a:t>
            </a:r>
          </a:p>
          <a:p>
            <a:pPr lvl="1"/>
            <a:r>
              <a:rPr lang="en-US" dirty="0"/>
              <a:t>cams everywhere; multi-drone households</a:t>
            </a:r>
          </a:p>
          <a:p>
            <a:pPr lvl="1"/>
            <a:r>
              <a:rPr lang="en-US" dirty="0"/>
              <a:t>Embedded micro-sensors, micro-actuators, AI in everything; wearables; “in both sneakers”; Davids will win apps: &gt; 3X market; &gt; 3X performance; &lt; 1/3 cost; Davies move faster</a:t>
            </a:r>
          </a:p>
          <a:p>
            <a:pPr lvl="1"/>
            <a:r>
              <a:rPr lang="en-US" dirty="0"/>
              <a:t>Goliaths will win devices: &gt;3X market; &gt;3X performance; same costs; same speed to market (Goliaths own distrib)</a:t>
            </a:r>
          </a:p>
          <a:p>
            <a:r>
              <a:rPr lang="en-US" dirty="0"/>
              <a:t>Intermediaries platforms bring mass innovation</a:t>
            </a:r>
          </a:p>
          <a:p>
            <a:pPr lvl="1"/>
            <a:r>
              <a:rPr lang="en-US" dirty="0"/>
              <a:t>micro-jobs; micro-assets; micro-IP; micro-monetisation; micro-risk-management; robustness/security/privacy; collective intelligence; </a:t>
            </a:r>
          </a:p>
          <a:p>
            <a:pPr lvl="1"/>
            <a:r>
              <a:rPr lang="en-US" dirty="0"/>
              <a:t>Titanic battle: new David-Unicorns, OTTs or Goliaths can win: X2 market; &gt;X3 performance; same(?) cost; same (?) speed to market</a:t>
            </a:r>
          </a:p>
          <a:p>
            <a:pPr lvl="1"/>
            <a:r>
              <a:rPr lang="en-US" dirty="0"/>
              <a:t>life-time personal data in pocket, privacy, monetization of personal IP will change device/cloud balance</a:t>
            </a:r>
          </a:p>
          <a:p>
            <a:pPr lvl="1"/>
            <a:endParaRPr lang="en-US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5B9CD-353B-44B0-8EC3-73E3F45B7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malcolm.ross@gmail.com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5B11D4-0C7E-4123-B030-8D8FB6BFA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7A66D-E257-42D4-95B8-75E5950C10A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79337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6489</TotalTime>
  <Words>1078</Words>
  <Application>Microsoft Office PowerPoint</Application>
  <PresentationFormat>On-screen Show (4:3)</PresentationFormat>
  <Paragraphs>103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Custom Design</vt:lpstr>
      <vt:lpstr>1_Custom Design</vt:lpstr>
      <vt:lpstr>2_Custom Design</vt:lpstr>
      <vt:lpstr>PowerPoint Presentation</vt:lpstr>
      <vt:lpstr>Customers so delighted they include you in their wills</vt:lpstr>
      <vt:lpstr>Drive Corporate Innovation with deep Consumer Insights</vt:lpstr>
      <vt:lpstr>Weltklassik delights its customers even in the afterlife!</vt:lpstr>
      <vt:lpstr>Key elements of the “product” delight each key driver</vt:lpstr>
      <vt:lpstr>2-day workshop to create bespoke innovation that delights</vt:lpstr>
      <vt:lpstr>10 drivers of classical piano patron level of delight</vt:lpstr>
      <vt:lpstr>Since FTE Dubrovnik, 5G is in service</vt:lpstr>
      <vt:lpstr>5G triggers wave of innovation</vt:lpstr>
      <vt:lpstr>Technology push vs consumer-insight driven. No 1: sports fans</vt:lpstr>
      <vt:lpstr>Drivers of sports fan create delight worth &gt;&gt; telecom ARPU</vt:lpstr>
      <vt:lpstr>Panel sessions show fans most value the “stadium feeling”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prodajnik SP</dc:creator>
  <cp:lastModifiedBy>Malcolm Ross</cp:lastModifiedBy>
  <cp:revision>65</cp:revision>
  <dcterms:created xsi:type="dcterms:W3CDTF">2019-07-07T18:54:53Z</dcterms:created>
  <dcterms:modified xsi:type="dcterms:W3CDTF">2019-07-22T16:52:38Z</dcterms:modified>
</cp:coreProperties>
</file>