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3" r:id="rId2"/>
    <p:sldMasterId id="2147483679" r:id="rId3"/>
  </p:sldMasterIdLst>
  <p:sldIdLst>
    <p:sldId id="256" r:id="rId4"/>
    <p:sldId id="261" r:id="rId5"/>
    <p:sldId id="272" r:id="rId6"/>
    <p:sldId id="268" r:id="rId7"/>
    <p:sldId id="269" r:id="rId8"/>
    <p:sldId id="270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62" r:id="rId17"/>
    <p:sldId id="25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E00"/>
    <a:srgbClr val="FFE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2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0682C6-3FFC-41C1-94BC-7F316F27B83C}"/>
              </a:ext>
            </a:extLst>
          </p:cNvPr>
          <p:cNvSpPr txBox="1"/>
          <p:nvPr userDrawn="1"/>
        </p:nvSpPr>
        <p:spPr>
          <a:xfrm>
            <a:off x="199505" y="3416531"/>
            <a:ext cx="86701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The 9th Annual </a:t>
            </a:r>
            <a:r>
              <a:rPr lang="sl-SI" sz="2300" b="1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Follow The Entrepreneur</a:t>
            </a:r>
            <a:r>
              <a:rPr lang="sl-SI" sz="23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Investor Summit </a:t>
            </a:r>
            <a:endParaRPr lang="sl-SI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300" b="1" dirty="0">
                <a:solidFill>
                  <a:srgbClr val="FF7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Taormina, Sicily, Italy – 21-25 July</a:t>
            </a:r>
          </a:p>
          <a:p>
            <a:pPr algn="ctr"/>
            <a:endParaRPr lang="sl-SI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'Capital Follows Ideas; Always Has; Always Will'</a:t>
            </a:r>
          </a:p>
        </p:txBody>
      </p:sp>
    </p:spTree>
    <p:extLst>
      <p:ext uri="{BB962C8B-B14F-4D97-AF65-F5344CB8AC3E}">
        <p14:creationId xmlns:p14="http://schemas.microsoft.com/office/powerpoint/2010/main" val="1637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F1C1D-9D8E-4E26-B66D-7CEC1F34B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DF7DB-CE3B-4DFD-BF2B-A43B4EB25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59041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3A569C-EC82-4444-B8BF-BE2130DBC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520440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736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86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553C983-AED5-42C0-A021-4CD04AF892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876349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001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91DBA-046A-4127-A2EB-3F1DBA802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B2718-C9D8-47FD-84DE-A3D819CFE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6BEAA-D8F8-48B3-904A-30A756A52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B7440-81F9-46AE-98FF-01EC20DFB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BFE89-AB38-4E61-B13C-3978C675D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878BB-2F18-4FB1-9B98-1382D39CD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4C36087-7BEA-4D2A-8FFF-EF0F477AA414}" type="datetimeFigureOut">
              <a:rPr lang="en-US" smtClean="0"/>
              <a:pPr/>
              <a:t>7/22/19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11FD3-AC6F-413F-9321-E07A1082C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5E4E2-CCA8-4313-88EB-6B83872EE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27A66D-E257-42D4-95B8-75E5950C10A4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31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E53B-A2E0-418A-973B-68ADFB1D4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004BF-8100-41D3-A8FA-EF93BD058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F0DD9-9A58-4E2C-AEE1-1766F6FE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6087-7BEA-4D2A-8FFF-EF0F477AA414}" type="datetimeFigureOut">
              <a:rPr lang="en-US" smtClean="0"/>
              <a:t>7/22/19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8FB18-60E2-4317-B6D8-264A90C02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9B7B0-260E-4769-98DF-BB2AEE57A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A66D-E257-42D4-95B8-75E5950C10A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7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D5E47-1AE4-411E-8E2F-17F19CF9B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406400"/>
            <a:ext cx="6858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3C62-210E-43F9-84B4-3F6A76C8E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70200"/>
            <a:ext cx="6858000" cy="23876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643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2E9C3-B1E0-41EB-B4D3-ADA6E0BE5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DCAB0-1BF0-4F53-BAE6-EDD5EF07A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302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39DB7-8768-4960-9593-EC60E275E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0218E-2C90-48C1-A1F5-C3A3AF36F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803CD-E3F7-4D58-BA7B-C4C4FF561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006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B72F58-31BA-44CE-9381-89074D4FF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D1713-2E4D-4379-B2A1-DC39ED3E98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006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704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E2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7AE6BC9-4E55-43E4-B545-CB33AEBFFD8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520" y="766987"/>
            <a:ext cx="4248957" cy="184321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9C3C7A9-FBDA-4208-B25A-CF65A37D424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31" y="5918662"/>
            <a:ext cx="8147537" cy="55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3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208629-61EA-4845-B4B1-F1AAF97E8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E0357-EA5B-4399-B016-FF5C60602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5B4B6-9378-4B30-9AAC-52549B513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36087-7BEA-4D2A-8FFF-EF0F477AA414}" type="datetimeFigureOut">
              <a:rPr lang="en-US" smtClean="0"/>
              <a:t>7/22/19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EC2DA-26AF-4A7D-8029-763DFF6464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32A7E-9421-4829-9992-95772BBB4C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7A66D-E257-42D4-95B8-75E5950C10A4}" type="slidenum">
              <a:rPr lang="en-US" smtClean="0"/>
              <a:t>‹N›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86F95F-DDC0-440C-B159-21C810A0E0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95" y="230188"/>
            <a:ext cx="1213155" cy="526270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44AD0F26-8465-4DD2-B1C5-00F42C7E4E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4479"/>
            <a:ext cx="9144000" cy="22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52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61A62C-2BEA-423E-A48A-DDD0FD42B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0A51B-1E02-4E73-AABD-2CF4DD176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774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4E6748C7-EEBC-4DA5-A47B-7C96B64E392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99717"/>
            <a:ext cx="9144000" cy="125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6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4" r:id="rId3"/>
    <p:sldLayoutId id="214748368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hyperlink" Target="http://www.startupbusiness.it/" TargetMode="External"/><Relationship Id="rId4" Type="http://schemas.openxmlformats.org/officeDocument/2006/relationships/hyperlink" Target="http://www.abirascid.com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267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82078" cy="5609690"/>
          </a:xfrm>
        </p:spPr>
      </p:pic>
      <p:sp>
        <p:nvSpPr>
          <p:cNvPr id="5" name="Rettangolo 4"/>
          <p:cNvSpPr/>
          <p:nvPr/>
        </p:nvSpPr>
        <p:spPr>
          <a:xfrm>
            <a:off x="755576" y="3789532"/>
            <a:ext cx="7416824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br>
              <a:rPr lang="it-IT" sz="2800" dirty="0"/>
            </a:b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210111" y="549314"/>
            <a:ext cx="7092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ln w="0"/>
                <a:solidFill>
                  <a:srgbClr val="C3404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SOME EXAMPLES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F09E50A-4592-EA4B-92B7-C3B35120C677}"/>
              </a:ext>
            </a:extLst>
          </p:cNvPr>
          <p:cNvSpPr txBox="1"/>
          <p:nvPr/>
        </p:nvSpPr>
        <p:spPr>
          <a:xfrm>
            <a:off x="1135521" y="1320663"/>
            <a:ext cx="72419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cap="all" dirty="0"/>
              <a:t>BITNATION, ETHEREUM, </a:t>
            </a:r>
            <a:r>
              <a:rPr lang="it-IT" sz="2800" b="1" cap="all" dirty="0" err="1"/>
              <a:t>Quadrans</a:t>
            </a:r>
            <a:br>
              <a:rPr lang="it-IT" sz="2800" b="1" dirty="0"/>
            </a:br>
            <a:r>
              <a:rPr lang="it-IT" sz="2800" b="1" cap="all" dirty="0"/>
              <a:t>TELEPORT - NOMADLIST </a:t>
            </a:r>
            <a:br>
              <a:rPr lang="it-IT" sz="2800" b="1" dirty="0"/>
            </a:br>
            <a:r>
              <a:rPr lang="it-IT" sz="2800" b="1" cap="all" dirty="0"/>
              <a:t>ESTONIAN E-RESIDENCY</a:t>
            </a:r>
            <a:r>
              <a:rPr lang="it-IT" sz="2800" cap="all" dirty="0"/>
              <a:t> </a:t>
            </a:r>
            <a:endParaRPr lang="it-IT" sz="2800" b="1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859B527-FF57-F94D-AA19-429919F2C540}"/>
              </a:ext>
            </a:extLst>
          </p:cNvPr>
          <p:cNvSpPr txBox="1"/>
          <p:nvPr/>
        </p:nvSpPr>
        <p:spPr>
          <a:xfrm>
            <a:off x="1210111" y="2742248"/>
            <a:ext cx="72419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cap="all" dirty="0"/>
              <a:t>MEDIUM-ZAPPOS-AUTOMATTIC/</a:t>
            </a:r>
            <a:r>
              <a:rPr lang="it-IT" sz="2800" b="1" cap="all" dirty="0" err="1"/>
              <a:t>wp</a:t>
            </a:r>
            <a:br>
              <a:rPr lang="it-IT" sz="2800" b="1" dirty="0"/>
            </a:br>
            <a:r>
              <a:rPr lang="it-IT" sz="2800" b="1" cap="all" dirty="0"/>
              <a:t>(</a:t>
            </a:r>
            <a:r>
              <a:rPr lang="it-IT" sz="2800" b="1" cap="all" dirty="0" err="1"/>
              <a:t>HOLaCRACY.ORG</a:t>
            </a:r>
            <a:r>
              <a:rPr lang="it-IT" sz="2800" b="1" cap="all" dirty="0"/>
              <a:t>)</a:t>
            </a:r>
          </a:p>
          <a:p>
            <a:pPr algn="ctr"/>
            <a:br>
              <a:rPr lang="it-IT" sz="2800" b="1" dirty="0"/>
            </a:br>
            <a:endParaRPr lang="it-IT" sz="2800" b="1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17C88D9-FECC-9A4A-876C-68E2CE6C0CE7}"/>
              </a:ext>
            </a:extLst>
          </p:cNvPr>
          <p:cNvSpPr txBox="1"/>
          <p:nvPr/>
        </p:nvSpPr>
        <p:spPr>
          <a:xfrm>
            <a:off x="691922" y="3852805"/>
            <a:ext cx="77601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cap="all" dirty="0"/>
              <a:t>STARTUP ECOSYSTEMS </a:t>
            </a:r>
            <a:br>
              <a:rPr lang="it-IT" sz="2800" b="1" dirty="0"/>
            </a:br>
            <a:r>
              <a:rPr lang="it-IT" sz="2800" b="1" cap="all" dirty="0"/>
              <a:t>COMPETITION AMONG CITIES, NOT NATIONS </a:t>
            </a:r>
            <a:endParaRPr lang="it-IT" sz="2800" b="1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1173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82078" cy="5609690"/>
          </a:xfrm>
        </p:spPr>
      </p:pic>
      <p:sp>
        <p:nvSpPr>
          <p:cNvPr id="5" name="Rettangolo 4"/>
          <p:cNvSpPr/>
          <p:nvPr/>
        </p:nvSpPr>
        <p:spPr>
          <a:xfrm>
            <a:off x="755576" y="3789532"/>
            <a:ext cx="7416824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br>
              <a:rPr lang="it-IT" sz="2800" dirty="0"/>
            </a:b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28650" y="824532"/>
            <a:ext cx="7886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ln w="0"/>
                <a:solidFill>
                  <a:srgbClr val="C3404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STARTUP/SCALEUPS ECOSYSTEM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F09E50A-4592-EA4B-92B7-C3B35120C677}"/>
              </a:ext>
            </a:extLst>
          </p:cNvPr>
          <p:cNvSpPr txBox="1"/>
          <p:nvPr/>
        </p:nvSpPr>
        <p:spPr>
          <a:xfrm>
            <a:off x="970055" y="1912095"/>
            <a:ext cx="724196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cap="all" dirty="0"/>
              <a:t>NEW IMPRENDITORIAL CULTURE IS GLOBAL AND OVERNATIONAL (ENTREPRENEURS ARE DEVELOPING THEIR VENTURES WHEREVER IS BETTER TO DO IT IN TERMS OF THE MARKET AND ON THE FINANCIAL ENVIRONMENT)</a:t>
            </a:r>
            <a:endParaRPr lang="it-IT" sz="2800" b="1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17C88D9-FECC-9A4A-876C-68E2CE6C0CE7}"/>
              </a:ext>
            </a:extLst>
          </p:cNvPr>
          <p:cNvSpPr txBox="1"/>
          <p:nvPr/>
        </p:nvSpPr>
        <p:spPr>
          <a:xfrm>
            <a:off x="2202802" y="4463808"/>
            <a:ext cx="52565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800" b="1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4777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39" y="0"/>
            <a:ext cx="9182078" cy="5609690"/>
          </a:xfrm>
        </p:spPr>
      </p:pic>
      <p:sp>
        <p:nvSpPr>
          <p:cNvPr id="5" name="Rettangolo 4"/>
          <p:cNvSpPr/>
          <p:nvPr/>
        </p:nvSpPr>
        <p:spPr>
          <a:xfrm>
            <a:off x="755576" y="3789532"/>
            <a:ext cx="7416824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br>
              <a:rPr lang="it-IT" sz="2800" dirty="0"/>
            </a:b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28650" y="824532"/>
            <a:ext cx="7886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ln w="0"/>
                <a:solidFill>
                  <a:srgbClr val="C3404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STARTUP/SCALEUPS ECOSYSTEM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F09E50A-4592-EA4B-92B7-C3B35120C677}"/>
              </a:ext>
            </a:extLst>
          </p:cNvPr>
          <p:cNvSpPr txBox="1"/>
          <p:nvPr/>
        </p:nvSpPr>
        <p:spPr>
          <a:xfrm>
            <a:off x="951016" y="1641564"/>
            <a:ext cx="724196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cap="all" dirty="0"/>
              <a:t>NEW GENERATION ENREPRENEURS ARE DRIVING THEIR VENTURES TO </a:t>
            </a:r>
            <a:r>
              <a:rPr lang="it-IT" sz="2800" b="1" cap="all" dirty="0" err="1"/>
              <a:t>CREATe</a:t>
            </a:r>
            <a:r>
              <a:rPr lang="it-IT" sz="2800" b="1" cap="all" dirty="0"/>
              <a:t> BOTH FINANCIAL/ECONOMIC </a:t>
            </a:r>
            <a:r>
              <a:rPr lang="it-IT" sz="2800" b="1" cap="all" dirty="0" err="1"/>
              <a:t>VALUe</a:t>
            </a:r>
            <a:r>
              <a:rPr lang="it-IT" sz="2800" b="1" cap="all" dirty="0"/>
              <a:t> AND SOCIAL/ENVIRONMENTAL/CULTURAL IMPACT </a:t>
            </a:r>
          </a:p>
          <a:p>
            <a:pPr algn="ctr"/>
            <a:endParaRPr lang="it-IT" sz="2800" b="1" cap="all" dirty="0"/>
          </a:p>
          <a:p>
            <a:pPr algn="ctr"/>
            <a:r>
              <a:rPr lang="it-IT" sz="2800" b="1" cap="all" dirty="0"/>
              <a:t>SCALEUPS ARE OVERNATIONALS </a:t>
            </a:r>
          </a:p>
          <a:p>
            <a:pPr algn="ctr"/>
            <a:r>
              <a:rPr lang="it-IT" sz="2800" b="1" cap="all" dirty="0"/>
              <a:t>NOT MULTINATIONALS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17C88D9-FECC-9A4A-876C-68E2CE6C0CE7}"/>
              </a:ext>
            </a:extLst>
          </p:cNvPr>
          <p:cNvSpPr txBox="1"/>
          <p:nvPr/>
        </p:nvSpPr>
        <p:spPr>
          <a:xfrm>
            <a:off x="2202802" y="4463808"/>
            <a:ext cx="52565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800" b="1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6351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39" y="0"/>
            <a:ext cx="9182078" cy="5609690"/>
          </a:xfrm>
        </p:spPr>
      </p:pic>
      <p:sp>
        <p:nvSpPr>
          <p:cNvPr id="5" name="Rettangolo 4"/>
          <p:cNvSpPr/>
          <p:nvPr/>
        </p:nvSpPr>
        <p:spPr>
          <a:xfrm>
            <a:off x="755576" y="3789532"/>
            <a:ext cx="7416824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br>
              <a:rPr lang="it-IT" sz="2800" dirty="0"/>
            </a:b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28650" y="824532"/>
            <a:ext cx="7886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ln w="0"/>
                <a:solidFill>
                  <a:srgbClr val="C3404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STARTUP/SCALEUPS ECOSYSTEM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F09E50A-4592-EA4B-92B7-C3B35120C677}"/>
              </a:ext>
            </a:extLst>
          </p:cNvPr>
          <p:cNvSpPr txBox="1"/>
          <p:nvPr/>
        </p:nvSpPr>
        <p:spPr>
          <a:xfrm>
            <a:off x="951016" y="1641564"/>
            <a:ext cx="72419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cap="all" dirty="0"/>
              <a:t>IN ITALY THE ECOSYSTEM IS STILL LACKING BEHIND IN TERMS OF INVESTMENTS COMPARED TO OTHER EUROPEAN ECONOMIES BUT IN THE LAST 10 YEARS A NEW GENERATIONS OF SCALEUPS CAME UP AND TODAY WE HAVE SMART ENTREPRENEURS DEVELOPING THE ‘MADE IN ITALY 2.0’</a:t>
            </a:r>
          </a:p>
          <a:p>
            <a:pPr algn="ctr"/>
            <a:endParaRPr lang="it-IT" sz="2800" b="1" cap="all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17C88D9-FECC-9A4A-876C-68E2CE6C0CE7}"/>
              </a:ext>
            </a:extLst>
          </p:cNvPr>
          <p:cNvSpPr txBox="1"/>
          <p:nvPr/>
        </p:nvSpPr>
        <p:spPr>
          <a:xfrm>
            <a:off x="2202802" y="4463808"/>
            <a:ext cx="52565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800" b="1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5395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57250"/>
            <a:ext cx="9143771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7B8EB6C-F4A2-5E4C-8BD2-90FEB9B38C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5" r="36596" b="1"/>
          <a:stretch/>
        </p:blipFill>
        <p:spPr>
          <a:xfrm rot="5400000">
            <a:off x="-166482" y="-593682"/>
            <a:ext cx="6760914" cy="6427950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4F266AD-725B-4A9D-B448-4C000F95C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61"/>
          <a:stretch/>
        </p:blipFill>
        <p:spPr>
          <a:xfrm>
            <a:off x="229" y="-5229"/>
            <a:ext cx="9143543" cy="68632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F6F88C-C2A9-44BB-8215-4853F06D3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8292" y="-5229"/>
            <a:ext cx="5085708" cy="6005980"/>
          </a:xfrm>
          <a:solidFill>
            <a:schemeClr val="accent4">
              <a:lumMod val="40000"/>
              <a:lumOff val="60000"/>
            </a:schemeClr>
          </a:solidFill>
        </p:spPr>
        <p:txBody>
          <a:bodyPr anchor="t">
            <a:normAutofit/>
          </a:bodyPr>
          <a:lstStyle/>
          <a:p>
            <a:pPr algn="l"/>
            <a:br>
              <a:rPr lang="en-US" sz="3300" dirty="0">
                <a:solidFill>
                  <a:srgbClr val="000000"/>
                </a:solidFill>
              </a:rPr>
            </a:br>
            <a:r>
              <a:rPr lang="en-US" sz="3300" dirty="0">
                <a:solidFill>
                  <a:srgbClr val="000000"/>
                </a:solidFill>
              </a:rPr>
              <a:t>Luca Emil </a:t>
            </a:r>
            <a:r>
              <a:rPr lang="en-US" sz="3300" dirty="0" err="1">
                <a:solidFill>
                  <a:srgbClr val="000000"/>
                </a:solidFill>
              </a:rPr>
              <a:t>Abirascid</a:t>
            </a:r>
            <a:br>
              <a:rPr lang="en-US" sz="3300" dirty="0">
                <a:solidFill>
                  <a:srgbClr val="000000"/>
                </a:solidFill>
              </a:rPr>
            </a:br>
            <a:br>
              <a:rPr lang="en-US" sz="3300" dirty="0">
                <a:solidFill>
                  <a:srgbClr val="000000"/>
                </a:solidFill>
              </a:rPr>
            </a:br>
            <a:r>
              <a:rPr lang="en-US" sz="3000" dirty="0">
                <a:solidFill>
                  <a:srgbClr val="000000"/>
                </a:solidFill>
                <a:hlinkClick r:id="rId4"/>
              </a:rPr>
              <a:t>www.abirascid.com</a:t>
            </a:r>
            <a:br>
              <a:rPr lang="en-US" sz="3000" dirty="0">
                <a:solidFill>
                  <a:srgbClr val="000000"/>
                </a:solidFill>
              </a:rPr>
            </a:br>
            <a:r>
              <a:rPr lang="en-US" sz="3000" dirty="0">
                <a:solidFill>
                  <a:srgbClr val="000000"/>
                </a:solidFill>
                <a:hlinkClick r:id="rId5"/>
              </a:rPr>
              <a:t>www.startupbusiness.it</a:t>
            </a:r>
            <a:br>
              <a:rPr lang="en-US" sz="3000" dirty="0">
                <a:solidFill>
                  <a:srgbClr val="000000"/>
                </a:solidFill>
              </a:rPr>
            </a:br>
            <a:br>
              <a:rPr lang="en-US" sz="3300" dirty="0">
                <a:solidFill>
                  <a:srgbClr val="000000"/>
                </a:solidFill>
              </a:rPr>
            </a:br>
            <a:r>
              <a:rPr lang="en-US" sz="3300" dirty="0">
                <a:solidFill>
                  <a:srgbClr val="000000"/>
                </a:solidFill>
              </a:rPr>
              <a:t>twitter: @</a:t>
            </a:r>
            <a:r>
              <a:rPr lang="en-US" sz="3300" dirty="0" err="1">
                <a:solidFill>
                  <a:srgbClr val="000000"/>
                </a:solidFill>
              </a:rPr>
              <a:t>emilabirascid</a:t>
            </a:r>
            <a:br>
              <a:rPr lang="en-US" sz="3300" dirty="0">
                <a:solidFill>
                  <a:srgbClr val="000000"/>
                </a:solidFill>
              </a:rPr>
            </a:br>
            <a:r>
              <a:rPr lang="en-US" sz="3300" dirty="0" err="1">
                <a:solidFill>
                  <a:srgbClr val="000000"/>
                </a:solidFill>
              </a:rPr>
              <a:t>emil@abirascid.com</a:t>
            </a:r>
            <a:endParaRPr lang="en-US" sz="3300" dirty="0">
              <a:solidFill>
                <a:srgbClr val="000000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A9DA038-6600-214D-A558-2C95250E16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290" y="4154486"/>
            <a:ext cx="5085709" cy="270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159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496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D6015-9665-482B-AFA8-61B94B0FE6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47967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How technology changes democracy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8FF23A-CA2C-4490-BCEA-961422CA5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(and not only)</a:t>
            </a:r>
          </a:p>
          <a:p>
            <a:endParaRPr lang="en-US" dirty="0"/>
          </a:p>
          <a:p>
            <a:r>
              <a:rPr lang="en-US" sz="3000" dirty="0"/>
              <a:t>Luca Emil </a:t>
            </a:r>
            <a:r>
              <a:rPr lang="en-US" sz="3000" dirty="0" err="1"/>
              <a:t>Abirascid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3847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7689" y="1439399"/>
            <a:ext cx="7886700" cy="1325563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078" y="0"/>
            <a:ext cx="9182078" cy="5609690"/>
          </a:xfrm>
        </p:spPr>
      </p:pic>
      <p:sp>
        <p:nvSpPr>
          <p:cNvPr id="5" name="Rettangolo 4"/>
          <p:cNvSpPr/>
          <p:nvPr/>
        </p:nvSpPr>
        <p:spPr>
          <a:xfrm>
            <a:off x="755576" y="3789532"/>
            <a:ext cx="7416824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br>
              <a:rPr lang="it-IT" sz="2800" dirty="0"/>
            </a:b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592493" y="815035"/>
            <a:ext cx="5291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ln w="0"/>
                <a:solidFill>
                  <a:srgbClr val="C3404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NEW PARADIGMS/1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F09E50A-4592-EA4B-92B7-C3B35120C677}"/>
              </a:ext>
            </a:extLst>
          </p:cNvPr>
          <p:cNvSpPr txBox="1"/>
          <p:nvPr/>
        </p:nvSpPr>
        <p:spPr>
          <a:xfrm>
            <a:off x="1295636" y="1926676"/>
            <a:ext cx="70927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it-IT" sz="3600" b="1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NEW PARADIGMS DRIVEN BY NEW TECHNOLOGIES</a:t>
            </a:r>
          </a:p>
          <a:p>
            <a:pPr marL="571500" indent="-571500" algn="ctr">
              <a:buFont typeface="Wingdings" pitchFamily="2" charset="2"/>
              <a:buChar char="Ø"/>
            </a:pPr>
            <a:endParaRPr lang="it-IT" sz="3600" b="1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it-IT" sz="3600" b="1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NEW MODEL FOR ORGANIZATIONS</a:t>
            </a:r>
          </a:p>
          <a:p>
            <a:pPr algn="ctr"/>
            <a:endParaRPr lang="it-IT" sz="3600" b="1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040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39" y="15804"/>
            <a:ext cx="9182078" cy="5619964"/>
          </a:xfrm>
        </p:spPr>
      </p:pic>
      <p:sp>
        <p:nvSpPr>
          <p:cNvPr id="5" name="Rettangolo 4"/>
          <p:cNvSpPr/>
          <p:nvPr/>
        </p:nvSpPr>
        <p:spPr>
          <a:xfrm>
            <a:off x="755576" y="3789532"/>
            <a:ext cx="7416824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br>
              <a:rPr lang="it-IT" sz="2800" dirty="0"/>
            </a:b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F09E50A-4592-EA4B-92B7-C3B35120C677}"/>
              </a:ext>
            </a:extLst>
          </p:cNvPr>
          <p:cNvSpPr txBox="1"/>
          <p:nvPr/>
        </p:nvSpPr>
        <p:spPr>
          <a:xfrm>
            <a:off x="908254" y="1453993"/>
            <a:ext cx="71114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cap="all" dirty="0"/>
              <a:t>PARADIGM SHIFT  VS  ECONOMIC CRISIS</a:t>
            </a:r>
          </a:p>
          <a:p>
            <a:pPr algn="ctr"/>
            <a:br>
              <a:rPr lang="it-IT" sz="3200" b="1" dirty="0"/>
            </a:br>
            <a:r>
              <a:rPr lang="it-IT" sz="3200" b="1" cap="all" dirty="0"/>
              <a:t>NEW TECHNOLOGIES ALLOWING NEW MODELS (MOORE LAW SOON OBSOLETE)</a:t>
            </a:r>
          </a:p>
          <a:p>
            <a:pPr algn="ctr"/>
            <a:br>
              <a:rPr lang="it-IT" sz="3200" b="1" dirty="0"/>
            </a:br>
            <a:r>
              <a:rPr lang="it-IT" sz="3200" b="1" cap="all" dirty="0"/>
              <a:t>DECENTRALIZATION &amp; EXPONENTIAL GROWTH </a:t>
            </a:r>
            <a:endParaRPr lang="it-IT" sz="3200" b="1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A5919A2-A4E6-DF49-952A-4A8782AB3C7B}"/>
              </a:ext>
            </a:extLst>
          </p:cNvPr>
          <p:cNvSpPr txBox="1"/>
          <p:nvPr/>
        </p:nvSpPr>
        <p:spPr>
          <a:xfrm>
            <a:off x="1848328" y="684552"/>
            <a:ext cx="5040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ln w="0"/>
                <a:solidFill>
                  <a:srgbClr val="C3404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NEW PARADIGMS/2</a:t>
            </a:r>
          </a:p>
        </p:txBody>
      </p:sp>
    </p:spTree>
    <p:extLst>
      <p:ext uri="{BB962C8B-B14F-4D97-AF65-F5344CB8AC3E}">
        <p14:creationId xmlns:p14="http://schemas.microsoft.com/office/powerpoint/2010/main" val="46429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56" y="0"/>
            <a:ext cx="9182078" cy="5640512"/>
          </a:xfrm>
        </p:spPr>
      </p:pic>
      <p:sp>
        <p:nvSpPr>
          <p:cNvPr id="5" name="Rettangolo 4"/>
          <p:cNvSpPr/>
          <p:nvPr/>
        </p:nvSpPr>
        <p:spPr>
          <a:xfrm>
            <a:off x="755576" y="3789532"/>
            <a:ext cx="7416824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br>
              <a:rPr lang="it-IT" sz="2800" dirty="0"/>
            </a:b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F09E50A-4592-EA4B-92B7-C3B35120C677}"/>
              </a:ext>
            </a:extLst>
          </p:cNvPr>
          <p:cNvSpPr txBox="1"/>
          <p:nvPr/>
        </p:nvSpPr>
        <p:spPr>
          <a:xfrm>
            <a:off x="1060932" y="1439787"/>
            <a:ext cx="71114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cap="all" dirty="0"/>
              <a:t>OVERCOMING PROFIT / NO PROFIT DICHOTOMY </a:t>
            </a:r>
            <a:br>
              <a:rPr lang="it-IT" sz="3200" b="1" dirty="0"/>
            </a:br>
            <a:r>
              <a:rPr lang="it-IT" sz="3200" b="1" cap="all" dirty="0"/>
              <a:t>(</a:t>
            </a:r>
            <a:r>
              <a:rPr lang="it-IT" sz="3200" b="1" i="1" cap="all" dirty="0"/>
              <a:t>BENEFIT CORPORATION</a:t>
            </a:r>
            <a:r>
              <a:rPr lang="it-IT" sz="3200" b="1" cap="all" dirty="0"/>
              <a:t>) </a:t>
            </a:r>
            <a:br>
              <a:rPr lang="it-IT" sz="3200" b="1" dirty="0"/>
            </a:br>
            <a:br>
              <a:rPr lang="it-IT" sz="3200" b="1" dirty="0"/>
            </a:br>
            <a:r>
              <a:rPr lang="it-IT" sz="3200" b="1" cap="all" dirty="0"/>
              <a:t>NEO NOMADISM </a:t>
            </a:r>
          </a:p>
          <a:p>
            <a:pPr algn="ctr"/>
            <a:r>
              <a:rPr lang="it-IT" sz="3200" b="1" cap="all" dirty="0"/>
              <a:t>(</a:t>
            </a:r>
            <a:r>
              <a:rPr lang="it-IT" sz="3200" b="1" i="1" cap="all" dirty="0"/>
              <a:t>DISCONNECTION OF TERRITORY-LABOR-LEGISLATIVE FRAMEWORK</a:t>
            </a:r>
            <a:r>
              <a:rPr lang="it-IT" sz="3200" b="1" cap="all" dirty="0"/>
              <a:t>) </a:t>
            </a:r>
            <a:endParaRPr lang="it-IT" sz="3200" b="1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816BC0F-723C-C94B-BC19-D193DAB4F28C}"/>
              </a:ext>
            </a:extLst>
          </p:cNvPr>
          <p:cNvSpPr txBox="1"/>
          <p:nvPr/>
        </p:nvSpPr>
        <p:spPr>
          <a:xfrm>
            <a:off x="1835696" y="592648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ln w="0"/>
                <a:solidFill>
                  <a:srgbClr val="C3404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NEW PARADIGMS/3</a:t>
            </a:r>
          </a:p>
        </p:txBody>
      </p:sp>
    </p:spTree>
    <p:extLst>
      <p:ext uri="{BB962C8B-B14F-4D97-AF65-F5344CB8AC3E}">
        <p14:creationId xmlns:p14="http://schemas.microsoft.com/office/powerpoint/2010/main" val="173883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39" y="0"/>
            <a:ext cx="9182078" cy="5599416"/>
          </a:xfrm>
        </p:spPr>
      </p:pic>
      <p:sp>
        <p:nvSpPr>
          <p:cNvPr id="5" name="Rettangolo 4"/>
          <p:cNvSpPr/>
          <p:nvPr/>
        </p:nvSpPr>
        <p:spPr>
          <a:xfrm>
            <a:off x="755576" y="3789532"/>
            <a:ext cx="7416824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br>
              <a:rPr lang="it-IT" sz="2800" dirty="0"/>
            </a:b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F09E50A-4592-EA4B-92B7-C3B35120C677}"/>
              </a:ext>
            </a:extLst>
          </p:cNvPr>
          <p:cNvSpPr txBox="1"/>
          <p:nvPr/>
        </p:nvSpPr>
        <p:spPr>
          <a:xfrm>
            <a:off x="1060932" y="1690688"/>
            <a:ext cx="71114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cap="all" dirty="0"/>
              <a:t>BLOCKCHAIN</a:t>
            </a:r>
            <a:br>
              <a:rPr lang="it-IT" sz="3200" b="1" dirty="0"/>
            </a:br>
            <a:br>
              <a:rPr lang="it-IT" sz="3200" b="1" dirty="0"/>
            </a:br>
            <a:r>
              <a:rPr lang="it-IT" sz="3200" b="1" cap="all" dirty="0"/>
              <a:t>CITY STATES (&amp; MICROSTATES) - VS - NATION STATES </a:t>
            </a:r>
            <a:br>
              <a:rPr lang="it-IT" sz="3200" b="1" dirty="0"/>
            </a:br>
            <a:br>
              <a:rPr lang="it-IT" sz="3200" b="1" dirty="0"/>
            </a:br>
            <a:r>
              <a:rPr lang="it-IT" sz="3200" b="1" cap="all" dirty="0"/>
              <a:t>GLOBAL ENTREPRENEURIAL CULTURE</a:t>
            </a:r>
            <a:endParaRPr lang="it-IT" sz="3200" b="1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264D69B-0002-CD49-9798-7B97280CFE80}"/>
              </a:ext>
            </a:extLst>
          </p:cNvPr>
          <p:cNvSpPr txBox="1"/>
          <p:nvPr/>
        </p:nvSpPr>
        <p:spPr>
          <a:xfrm>
            <a:off x="1907704" y="742700"/>
            <a:ext cx="4968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ln w="0"/>
                <a:solidFill>
                  <a:srgbClr val="C3404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NEW PARADIGMS/4</a:t>
            </a:r>
          </a:p>
        </p:txBody>
      </p:sp>
    </p:spTree>
    <p:extLst>
      <p:ext uri="{BB962C8B-B14F-4D97-AF65-F5344CB8AC3E}">
        <p14:creationId xmlns:p14="http://schemas.microsoft.com/office/powerpoint/2010/main" val="1139277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39" y="0"/>
            <a:ext cx="9182078" cy="5609690"/>
          </a:xfrm>
        </p:spPr>
      </p:pic>
      <p:sp>
        <p:nvSpPr>
          <p:cNvPr id="5" name="Rettangolo 4"/>
          <p:cNvSpPr/>
          <p:nvPr/>
        </p:nvSpPr>
        <p:spPr>
          <a:xfrm>
            <a:off x="755576" y="3789532"/>
            <a:ext cx="7416824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br>
              <a:rPr lang="it-IT" sz="2800" dirty="0"/>
            </a:b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210111" y="601830"/>
            <a:ext cx="7092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ln w="0"/>
                <a:solidFill>
                  <a:srgbClr val="C3404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INEFFICIENT SYSTEM/1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F09E50A-4592-EA4B-92B7-C3B35120C677}"/>
              </a:ext>
            </a:extLst>
          </p:cNvPr>
          <p:cNvSpPr txBox="1"/>
          <p:nvPr/>
        </p:nvSpPr>
        <p:spPr>
          <a:xfrm>
            <a:off x="1060932" y="1478993"/>
            <a:ext cx="72419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cap="all" dirty="0"/>
              <a:t>REPRESENTATIVE DEMOCRACIES </a:t>
            </a:r>
          </a:p>
          <a:p>
            <a:pPr algn="ctr"/>
            <a:r>
              <a:rPr lang="it-IT" sz="2800" b="1" cap="all" dirty="0"/>
              <a:t>ARE INEFFICIENT: </a:t>
            </a:r>
          </a:p>
          <a:p>
            <a:pPr algn="ctr"/>
            <a:r>
              <a:rPr lang="it-IT" sz="2800" b="1" cap="all" dirty="0"/>
              <a:t>POWER CONCENTRATION, CORRUPTION, </a:t>
            </a:r>
          </a:p>
          <a:p>
            <a:pPr algn="ctr"/>
            <a:r>
              <a:rPr lang="it-IT" sz="2800" b="1" cap="all" dirty="0"/>
              <a:t>MISSPEND, STATUS QUO</a:t>
            </a:r>
            <a:endParaRPr lang="it-IT" sz="2800" b="1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4D5137EC-38B7-A341-89F2-2420711D9715}"/>
              </a:ext>
            </a:extLst>
          </p:cNvPr>
          <p:cNvSpPr/>
          <p:nvPr/>
        </p:nvSpPr>
        <p:spPr>
          <a:xfrm>
            <a:off x="2013734" y="3531756"/>
            <a:ext cx="52809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cap="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NATION STATES ARE LOSING </a:t>
            </a:r>
            <a:br>
              <a:rPr lang="it-IT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sz="2800" b="1" cap="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THEIR HISTORICAL ROLE </a:t>
            </a:r>
          </a:p>
          <a:p>
            <a:pPr algn="ctr"/>
            <a:r>
              <a:rPr lang="it-IT" sz="2800" b="1" cap="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(es: </a:t>
            </a:r>
            <a:r>
              <a:rPr lang="it-IT" sz="2800" b="1" cap="al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space</a:t>
            </a:r>
            <a:r>
              <a:rPr lang="it-IT" sz="2800" b="1" cap="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economy)</a:t>
            </a:r>
            <a:endParaRPr lang="it-IT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946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82078" cy="5619964"/>
          </a:xfrm>
        </p:spPr>
      </p:pic>
      <p:sp>
        <p:nvSpPr>
          <p:cNvPr id="5" name="Rettangolo 4"/>
          <p:cNvSpPr/>
          <p:nvPr/>
        </p:nvSpPr>
        <p:spPr>
          <a:xfrm>
            <a:off x="755576" y="3789532"/>
            <a:ext cx="7416824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br>
              <a:rPr lang="it-IT" sz="2800" dirty="0"/>
            </a:b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210111" y="829426"/>
            <a:ext cx="7092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ln w="0"/>
                <a:solidFill>
                  <a:srgbClr val="C3404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INEFFICIENT SYSTEM/2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F09E50A-4592-EA4B-92B7-C3B35120C677}"/>
              </a:ext>
            </a:extLst>
          </p:cNvPr>
          <p:cNvSpPr txBox="1"/>
          <p:nvPr/>
        </p:nvSpPr>
        <p:spPr>
          <a:xfrm>
            <a:off x="1117643" y="1465302"/>
            <a:ext cx="71807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cap="all" dirty="0"/>
              <a:t>CENTRALIZED SYSTEMS </a:t>
            </a:r>
          </a:p>
          <a:p>
            <a:pPr algn="ctr"/>
            <a:r>
              <a:rPr lang="it-IT" sz="2800" b="1" cap="all" dirty="0"/>
              <a:t>ARE LOSING EFFICIENCY: </a:t>
            </a:r>
          </a:p>
          <a:p>
            <a:pPr algn="ctr"/>
            <a:r>
              <a:rPr lang="it-IT" sz="2800" b="1" i="1" cap="all" dirty="0"/>
              <a:t>Es: ENERGY, MANUFACTURING, </a:t>
            </a:r>
          </a:p>
          <a:p>
            <a:pPr algn="ctr"/>
            <a:r>
              <a:rPr lang="it-IT" sz="2800" b="1" i="1" cap="all" dirty="0"/>
              <a:t>INFORMATION, FINANCE (</a:t>
            </a:r>
            <a:r>
              <a:rPr lang="it-IT" sz="2800" b="1" i="1" cap="all" dirty="0" err="1"/>
              <a:t>Cryptos</a:t>
            </a:r>
            <a:r>
              <a:rPr lang="it-IT" sz="2800" b="1" i="1" cap="all" dirty="0"/>
              <a:t>), personal info -privacy</a:t>
            </a:r>
            <a:br>
              <a:rPr lang="it-IT" sz="2800" b="1" i="1" dirty="0"/>
            </a:br>
            <a:br>
              <a:rPr lang="it-IT" sz="2800" b="1" dirty="0"/>
            </a:br>
            <a:r>
              <a:rPr lang="it-IT" sz="2800" b="1" cap="all" dirty="0"/>
              <a:t>OPACITY </a:t>
            </a:r>
          </a:p>
          <a:p>
            <a:pPr algn="ctr"/>
            <a:r>
              <a:rPr lang="it-IT" sz="2800" b="1" cap="all" dirty="0"/>
              <a:t>(</a:t>
            </a:r>
            <a:r>
              <a:rPr lang="it-IT" sz="2800" b="1" i="1" cap="all" dirty="0"/>
              <a:t>ES: FREEDOM OF INFORMATION ACT</a:t>
            </a:r>
            <a:r>
              <a:rPr lang="it-IT" sz="2800" b="1" cap="all" dirty="0"/>
              <a:t>) </a:t>
            </a:r>
            <a:endParaRPr lang="it-IT" sz="2800" b="1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18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39" y="0"/>
            <a:ext cx="9182078" cy="5619964"/>
          </a:xfrm>
        </p:spPr>
      </p:pic>
      <p:sp>
        <p:nvSpPr>
          <p:cNvPr id="5" name="Rettangolo 4"/>
          <p:cNvSpPr/>
          <p:nvPr/>
        </p:nvSpPr>
        <p:spPr>
          <a:xfrm>
            <a:off x="755576" y="3789532"/>
            <a:ext cx="7416824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br>
              <a:rPr lang="it-IT" sz="2800" dirty="0"/>
            </a:b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025606" y="698714"/>
            <a:ext cx="7092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ln w="0"/>
                <a:solidFill>
                  <a:srgbClr val="C3404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POSSIBLE NEW MODELS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F09E50A-4592-EA4B-92B7-C3B35120C677}"/>
              </a:ext>
            </a:extLst>
          </p:cNvPr>
          <p:cNvSpPr txBox="1"/>
          <p:nvPr/>
        </p:nvSpPr>
        <p:spPr>
          <a:xfrm>
            <a:off x="1083002" y="1801744"/>
            <a:ext cx="72419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it-IT" sz="3600" b="1" cap="all" dirty="0"/>
              <a:t>DIRECT DEMOCRACY</a:t>
            </a:r>
          </a:p>
          <a:p>
            <a:pPr marL="571500" indent="-571500">
              <a:buFont typeface="Wingdings" pitchFamily="2" charset="2"/>
              <a:buChar char="Ø"/>
            </a:pPr>
            <a:endParaRPr lang="it-IT" sz="3600" b="1" cap="all" dirty="0"/>
          </a:p>
          <a:p>
            <a:pPr marL="571500" indent="-571500">
              <a:buFont typeface="Wingdings" pitchFamily="2" charset="2"/>
              <a:buChar char="Ø"/>
            </a:pPr>
            <a:r>
              <a:rPr lang="it-IT" sz="3600" b="1" cap="all" dirty="0"/>
              <a:t>HOLACRACY (&amp; OCHLOCRACY)</a:t>
            </a:r>
          </a:p>
          <a:p>
            <a:pPr marL="571500" indent="-571500">
              <a:buFont typeface="Wingdings" pitchFamily="2" charset="2"/>
              <a:buChar char="Ø"/>
            </a:pPr>
            <a:endParaRPr lang="it-IT" sz="3600" b="1" cap="all" dirty="0"/>
          </a:p>
          <a:p>
            <a:pPr marL="571500" indent="-571500">
              <a:buFont typeface="Wingdings" pitchFamily="2" charset="2"/>
              <a:buChar char="Ø"/>
            </a:pPr>
            <a:r>
              <a:rPr lang="it-IT" sz="3600" b="1" cap="all" dirty="0"/>
              <a:t>PANARCHY </a:t>
            </a:r>
            <a:endParaRPr lang="it-IT" sz="3600" b="1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670658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182</Words>
  <Application>Microsoft Macintosh PowerPoint</Application>
  <PresentationFormat>Presentazione su schermo (4:3)</PresentationFormat>
  <Paragraphs>62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Wingdings</vt:lpstr>
      <vt:lpstr>Custom Design</vt:lpstr>
      <vt:lpstr>1_Custom Design</vt:lpstr>
      <vt:lpstr>2_Custom Design</vt:lpstr>
      <vt:lpstr>Presentazione standard di PowerPoint</vt:lpstr>
      <vt:lpstr>How technology changes democracy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Luca Emil Abirascid  www.abirascid.com www.startupbusiness.it  twitter: @emilabirascid emil@abirascid.com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Emil Abirascid</dc:creator>
  <cp:lastModifiedBy>Emil Abirascid</cp:lastModifiedBy>
  <cp:revision>22</cp:revision>
  <dcterms:created xsi:type="dcterms:W3CDTF">2019-07-22T14:22:22Z</dcterms:created>
  <dcterms:modified xsi:type="dcterms:W3CDTF">2019-07-23T08:25:40Z</dcterms:modified>
</cp:coreProperties>
</file>